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837" r:id="rId4"/>
    <p:sldId id="982" r:id="rId6"/>
    <p:sldId id="1000" r:id="rId7"/>
    <p:sldId id="1001" r:id="rId8"/>
    <p:sldId id="1002" r:id="rId9"/>
    <p:sldId id="1003" r:id="rId10"/>
    <p:sldId id="871" r:id="rId11"/>
    <p:sldId id="996" r:id="rId12"/>
    <p:sldId id="875" r:id="rId13"/>
    <p:sldId id="876" r:id="rId14"/>
    <p:sldId id="877" r:id="rId15"/>
    <p:sldId id="915" r:id="rId16"/>
    <p:sldId id="914" r:id="rId17"/>
    <p:sldId id="917" r:id="rId18"/>
    <p:sldId id="997" r:id="rId19"/>
    <p:sldId id="918" r:id="rId20"/>
    <p:sldId id="976" r:id="rId21"/>
    <p:sldId id="1004" r:id="rId22"/>
    <p:sldId id="922" r:id="rId23"/>
    <p:sldId id="983" r:id="rId24"/>
    <p:sldId id="925" r:id="rId25"/>
    <p:sldId id="1005" r:id="rId26"/>
    <p:sldId id="923" r:id="rId27"/>
    <p:sldId id="1008" r:id="rId28"/>
    <p:sldId id="1007" r:id="rId29"/>
    <p:sldId id="1006" r:id="rId30"/>
    <p:sldId id="1009" r:id="rId31"/>
    <p:sldId id="1013" r:id="rId32"/>
    <p:sldId id="1010" r:id="rId33"/>
    <p:sldId id="1014" r:id="rId34"/>
    <p:sldId id="1011" r:id="rId35"/>
    <p:sldId id="1015" r:id="rId36"/>
    <p:sldId id="1012" r:id="rId37"/>
    <p:sldId id="919" r:id="rId38"/>
    <p:sldId id="1018" r:id="rId39"/>
    <p:sldId id="1017" r:id="rId40"/>
    <p:sldId id="1016" r:id="rId41"/>
    <p:sldId id="1019" r:id="rId42"/>
    <p:sldId id="1021" r:id="rId43"/>
    <p:sldId id="932" r:id="rId44"/>
    <p:sldId id="1022" r:id="rId45"/>
    <p:sldId id="1023" r:id="rId46"/>
    <p:sldId id="1020" r:id="rId47"/>
    <p:sldId id="1024" r:id="rId48"/>
    <p:sldId id="984" r:id="rId49"/>
    <p:sldId id="926" r:id="rId50"/>
    <p:sldId id="1025" r:id="rId51"/>
    <p:sldId id="927" r:id="rId52"/>
    <p:sldId id="928" r:id="rId53"/>
    <p:sldId id="929" r:id="rId54"/>
    <p:sldId id="1026" r:id="rId55"/>
    <p:sldId id="1027" r:id="rId56"/>
    <p:sldId id="872" r:id="rId57"/>
    <p:sldId id="1028" r:id="rId58"/>
    <p:sldId id="947" r:id="rId59"/>
    <p:sldId id="1029" r:id="rId60"/>
    <p:sldId id="948" r:id="rId61"/>
    <p:sldId id="985" r:id="rId62"/>
    <p:sldId id="1031" r:id="rId63"/>
    <p:sldId id="924" r:id="rId64"/>
    <p:sldId id="1030" r:id="rId65"/>
    <p:sldId id="1032" r:id="rId66"/>
    <p:sldId id="977" r:id="rId67"/>
    <p:sldId id="978" r:id="rId68"/>
    <p:sldId id="1033" r:id="rId69"/>
    <p:sldId id="979" r:id="rId70"/>
    <p:sldId id="980" r:id="rId71"/>
    <p:sldId id="1034" r:id="rId72"/>
    <p:sldId id="1036" r:id="rId73"/>
    <p:sldId id="1037" r:id="rId74"/>
    <p:sldId id="1035" r:id="rId75"/>
    <p:sldId id="981" r:id="rId76"/>
    <p:sldId id="1057" r:id="rId77"/>
    <p:sldId id="986" r:id="rId78"/>
    <p:sldId id="1039" r:id="rId79"/>
    <p:sldId id="1041" r:id="rId80"/>
    <p:sldId id="1042" r:id="rId81"/>
    <p:sldId id="1040" r:id="rId82"/>
    <p:sldId id="1038" r:id="rId83"/>
    <p:sldId id="987" r:id="rId84"/>
    <p:sldId id="1044" r:id="rId85"/>
    <p:sldId id="1043" r:id="rId86"/>
    <p:sldId id="988" r:id="rId87"/>
    <p:sldId id="989" r:id="rId88"/>
    <p:sldId id="990" r:id="rId89"/>
    <p:sldId id="1045" r:id="rId90"/>
    <p:sldId id="1046" r:id="rId91"/>
    <p:sldId id="991" r:id="rId92"/>
    <p:sldId id="1047" r:id="rId93"/>
    <p:sldId id="1055" r:id="rId94"/>
    <p:sldId id="1056" r:id="rId95"/>
    <p:sldId id="1053" r:id="rId96"/>
    <p:sldId id="1052" r:id="rId97"/>
    <p:sldId id="1054" r:id="rId98"/>
    <p:sldId id="1061" r:id="rId99"/>
    <p:sldId id="993" r:id="rId100"/>
    <p:sldId id="1048" r:id="rId101"/>
    <p:sldId id="1049" r:id="rId102"/>
    <p:sldId id="994" r:id="rId103"/>
    <p:sldId id="1058" r:id="rId104"/>
    <p:sldId id="1062" r:id="rId105"/>
    <p:sldId id="1063" r:id="rId106"/>
    <p:sldId id="1059" r:id="rId107"/>
    <p:sldId id="1064" r:id="rId108"/>
    <p:sldId id="1068" r:id="rId109"/>
    <p:sldId id="1067" r:id="rId110"/>
    <p:sldId id="1066" r:id="rId111"/>
    <p:sldId id="1065" r:id="rId112"/>
    <p:sldId id="1051" r:id="rId11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FF"/>
    <a:srgbClr val="6699FF"/>
    <a:srgbClr val="660066"/>
    <a:srgbClr val="9900FF"/>
    <a:srgbClr val="000066"/>
    <a:srgbClr val="97FFFF"/>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222" autoAdjust="0"/>
  </p:normalViewPr>
  <p:slideViewPr>
    <p:cSldViewPr>
      <p:cViewPr varScale="1">
        <p:scale>
          <a:sx n="71" d="100"/>
          <a:sy n="71" d="100"/>
        </p:scale>
        <p:origin x="1854" y="63"/>
      </p:cViewPr>
      <p:guideLst>
        <p:guide orient="horz" pos="3168"/>
        <p:guide pos="2880"/>
      </p:guideLst>
    </p:cSldViewPr>
  </p:slideViewPr>
  <p:outlineViewPr>
    <p:cViewPr>
      <p:scale>
        <a:sx n="33" d="100"/>
        <a:sy n="33" d="100"/>
      </p:scale>
      <p:origin x="0" y="678"/>
    </p:cViewPr>
  </p:outlineViewPr>
  <p:notesTextViewPr>
    <p:cViewPr>
      <p:scale>
        <a:sx n="100" d="100"/>
        <a:sy n="100" d="100"/>
      </p:scale>
      <p:origin x="0" y="0"/>
    </p:cViewPr>
  </p:notesTextViewPr>
  <p:sorterViewPr>
    <p:cViewPr>
      <p:scale>
        <a:sx n="66" d="100"/>
        <a:sy n="66" d="100"/>
      </p:scale>
      <p:origin x="0" y="846"/>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6" Type="http://schemas.openxmlformats.org/officeDocument/2006/relationships/tableStyles" Target="tableStyles.xml"/><Relationship Id="rId115" Type="http://schemas.openxmlformats.org/officeDocument/2006/relationships/viewProps" Target="viewProps.xml"/><Relationship Id="rId114" Type="http://schemas.openxmlformats.org/officeDocument/2006/relationships/presProps" Target="presProps.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defRPr>
            </a:lvl1pPr>
          </a:lstStyle>
          <a:p>
            <a:fld id="{F3F3FF9A-6375-4167-9E9C-744695517489}"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Hello everybody ! For this sixth lesson of university physics, we will discuss about momentum and impulse.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 short time after, the ball A is close to the ball B.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Then we calculate the scalar product between the velocity vector of the particle and it self and we obtain a sum of 3 terms. The first term is the square of the velocity of the center of mass. The second term depends on the velocity vector of the particle in respect with the center of mass and the velocity vector of the center of mass. The third term is the square of the velocity vector of the particle in respect with the center of mass.</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About the expression of the total kinetic energy, we obtain a sum of 3 terms. It seems a bit complicated, but it can be simplified. Let’s investigate the term at the middle of the expression.</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The velocity vector of the center of mass V is the same for all of the terms, we can put it outside of the sum. We can expression the rest of the expression as a time derivative of a sum of terms.</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But this sum of terms equals 0, it’s the same kind of property than where we have seen the case where the center of mass is at the origin of the coordinate system.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Thus, we obtain a total kinetic energy as a sum of two terms. If we have to describe it in terms of the total mass of the system.</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here is the result wished. So, the total kinetic energy of a system of particles can be seen as the kinetic energy of a particle which the mass is the total mass of the system and the velocity is the velocity vector of the center of the center mass, plus the sum of each kinetic energy of the particles in respect with a coordinate system centered on the center of mass.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finally, the ball A come into contact with the ball B. When they are in contact with each other, there is a normal force exerted between the balls, has we have described few weeks ago. Just before the contact between the ball, at time </a:t>
            </a:r>
            <a:r>
              <a:rPr lang="en-US" dirty="0" err="1"/>
              <a:t>t_C_minus</a:t>
            </a:r>
            <a:r>
              <a:rPr lang="en-US" dirty="0"/>
              <a:t>, The ball A has a certain velocity. And the ball B has a velocity zero, it is still at rest. I say “C”  in time </a:t>
            </a:r>
            <a:r>
              <a:rPr lang="en-US" dirty="0" err="1"/>
              <a:t>tC</a:t>
            </a:r>
            <a:r>
              <a:rPr lang="en-US" dirty="0"/>
              <a:t> for the time when there is the collision, and </a:t>
            </a:r>
            <a:r>
              <a:rPr lang="en-US" dirty="0" err="1"/>
              <a:t>t_C_minus</a:t>
            </a:r>
            <a:r>
              <a:rPr lang="en-US" dirty="0"/>
              <a:t> for the time just before the collision.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at the time just after the collision, the time </a:t>
            </a:r>
            <a:r>
              <a:rPr lang="en-US" dirty="0" err="1"/>
              <a:t>t_C_plus</a:t>
            </a:r>
            <a:r>
              <a:rPr lang="en-US" dirty="0"/>
              <a:t>, the ball A is at rest, its velocity is zero. The velocity vector of ball B just after the collision is the velocity of ball A just before the collision. This is a particular case, due to the fact that both balls have the same mass.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finally, the ball A stay at rest, and the ball B has a circular motion. I don’t describe you more details about this circular motion, it is something we will see later. I just use this experiment to show you that something has been transmitted from ball A to ball B during the collision. This something is involved with the velocity of the balls. It is also related with the direction of the motion, described by the direction of the velocity vector.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Here is another experiment. This time, there are 5 iron balls of same mass. We move together two balls A and B. Both balls A and B have same motion, which is a circular motion as previously. What happens in that situation after the collision between ball B and ball C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Let’s see what happens with this video. LANCER VIDEO. You can see that the ball C at the middle stay almost at rest. And then the both balls a the left are in circular motion when the three balls at the right stay at rest until the next collision. It is quite interesting to see that after the collision, it is not one ball or three balls which have circular motion, but 2 balls. So, not only the velocity is important and is transmitted, but also the “number of balls which were moving before the collision”. We can consider a group of two ball moving together as a single body which have a certain mass, And what happens after the collision depends to the mass.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When we study collisions between bodies, we cannot consider only the velocity. We have see how the mass of system which has collision with another system is important to consider. And what have been transmitted is what we call the momentum. In the last experiment, it was the momentum of the system ball A + ball B, which has been transmitted to ball C, which has been transmitted to ball D +E, and so on. The momentum is very useful tool to study the collisions between bodies.</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Here are two examples with collisions between bodies. At the top, the car A has a certain velocity and mass. The car B is at rest before the collision. Then after the collision, the car A as a certain velocity, smaller than before the collision. The car B get a certain velocity, You see that the car A is not at rest and the car B velocity is not the velocity of car A before the collision. This is involved with the mass of both cars which is not the same in this example.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 When you play snooker, you do the same thing, You stick transmit a momentum to a ball, which transmit his momentum to another ball, and so on.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Here is another example of collisions. When you play snooker, your stick transmit a momentum to a ball, which transmit his momentum to another ball, and so on.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Here is another reason why we have to consider the momentum. But here is no collision. We have seen few weeks ago the Newton’s second law. The net force on a body is the production between the mass of the body and the acceleration. But in that case, we consider the mass of the body is constant. But what happens if we want to describe the motion of this rocket for instance, which has a mass which is not constant. There is a part of propellant which is used for the propulsion of the rocket which is lost by the rocket. In this situation also we will have to describe the momentum.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After a short instruction, we will see what is the momentum of a particle. Maybe you already have a little idea of what is a momentum.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After this introduction, let’s describe the momentum.</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So here is the expression of the momentum. In could depends to the time so, this is why the time t is in this equation. For the moment, we consider only particles, but we will see later how to describe the momentum of any body. The momentum is simply the product between the mass and the acceleration. You can see that in this equation, the mass of the body could change with time, as for the case of the rocket I have described you, The momentum of a particle is a vector which has same direction than the velocity vector. And the bigger is the mass, the bigger is the magnitude of the momentum.</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to describe the momentum, instead of to use one equation with vectors, we can use three equations describing each component of the momentum. In 3D Cartesian coordinates, you can see the describe of the x, y, and z components of the momentum. It is the mass multiplied by the corresponding component of the velocity vector. In this slide I say the mass and the velocity vector depends to the time, so later I will use these equations but omit the time t in them.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We can also describe what is the change rate of the momentum, which is the ratio between the infinitesimal change of momentum during infinitesimal time interval dt divided by dt. It is simply the net force exerted on the particle. Here you see the Newton’s second law which describe the momentum of a particle, or more accurately how change this momentum during the motion of a particle,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Lets give more details about the change rate of the momentum </a:t>
            </a:r>
            <a:r>
              <a:rPr lang="en-US" dirty="0" err="1"/>
              <a:t>dp</a:t>
            </a:r>
            <a:r>
              <a:rPr lang="en-US" dirty="0"/>
              <a:t> divided by dt. We put here the expression of the momentum as the mass multiplied by the velocity of the particle. We obtain a sum of two terms. The first one is the mass multiplied by the acceleration dv divided by dt. The second term is the velocity vector of the particle </a:t>
            </a:r>
            <a:r>
              <a:rPr lang="en-US" dirty="0" err="1"/>
              <a:t>multipled</a:t>
            </a:r>
            <a:r>
              <a:rPr lang="en-US" dirty="0"/>
              <a:t> by the change rate of the mass of the particle.</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Thus, we obtain something similar to the Newton’s second law you already know. But here there is a new term to take care , which depends on the change rate of the mass of the particle.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In the case of the mass is constant with time, which is most of cases we will consider, then the infinitesimal change of mass dm is zero and we obtain the Newton’s second law you already know.</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Here is a short exercise of description of the kinetic energy. By using what we have seen together, please to describe the kinetic energy in terms of the magnitude of momentum. Take care that the kinetic energy is a scalar. After that, please to check everything is right about the units, I remind you that the SI unit of the energy is the Joule. Please also to describe me what is 1 joule in terms of base SI units.</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First, we have to know the expression of the kinetic energy. We know it is the half of the mass multiplied by the square of the velocity.</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the magnitude of the momentum is simply the mass of the particle multiplied by the velocity of this particle, Take care that the magnitude of a vector is always positive, so both sides of the equations are always positive.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Then I will describe you what is the impulse and the relationship between momentum and impulse which described by the impulse-momentum theorem. As maybe you know, the impulse is related with the contact forces between bodies in collisions, for instance.</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a:t>
            </a:r>
            <a:r>
              <a:rPr lang="en-US" dirty="0" err="1"/>
              <a:t>LENTEMENT:By</a:t>
            </a:r>
            <a:r>
              <a:rPr lang="en-US" dirty="0"/>
              <a:t> using these equations, we obtain an expression of the kinetic energy. It is the half of the square of the magnitude of the momentum divided by the mass of the particle.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Now, lets discuss about the units. 1 joules is one kilogram, square meter, per square second, Of course, you could remember it, but there is more simple. If you remember of the expression of the kinetic energy, you will know easily what is one Joule, because the SI unit of the mass is the kilogram, and SI unit of the velocity is the meter per second,</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Now let’s </a:t>
            </a:r>
            <a:r>
              <a:rPr lang="en-US" dirty="0" err="1"/>
              <a:t>chech</a:t>
            </a:r>
            <a:r>
              <a:rPr lang="en-US" dirty="0"/>
              <a:t> the units on the previous result, the SI unit of the square of the momentum divided by the mass is 1 Joule, as we should expect for the kinetic energy. So, here everything seems ok with the units.</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When you do such calculations, I suggest you to check the units. It is not an obligation, but you could see mistakes you have done by this way. Of course it depends to the time you have to solve exercises. For instance, in an examination, you could miss this time …  Also, </a:t>
            </a:r>
            <a:r>
              <a:rPr lang="en-US" sz="1200" dirty="0"/>
              <a:t>Checking the units cannot permit to see all of the mistakes. For instance, in the previous exercise, if you forgot the coefficient 2 in the expression of the kinetic energy, it is not a mistake you will see by checking the units.</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Here is the summary of how kinetic energy and momentum are related together. But first, take care that the kinetic energy is a scalar, but the momentum is vector.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Both momentum and kinetic energy depend on the mass and the velocity. But for the momentum, it depends on the velocity vector which has same direction than the momentum.</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If there is no momentum, which means the momentum is zero, which happens if the particle is at rest, the particle has no kinetic energy. Its kinetic energy is zero.</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finally here is the expression of the kinetic energy in terms of momentum. I should say you that this expression is important to remember, but if you know the expression of the momentum and the expression of the kinetic energy you can find it easily by yourself, as you have done in the exercise.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Now lets consider the momentum change of a particle if a constant net force is exerted on it during a certain time interval delta t, We consider an inertial reference frame, thus we can use the Newton’s second law. Here is an example, the particle moves from the position at time t1 to the position at time t2. It has a certain momentum at time t1 and another momentum at time t2, because a net force is exerted on the particle. We want to describe the change of momentum corresponding to the net force exerted on the time interval delta t. Please to describe what is the corresponding change of momentum between times t1 and t2,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We just have to apply the Newton’s second law, The time derivative of the momentum is  also the net force, so an infinitesimal change of momentum is the net force multiplied by the infinitesimal time interval dt,</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after that, I will describe you elastic and inelastic collisions. The concept of momentum is useful to describe collisions between bodies.</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we have just to apply the integral in both sides of the equation, 1 means here the initial position of the particle at time t1, 2 means the final position at time t2,</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But in this exercise, the net force </a:t>
            </a:r>
            <a:r>
              <a:rPr lang="en-US" dirty="0" err="1"/>
              <a:t>exterted</a:t>
            </a:r>
            <a:r>
              <a:rPr lang="en-US" dirty="0"/>
              <a:t> on the particle is constant. We can put it outside the integral,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t>
            </a:r>
            <a:r>
              <a:rPr lang="en-US" dirty="0" err="1"/>
              <a:t>Finnally</a:t>
            </a:r>
            <a:r>
              <a:rPr lang="en-US" dirty="0"/>
              <a:t>, we obtain that the change of momentum during the constant net force during the time interval  is the net force multiplied by the time interval.</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this is an important result to remember, Of course, if you remember the Newton second law, you will be able to find it by yourself easily.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The result of the previous exercise will permit us to describe the impulse momentum theorem.</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Before to describe what is the impulse of the net force, we have to describe what is the change of momentum if the net force exerted on a particle is constant. It is the result we obtained in the previous exercise.</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Now we consider a net force which is not constant. We can still use the following equations, but we cannot put the net force outside the integral.</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The  change of momentum is described by the vector J. And impulse of the net force is it is the integral of the net force over the infinitesimal time interval dt between the initial time t1 and the final time interval t2,</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The previous equation describes also what is the impulse-momentum theorem: The change in momentum of a particle during a time interval is equal to the impulse of the net force applied on the particle. So, the vector J describe the change of momentum of the particle and describe also the impulse of the net force exerted on the particle,</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From the previous equation, we can describe an average net force exerted on the particle between two times, </a:t>
            </a:r>
            <a:r>
              <a:rPr lang="en-US" kern="0" dirty="0"/>
              <a:t>The average net force is defined as the constant net force which gives the same impulse during the same time interval. We have seen that the change of momentum corresponding to a constant net force is the constant net force multiplied by the time interval,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We have seen together how to describe the motion of a particle which is an ideal point-like body. But how to describe the motion of a body which is not a particle ? We have to describe the motion of its center of mass. Thus, I will profit of this lesson to describe you the center of mass of a body. This will be very useful later.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t>
            </a:r>
            <a:r>
              <a:rPr lang="en-US" kern="0" dirty="0"/>
              <a:t>We obtain the expression of the average net force. It the impulse of the net force divided by the time interval t_2 minus t_1. This result is not a big surprise, if we are used to integral calculations. </a:t>
            </a:r>
            <a:endParaRPr lang="en-US" kern="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Before to describe elastic and inelastic collisions, we will have to describe the conservation of the momentum, an important property which permit to describe collisions between bodies. We consider an isolated system of two particles A and B, Isolated means there is no external forces exerted to this system. Thus, the only forces to consider are the forces exerted by the particle B on A and by the particle A on B,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The net force exerted on the particle A is also the force exerted by the particle B on the particle A because there is no other forces acting on particle A. This net force is also the change rate of the momentum of the particle A. Also the net force exerted on the particle B is the force exerted by the particle A and it is also the change rate of momentum of the particle B. In this example, the both particles are not in contact to each other, but this doesn’t means there is no force between them, For instance there could be gravitational forces exerted between them. There could be other forces acting at distance we will see later during the year.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a:t>
            </a:r>
            <a:r>
              <a:rPr lang="en-US" dirty="0" err="1"/>
              <a:t>LENTEMENT:And</a:t>
            </a:r>
            <a:r>
              <a:rPr lang="en-US" dirty="0"/>
              <a:t> the sum of these internal forces, the force exerted between particles inside the system we consider is zero, because of the Newton 3</a:t>
            </a:r>
            <a:r>
              <a:rPr lang="en-US" baseline="30000" dirty="0"/>
              <a:t>rd</a:t>
            </a:r>
            <a:r>
              <a:rPr lang="en-US" dirty="0"/>
              <a:t> law: the force exerted by the particle B on particle A is equal and opposite to the force exerted by particle A on particle B.</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By using the equations of the previous slide, we obtain that the change rate of momentum of particle A + the change rate of momentum of particle B is equals 0,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Thus, if we describe the total momentum of the system which include both particles as the sum of the momentum of each particle, we obtain that the change rate of the total momentum equals zero. We have demonstrated here the principle of conservation of the momentum.</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Here is the sentence describe the principle of momentum of a system. If there is no external forces exerted on a system or if the sum of external forces is zero, the total momentum of the system stay constant. We say the total momentum is conserved. In our demonstration, there was two particles in the system, but could demonstrate it for any number of particles N in the system and the total momentum is simply the sum of all the momentum of the N particles in the system. If you wish, you can try to demonstrate the principle of conservation of momentum for any number of particles in the system, it is not a problem very difficult to do. This principle of conservation of momentum will permit us to describe collisions.</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the last part of this lesson is about the descriptions of collisions which can be elastic or inelastic,</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For all of this section we will consider external forces on a system of bodies in collusion are neglected, which means there conservation of the total momentum of the system,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In the collisions we will describe, there will two possible kinds, For the case of the elastic collision, not only the momentum of the system is conserved but also the kinetic energy. Take care that this model is an ideal model, During collisions, the kinetic energy is not conserved, a part of kinetic energy could be loss by heat for instance. Or if you consider collisions between vehicles, the collision results in deformations of the vehicles.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But first, let’s introduce the concept of momentum,</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So, here is an example of elastic collision between two balls here, We consider three kinds of times: before the collision, during the collision when the balls are in contact and after the collision. The first ball has mass constant m1 and velocity v1. The second ball has mass constant m2 and velocity v2. The momentums of the ball are such as there is conservation of the total momentum of the system which include these two balls, We obtain an expression between the momentums of the balls before the collision and after the collision, Int this expression, you can write the mass and the velocities instead of the momentum.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in the case of elastic collisions, there is also conservation of the kinetic energy of the system of the two balls here. The kinetic energy of a system is simply the sum of the kinetic energy of the particles in the system. The kinetic energy of the system before the collision is equal to the kinetic energy of the system after the collision. From these both equations, you can describe what are the velocity vectors of the both bodies after the collision if you know what are their velocity vectors before the collision.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Now, let’s describe other kinds of collisions. We still consider there is no external forces on the system of two bodies or the sum of external forces is zero, which means the momentum of the system is conserved, But unlike previously, the kinetic energy of the system is not conserved, these collisions are named inelastic collisions. A particular case of inelastic collisions is the completely inelastic collisions. In that case, the bodies in collision stick together after the collision, which means they have the same velocity vector. You can see an example of completely inelastic collision here.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this is what I will ask you to describe. Before the collision, the grandmother has a velocity vector VA1 directed toward the right. Before the collision, the boy is at rest. After the collision both bodies have the same velocity vector v2 because the collision is completely inelastic. First, please to describe the conservation of both bodies in this situation. Then, you can see the x-axis is the horizontal axis. Please to describe the x-component of their velocity vector after the collision, If you do that, it’s great. I don’t think you can finish the last question in 5 minutes which is to describe the ratio of the kinetic energy of the system before and after the collision. This ratio cannot be one, because here the collision is not an elastic collision.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First, we know that the total momentum of the system before the collision is the same after the collision.</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We can put in the equation the mass of the bodies and their velocity, Here the velocity of the body B before the collusion don’t appears because it is zero, so I have omitted it.</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Now, let’s describe the x-component of their velocity vector after the collision. You can see here that the mass of body A multiplied by its velocity vector  before the collision is equal to the sum of the mass of both bodies multiplied by their velocity after the collision,</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We obtain an expression of their velocity vector after the collision, which permits to describe its x-component. Take care to not confuse a velocity vector, which is a vector and its x-component which is a scalar.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Now lets describe the ratio between the kinetic energy of the system A plus B after the collision and before the collision, After the collision, the kinetic energy of the system is the sum of the kinetic energy of both bodies, We obtain that it is the half of the sum of their mass multiplied by the square of their velocity. Before the collision, the kinetic energy of the system is the kinetic energy of the body A because the body B is at rest.</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From the previous question, we can describe their velocity after the collision. We put it at the square.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For this introduction, let’s imagine a little experiment, which is the Newton cradle. We consider to iron balls A and B of same mass. Both balls are suspended at vertical strings. Then, with the hand, we move the iron ball A, and we release it. What happens to motion of both iron balls ?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And we obtain this expression for the kinetic energy of the system after the collision.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Which permit to describe the ratio between the kinetic energy of the system after the collision and before. You can see here that this ratio is not equals 1, the collision was not an elastic collision, the kinetic energy of the system changed and is smaller after the collision than before the collision.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We have seen equations which permit to describe the motion of a particle, such as the Newton’s second law. From this lecture, we will describe the motion of any body, not only a particle. For that, we have to describe the center of mass of a body, also named the center of gravity.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We have described previously the total momentum of a system of N particles. It is the sum of all momentum of the particles in the system. Any body can be seen of as a system of N particles.</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We can also expression the total momentum as follows, it is the product between a certain mass M and velocity vector V.</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Where M is the total mass of the system, which is the sum of the mass of all the particles in the system.</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We obtain an expression of the velocity V. You can see with this formula that the velocity V is an average of the velocity vector of particles weighted by their mass.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This velocity vector V describes the velocity of the center of mass of the system. As for the velocity vector of a particle, the velocity vector V is the time derivative of the position of the center of mass of the particle. To study the motion of any body is like to center the motion of a particle which the position is the position of the center of mass, the mass is the </a:t>
            </a:r>
            <a:r>
              <a:rPr lang="en-US" dirty="0" err="1"/>
              <a:t>totak</a:t>
            </a:r>
            <a:r>
              <a:rPr lang="en-US" dirty="0"/>
              <a:t> mass of the body and the velocity vector is V. “cm “ means center of mass.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The position of the center of mass is maybe something you have seen in </a:t>
            </a:r>
            <a:r>
              <a:rPr lang="en-US" dirty="0" err="1"/>
              <a:t>highschool</a:t>
            </a:r>
            <a:r>
              <a:rPr lang="en-US" dirty="0"/>
              <a:t>, and is obtained by the previous equation. It is the average position vectors of the particles weighted with their mass. This is the reason why we call it “center of mass”.</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At the figure at the right, you can see an example of center of mass of a system with only two particles of mass m_1 and m_2. Take care that as in the figure, the center of mass could be not at the middle of these two particles. Its position depends to the mass of each particle in the system.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Let’s see what happens with this video. (LANCER LA VIDEO). You can see that the second iron ball who was almost at rest get a circular motion, due to the fact it was suspended at strings. Then it come back to its position at rest but have a collision with the other ball. And so on, and so on. I don’t show it on this video, but after few minutes, the amplitude of the circular motion will decrease and the both iron balls will stop to move. This is because of the friction. For most cases in this lesson, we will ignore the friction. As if this motion was perpetual.</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We can describe the position of the center of mass by its position vector. Or, we can describe its position from the Cartesian components of its potion vector. Here the x-coordinate of the center of mass described from the x-coordinate of the particles in the system.</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The y-coordinate and z-coordinate of the center of mass are described using the same way. So, if you the position vectors of the particles in the system, you can describe easily the position of the center of mass,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Here is one big interest of study the motion of the center of mass. The motion of a body could be quite complicated, rotational and translational as described in the figure. But the motion of the center of mass of the body is simply governed by the Newton’s second law. In the figure, it is a parabolic motion dure to the gravity. So, even if we don’t know how to describe the rotational motion of this body, we know how to describe its translational motion, because we know how to describe the motion of its center of mass. About the laws governing the rotational motion of bodies, they are not discussed in this lesson, but we will see them </a:t>
            </a:r>
            <a:r>
              <a:rPr lang="en-US" dirty="0" err="1"/>
              <a:t>laler</a:t>
            </a:r>
            <a:r>
              <a:rPr lang="en-US" dirty="0"/>
              <a:t>.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Thus, here is the Newton’s second law to describe the motion of the center of mass of a body or a system of particles of total mass M. The mass M of the body </a:t>
            </a:r>
            <a:r>
              <a:rPr lang="en-US" dirty="0" err="1"/>
              <a:t>multipled</a:t>
            </a:r>
            <a:r>
              <a:rPr lang="en-US" dirty="0"/>
              <a:t> by the acceleration of its center of mass is equal to the sum of all external forces exerted is constant. Take care that this Newton’s second law is considering the mass of the body don’t change with time, and if the mass M change with time, you have to use the Newton second law we have seen at the beginning of this lesson. As you certainly understand, the sum of all the external forces is also to what we have named the net force on a particle, but here applied to any kind of body.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Why it is necessary to say “external forces” ? This is because there could be internal forces in a system. For instance, if we consider a system of two particles which has together a collision, they exert to each other a force, we have described by the normal force.  We could put in this equations the sum of external forces + the sum of internal forces, but all the internal forces in a system cancel to each other because of the Newton’s third law, thus the sum of all internal forces is zero.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 body is not strictly a collection of particles, even if this is a model  often interesting to use to study the mechanical properties of the body. So, this equation which describe the center of mass of a system of particles have to be modified in a form we can describe the position of the center of mass of any body.</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So for any body, the description of mass is almost the same that the description of center of mass for a system of particle, but using an integral form. The center of mass is the integral of the body of the position vector multiplied by the infinitesimal mass dm, and we divide this integral by the mass M of the body. D</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dm is an infinitesimal mass in the body. It is the product between the local mass density at a certain position vector of the body and the infinitesimal volume. Usually, we will consider the local mass density is uniform in the body, which means is the same in all the body and you can put it outside the integral in that case. But it is also possible that the local mass density is not uniform and in that case, the position of the center of mass will be more difficult to describe. The total mass is also described by an integral. It is the integral sum of all the infinitesimal masses dm in the body. In the figure, you can see an example of a body and its center of mass. To describe the center of mass of the body we have to know its shape and its local mass density. About the infinitesimal volume </a:t>
            </a:r>
            <a:r>
              <a:rPr lang="en-US" dirty="0" err="1"/>
              <a:t>dV</a:t>
            </a:r>
            <a:r>
              <a:rPr lang="en-US" dirty="0"/>
              <a:t>, we choose it usually depending to the shape of the body we have to consider.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Take care that here the integral means integral over the body, I didn’t give the bounds of the integrals because they depends to the shape of the body you consider.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At the left is the usual case for an arbitrary choice of origin, The position vector of the center of mass is not zero. But at the right, let’s consider the center of mass to be the origin of the 3D cartesian system. In that case, the position vector of the center of mass is zero.</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Now let’s describe what happens in terms of velocity vector. First, the ball A is at the top, and just after been released, the ball A has zero velocity. But then the ball is falling with a circular motion, it has a certain velocity vector </a:t>
            </a:r>
            <a:r>
              <a:rPr lang="en-US" dirty="0" err="1"/>
              <a:t>v_A</a:t>
            </a:r>
            <a:r>
              <a:rPr lang="en-US" dirty="0"/>
              <a:t>. Take care that here, the motion is not a uniform circular motion. The velocity increase when the ball A falls on the ball B.</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By using the expression of the center of mass, we see that the integral of position vectors over the infinitesimal mass dm in the body is zero.</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And finally, we obtain that the integrals for each coordinate is zero. These expressions can be very useful later. </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If we consider a system of N particles, we obtain the same kind of property if the center of mass is at the origin of the 3D Cartesian coordinate system,</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Now I show you some examples of center of mass. For all of these examples, the mass density is uniform, it is the same in all the body. First example is the center of mass of the sphere of uniform mass density. The center of mass is simply the center of the sphere.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Here are the cases of the cube and the cylinder. The center of mass is at the center of the cube. It is also at the center of the cylinder. You can see that in the case of the cylinder, the center of mass is located on the axis of symmetry of the cylinder. This is an important property of the center of mass.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As for the case of a cylinder, the center of mass of a disk is located at the axis of its symmetry.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Here are other examples of center of mass. Take care that the center of mass is not always within the body. At the figure bellow, the center of mass is located on the axis of symmetry of the donut shaped body which is not within the body. At the figure at the tope, you have an example of pole vaulting. The person who jump have its center of mass underneath the bar, but his body is over the bar.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To finish here is a little exercise about the kinetic energy of a system of particles and the center of mass. As you can see, the position vector of a particle is the sum of the position vector of the center of mass in respect with O plus the position vector of the particle in respect with the center of mass. I ask you to use this to describe the total kinetic energy of the system. To help you, here is a little hint. The square of the magnitude of a vector is also the scalar product between this vector and itself, so we can express the kinetic energy of a particle as described at bellow.</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First, we describe the total kinetic energy as we did before. This is not the reply of the exercise of course, the center of mass don’t appears here.</a:t>
            </a:r>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PARLER LENTEMENT: So let’s to describe the scalar product of the velocity vector of a particle. You can see that the velocity vector of the particle in respect with O is the velocity of the center of mass + the velocity </a:t>
            </a:r>
            <a:r>
              <a:rPr lang="en-US" dirty="0" err="1"/>
              <a:t>v_i_prime</a:t>
            </a:r>
            <a:r>
              <a:rPr lang="en-US" dirty="0"/>
              <a:t> which describe the velocity of the particle in respect with the center of mass. </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FDF768F-7CA8-4B26-9E2B-CB2AABA300C0}" type="datetime1">
              <a:rPr lang="zh-CN" altLang="en-US"/>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A12EC6D7-8CFF-4976-BDD2-CE5C1AC89925}"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617B03FF-6E29-4467-823F-510ED1A40179}" type="datetime1">
              <a:rPr lang="zh-CN" altLang="en-US"/>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8A16DD32-F0A7-4E7A-AB09-41ABC18D2FC5}"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6DD270F-9468-4E53-9DD2-F96636D2A2AC}" type="datetime1">
              <a:rPr lang="zh-CN" altLang="en-US"/>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6B9752B2-3234-43A8-A2CD-6D3BC228498F}"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sldNum" sz="quarter" idx="10"/>
          </p:nvPr>
        </p:nvSpPr>
        <p:spPr/>
        <p:txBody>
          <a:bodyPr/>
          <a:lstStyle>
            <a:lvl1pPr>
              <a:defRPr/>
            </a:lvl1pPr>
          </a:lstStyle>
          <a:p>
            <a:fld id="{0B7A7220-6437-4F88-BAF1-8819291E4B4B}"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41A7B2A6-4997-4D6A-A223-B65D77C6B4A9}"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sldNum" sz="quarter" idx="10"/>
          </p:nvPr>
        </p:nvSpPr>
        <p:spPr/>
        <p:txBody>
          <a:bodyPr/>
          <a:lstStyle>
            <a:lvl1pPr>
              <a:defRPr/>
            </a:lvl1pPr>
          </a:lstStyle>
          <a:p>
            <a:fld id="{C0AA7FCB-25E0-4642-9FC5-15584412CD88}"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fld id="{832778DB-10FB-4A2D-9448-1B600B50E2E3}"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fld id="{4F49718D-E2D3-4725-A5E2-2F5322F353DC}"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Rectangle 6"/>
          <p:cNvSpPr>
            <a:spLocks noGrp="1" noChangeArrowheads="1"/>
          </p:cNvSpPr>
          <p:nvPr>
            <p:ph type="sldNum" sz="quarter" idx="10"/>
          </p:nvPr>
        </p:nvSpPr>
        <p:spPr/>
        <p:txBody>
          <a:bodyPr/>
          <a:lstStyle>
            <a:lvl1pPr>
              <a:defRPr/>
            </a:lvl1pPr>
          </a:lstStyle>
          <a:p>
            <a:fld id="{E15AE13C-F5BB-4430-9442-93650DD5431A}"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fld id="{DF6A5F0E-E60F-40BD-BC8B-FC0730CB25A7}"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fld id="{6ABD4CD9-0989-422B-9E86-4088C485D669}"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E085847-AE31-4ED9-A95B-B00EF22FCFC8}" type="datetime1">
              <a:rPr lang="zh-CN" altLang="en-US"/>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1C2ABFA4-10C2-4FE8-88E0-8ED92AAC6A7C}"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sldNum" sz="quarter" idx="10"/>
          </p:nvPr>
        </p:nvSpPr>
        <p:spPr/>
        <p:txBody>
          <a:bodyPr/>
          <a:lstStyle>
            <a:lvl1pPr>
              <a:defRPr/>
            </a:lvl1pPr>
          </a:lstStyle>
          <a:p>
            <a:fld id="{CD426218-9703-410F-BF68-E4DC0EE5DB1A}"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65DA7419-65A3-4AF2-9D91-BDFD9602CE81}"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fld id="{53E622E8-026F-4F02-8533-DBEBE3584F4A}"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6"/>
          <p:cNvSpPr>
            <a:spLocks noGrp="1" noChangeArrowheads="1"/>
          </p:cNvSpPr>
          <p:nvPr>
            <p:ph type="sldNum" sz="quarter" idx="10"/>
          </p:nvPr>
        </p:nvSpPr>
        <p:spPr/>
        <p:txBody>
          <a:bodyPr/>
          <a:lstStyle>
            <a:lvl1pPr>
              <a:defRPr/>
            </a:lvl1pPr>
          </a:lstStyle>
          <a:p>
            <a:fld id="{A8896DC2-B477-4822-AAA8-629893319401}"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A6AB0FE3-F487-4B14-8710-963B66AB09BF}" type="datetime1">
              <a:rPr lang="zh-CN" altLang="en-US"/>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8D0B106F-69AD-445D-93E5-C269F8A89581}"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0EA24EDE-F396-4068-9A17-2AF7669B3DDB}" type="datetime1">
              <a:rPr lang="zh-CN" altLang="en-US"/>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71297C2-F457-4F43-9679-88564384D7C4}"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8484CABC-5624-4211-81E7-658FC5E28B93}" type="datetime1">
              <a:rPr lang="zh-CN" altLang="en-US"/>
            </a:fld>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4FA11104-6BCF-44D1-B09C-AC73D1E1FAAB}"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71C29175-4D35-41C3-A8F6-92F11549C079}" type="datetime1">
              <a:rPr lang="zh-CN" altLang="en-US"/>
            </a:fld>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1A7C27AC-EE6E-44BE-9CC1-C3536CB38AC5}"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3083995A-1257-48F6-BD21-856BB70ABD58}" type="datetime1">
              <a:rPr lang="zh-CN" altLang="en-US"/>
            </a:fld>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61F686C9-9BF1-44F7-AA95-1DD17F3594B2}"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6673362D-1655-4209-B1AC-3D73B79B601E}" type="datetime1">
              <a:rPr lang="zh-CN" altLang="en-US"/>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24DE65FD-825F-439D-BF48-95742B95CD1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5D90CBAD-8FF6-4F49-8242-C98165052A60}" type="datetime1">
              <a:rPr lang="zh-CN" altLang="en-US"/>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97457F9F-9E6F-4E6A-85E9-D0A6E1DBD651}"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3.jpeg"/><Relationship Id="rId13" Type="http://schemas.openxmlformats.org/officeDocument/2006/relationships/image" Target="../media/image2.jpe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921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4212"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mn-ea"/>
              </a:defRPr>
            </a:lvl1pPr>
          </a:lstStyle>
          <a:p>
            <a:pPr>
              <a:defRPr/>
            </a:pPr>
            <a:fld id="{48A79F31-419B-492A-B622-CBCBF58D5741}" type="datetime1">
              <a:rPr lang="zh-CN" altLang="en-US"/>
            </a:fld>
            <a:endParaRPr lang="en-US" altLang="zh-CN"/>
          </a:p>
        </p:txBody>
      </p:sp>
      <p:sp>
        <p:nvSpPr>
          <p:cNvPr id="94213"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mn-ea"/>
              </a:defRPr>
            </a:lvl1pPr>
          </a:lstStyle>
          <a:p>
            <a:pPr>
              <a:defRPr/>
            </a:pPr>
            <a:endParaRPr lang="en-US" altLang="zh-CN"/>
          </a:p>
        </p:txBody>
      </p:sp>
      <p:sp>
        <p:nvSpPr>
          <p:cNvPr id="94214"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fld id="{E8A08907-382D-4470-8045-6FF1F3C2CF07}" type="slidenum">
              <a:rPr lang="en-US" altLang="zh-CN"/>
            </a:fld>
            <a:endParaRPr lang="en-US" altLang="zh-CN"/>
          </a:p>
        </p:txBody>
      </p:sp>
      <p:pic>
        <p:nvPicPr>
          <p:cNvPr id="9223" name="Picture 7" descr="图片1"/>
          <p:cNvPicPr preferRelativeResize="0">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144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732588" y="6237288"/>
            <a:ext cx="2133600" cy="4127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fld id="{A6608D97-39D8-478B-BB96-4961722A8189}" type="slidenum">
              <a:rPr lang="en-US" altLang="zh-CN"/>
            </a:fld>
            <a:endParaRPr lang="en-US" altLang="zh-CN"/>
          </a:p>
        </p:txBody>
      </p:sp>
      <p:grpSp>
        <p:nvGrpSpPr>
          <p:cNvPr id="10243" name="Group 17"/>
          <p:cNvGrpSpPr/>
          <p:nvPr userDrawn="1"/>
        </p:nvGrpSpPr>
        <p:grpSpPr bwMode="auto">
          <a:xfrm>
            <a:off x="0" y="0"/>
            <a:ext cx="1042988" cy="6858000"/>
            <a:chOff x="0" y="0"/>
            <a:chExt cx="657" cy="4320"/>
          </a:xfrm>
        </p:grpSpPr>
        <p:pic>
          <p:nvPicPr>
            <p:cNvPr id="10247" name="Picture 18" descr="moban-2-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9" descr="moban-1-1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4" name="Oval 20"/>
          <p:cNvSpPr>
            <a:spLocks noChangeArrowheads="1"/>
          </p:cNvSpPr>
          <p:nvPr userDrawn="1"/>
        </p:nvSpPr>
        <p:spPr bwMode="auto">
          <a:xfrm>
            <a:off x="1116013" y="549275"/>
            <a:ext cx="7683500" cy="71438"/>
          </a:xfrm>
          <a:prstGeom prst="ellipse">
            <a:avLst/>
          </a:prstGeom>
          <a:gradFill rotWithShape="1">
            <a:gsLst>
              <a:gs pos="0">
                <a:schemeClr val="bg1"/>
              </a:gs>
              <a:gs pos="50000">
                <a:srgbClr val="993366"/>
              </a:gs>
              <a:gs pos="100000">
                <a:schemeClr val="bg1"/>
              </a:gs>
            </a:gsLst>
            <a:lin ang="5400000" scaled="1"/>
          </a:gradFill>
          <a:ln w="9525">
            <a:noFill/>
            <a:round/>
          </a:ln>
          <a:effectLst/>
        </p:spPr>
        <p:txBody>
          <a:bodyPr wrap="none" anchor="ctr"/>
          <a:lstStyle/>
          <a:p>
            <a:pPr>
              <a:defRPr/>
            </a:pPr>
            <a:endParaRPr lang="zh-CN" altLang="en-US"/>
          </a:p>
        </p:txBody>
      </p:sp>
      <p:pic>
        <p:nvPicPr>
          <p:cNvPr id="10245" name="Picture 27" descr="moban-2-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20713"/>
            <a:ext cx="611188" cy="623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28" descr="moban-1-1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042988"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9" Type="http://schemas.openxmlformats.org/officeDocument/2006/relationships/image" Target="../media/image156.png"/><Relationship Id="rId8" Type="http://schemas.openxmlformats.org/officeDocument/2006/relationships/image" Target="../media/image155.png"/><Relationship Id="rId7" Type="http://schemas.openxmlformats.org/officeDocument/2006/relationships/image" Target="../media/image154.png"/><Relationship Id="rId6" Type="http://schemas.openxmlformats.org/officeDocument/2006/relationships/image" Target="../media/image116.png"/><Relationship Id="rId5" Type="http://schemas.openxmlformats.org/officeDocument/2006/relationships/image" Target="../media/image153.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87.png"/><Relationship Id="rId13" Type="http://schemas.openxmlformats.org/officeDocument/2006/relationships/notesSlide" Target="../notesSlides/notesSlide97.xml"/><Relationship Id="rId12" Type="http://schemas.openxmlformats.org/officeDocument/2006/relationships/slideLayout" Target="../slideLayouts/slideLayout13.xml"/><Relationship Id="rId11" Type="http://schemas.openxmlformats.org/officeDocument/2006/relationships/image" Target="../media/image158.png"/><Relationship Id="rId10" Type="http://schemas.openxmlformats.org/officeDocument/2006/relationships/image" Target="../media/image157.png"/><Relationship Id="rId1" Type="http://schemas.openxmlformats.org/officeDocument/2006/relationships/image" Target="../media/image152.png"/></Relationships>
</file>

<file path=ppt/slides/_rels/slide101.xml.rels><?xml version="1.0" encoding="UTF-8" standalone="yes"?>
<Relationships xmlns="http://schemas.openxmlformats.org/package/2006/relationships"><Relationship Id="rId9" Type="http://schemas.openxmlformats.org/officeDocument/2006/relationships/image" Target="../media/image157.png"/><Relationship Id="rId8" Type="http://schemas.openxmlformats.org/officeDocument/2006/relationships/image" Target="../media/image155.png"/><Relationship Id="rId7" Type="http://schemas.openxmlformats.org/officeDocument/2006/relationships/image" Target="../media/image154.png"/><Relationship Id="rId6" Type="http://schemas.openxmlformats.org/officeDocument/2006/relationships/image" Target="../media/image116.png"/><Relationship Id="rId5" Type="http://schemas.openxmlformats.org/officeDocument/2006/relationships/image" Target="../media/image153.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87.png"/><Relationship Id="rId12" Type="http://schemas.openxmlformats.org/officeDocument/2006/relationships/notesSlide" Target="../notesSlides/notesSlide98.xml"/><Relationship Id="rId11" Type="http://schemas.openxmlformats.org/officeDocument/2006/relationships/slideLayout" Target="../slideLayouts/slideLayout13.xml"/><Relationship Id="rId10" Type="http://schemas.openxmlformats.org/officeDocument/2006/relationships/image" Target="../media/image159.png"/><Relationship Id="rId1" Type="http://schemas.openxmlformats.org/officeDocument/2006/relationships/image" Target="../media/image152.png"/></Relationships>
</file>

<file path=ppt/slides/_rels/slide102.xml.rels><?xml version="1.0" encoding="UTF-8" standalone="yes"?>
<Relationships xmlns="http://schemas.openxmlformats.org/package/2006/relationships"><Relationship Id="rId9" Type="http://schemas.openxmlformats.org/officeDocument/2006/relationships/image" Target="../media/image157.png"/><Relationship Id="rId8" Type="http://schemas.openxmlformats.org/officeDocument/2006/relationships/image" Target="../media/image155.png"/><Relationship Id="rId7" Type="http://schemas.openxmlformats.org/officeDocument/2006/relationships/image" Target="../media/image154.png"/><Relationship Id="rId6" Type="http://schemas.openxmlformats.org/officeDocument/2006/relationships/image" Target="../media/image116.png"/><Relationship Id="rId5" Type="http://schemas.openxmlformats.org/officeDocument/2006/relationships/image" Target="../media/image153.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87.png"/><Relationship Id="rId13" Type="http://schemas.openxmlformats.org/officeDocument/2006/relationships/notesSlide" Target="../notesSlides/notesSlide99.xml"/><Relationship Id="rId12" Type="http://schemas.openxmlformats.org/officeDocument/2006/relationships/slideLayout" Target="../slideLayouts/slideLayout13.xml"/><Relationship Id="rId11" Type="http://schemas.openxmlformats.org/officeDocument/2006/relationships/image" Target="../media/image160.png"/><Relationship Id="rId10" Type="http://schemas.openxmlformats.org/officeDocument/2006/relationships/image" Target="../media/image159.png"/><Relationship Id="rId1" Type="http://schemas.openxmlformats.org/officeDocument/2006/relationships/image" Target="../media/image152.png"/></Relationships>
</file>

<file path=ppt/slides/_rels/slide103.xml.rels><?xml version="1.0" encoding="UTF-8" standalone="yes"?>
<Relationships xmlns="http://schemas.openxmlformats.org/package/2006/relationships"><Relationship Id="rId9" Type="http://schemas.openxmlformats.org/officeDocument/2006/relationships/image" Target="../media/image157.png"/><Relationship Id="rId8" Type="http://schemas.openxmlformats.org/officeDocument/2006/relationships/image" Target="../media/image155.png"/><Relationship Id="rId7" Type="http://schemas.openxmlformats.org/officeDocument/2006/relationships/image" Target="../media/image154.png"/><Relationship Id="rId6" Type="http://schemas.openxmlformats.org/officeDocument/2006/relationships/image" Target="../media/image116.png"/><Relationship Id="rId5" Type="http://schemas.openxmlformats.org/officeDocument/2006/relationships/image" Target="../media/image153.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87.png"/><Relationship Id="rId14" Type="http://schemas.openxmlformats.org/officeDocument/2006/relationships/notesSlide" Target="../notesSlides/notesSlide100.xml"/><Relationship Id="rId13" Type="http://schemas.openxmlformats.org/officeDocument/2006/relationships/slideLayout" Target="../slideLayouts/slideLayout13.xml"/><Relationship Id="rId12" Type="http://schemas.openxmlformats.org/officeDocument/2006/relationships/image" Target="../media/image161.png"/><Relationship Id="rId11" Type="http://schemas.openxmlformats.org/officeDocument/2006/relationships/image" Target="../media/image160.png"/><Relationship Id="rId10" Type="http://schemas.openxmlformats.org/officeDocument/2006/relationships/image" Target="../media/image159.png"/><Relationship Id="rId1" Type="http://schemas.openxmlformats.org/officeDocument/2006/relationships/image" Target="../media/image152.png"/></Relationships>
</file>

<file path=ppt/slides/_rels/slide104.xml.rels><?xml version="1.0" encoding="UTF-8" standalone="yes"?>
<Relationships xmlns="http://schemas.openxmlformats.org/package/2006/relationships"><Relationship Id="rId5" Type="http://schemas.openxmlformats.org/officeDocument/2006/relationships/notesSlide" Target="../notesSlides/notesSlide101.xml"/><Relationship Id="rId4" Type="http://schemas.openxmlformats.org/officeDocument/2006/relationships/slideLayout" Target="../slideLayouts/slideLayout13.xml"/><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102.xml"/><Relationship Id="rId5" Type="http://schemas.openxmlformats.org/officeDocument/2006/relationships/slideLayout" Target="../slideLayouts/slideLayout13.xml"/><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106.xml.rels><?xml version="1.0" encoding="UTF-8" standalone="yes"?>
<Relationships xmlns="http://schemas.openxmlformats.org/package/2006/relationships"><Relationship Id="rId7" Type="http://schemas.openxmlformats.org/officeDocument/2006/relationships/notesSlide" Target="../notesSlides/notesSlide103.xml"/><Relationship Id="rId6" Type="http://schemas.openxmlformats.org/officeDocument/2006/relationships/slideLayout" Target="../slideLayouts/slideLayout13.xml"/><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107.xml.rels><?xml version="1.0" encoding="UTF-8" standalone="yes"?>
<Relationships xmlns="http://schemas.openxmlformats.org/package/2006/relationships"><Relationship Id="rId8" Type="http://schemas.openxmlformats.org/officeDocument/2006/relationships/notesSlide" Target="../notesSlides/notesSlide104.xml"/><Relationship Id="rId7" Type="http://schemas.openxmlformats.org/officeDocument/2006/relationships/slideLayout" Target="../slideLayouts/slideLayout13.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108.xml.rels><?xml version="1.0" encoding="UTF-8" standalone="yes"?>
<Relationships xmlns="http://schemas.openxmlformats.org/package/2006/relationships"><Relationship Id="rId9" Type="http://schemas.openxmlformats.org/officeDocument/2006/relationships/notesSlide" Target="../notesSlides/notesSlide105.xml"/><Relationship Id="rId8" Type="http://schemas.openxmlformats.org/officeDocument/2006/relationships/slideLayout" Target="../slideLayouts/slideLayout13.xml"/><Relationship Id="rId7" Type="http://schemas.openxmlformats.org/officeDocument/2006/relationships/image" Target="../media/image168.png"/><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image" Target="../media/image10.png"/><Relationship Id="rId2" Type="http://schemas.microsoft.com/office/2007/relationships/media" Target="../media/media2.mp4"/><Relationship Id="rId1" Type="http://schemas.openxmlformats.org/officeDocument/2006/relationships/video" Target="../media/media2.mp4"/></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3.xml"/><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3.xml"/><Relationship Id="rId4" Type="http://schemas.openxmlformats.org/officeDocument/2006/relationships/image" Target="../media/image18.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3.xml"/><Relationship Id="rId2" Type="http://schemas.openxmlformats.org/officeDocument/2006/relationships/image" Target="../media/image26.png"/><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13.xml"/><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3.xml"/><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openxmlformats.org/officeDocument/2006/relationships/image" Target="../media/image39.png"/><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13.xm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13.xml"/><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48.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9.png"/><Relationship Id="rId10" Type="http://schemas.openxmlformats.org/officeDocument/2006/relationships/notesSlide" Target="../notesSlides/notesSlide40.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50.png"/><Relationship Id="rId2" Type="http://schemas.openxmlformats.org/officeDocument/2006/relationships/image" Target="../media/image49.png"/><Relationship Id="rId11" Type="http://schemas.openxmlformats.org/officeDocument/2006/relationships/notesSlide" Target="../notesSlides/notesSlide41.xml"/><Relationship Id="rId10" Type="http://schemas.openxmlformats.org/officeDocument/2006/relationships/slideLayout" Target="../slideLayouts/slideLayout13.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7.png"/><Relationship Id="rId12" Type="http://schemas.openxmlformats.org/officeDocument/2006/relationships/notesSlide" Target="../notesSlides/notesSlide42.xml"/><Relationship Id="rId11" Type="http://schemas.openxmlformats.org/officeDocument/2006/relationships/slideLayout" Target="../slideLayouts/slideLayout13.xml"/><Relationship Id="rId10" Type="http://schemas.openxmlformats.org/officeDocument/2006/relationships/image" Target="../media/image48.png"/><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3.xml"/><Relationship Id="rId2" Type="http://schemas.openxmlformats.org/officeDocument/2006/relationships/image" Target="../media/image53.png"/><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13.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3.xml"/><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3.xml"/><Relationship Id="rId2" Type="http://schemas.openxmlformats.org/officeDocument/2006/relationships/image" Target="../media/image64.png"/><Relationship Id="rId1"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3.xml"/><Relationship Id="rId2" Type="http://schemas.openxmlformats.org/officeDocument/2006/relationships/image" Target="../media/image66.png"/><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13.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3.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3.xml"/><Relationship Id="rId2" Type="http://schemas.openxmlformats.org/officeDocument/2006/relationships/image" Target="../media/image76.png"/><Relationship Id="rId1" Type="http://schemas.openxmlformats.org/officeDocument/2006/relationships/image" Target="../media/image75.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13.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3.xml"/><Relationship Id="rId2" Type="http://schemas.openxmlformats.org/officeDocument/2006/relationships/image" Target="../media/image80.png"/><Relationship Id="rId1" Type="http://schemas.openxmlformats.org/officeDocument/2006/relationships/image" Target="../media/image7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13.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61.xml"/><Relationship Id="rId6"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image" Target="../media/image86.png"/></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3.xml"/><Relationship Id="rId7"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94.png"/><Relationship Id="rId7" Type="http://schemas.openxmlformats.org/officeDocument/2006/relationships/image" Target="../media/image93.png"/><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0" Type="http://schemas.openxmlformats.org/officeDocument/2006/relationships/notesSlide" Target="../notesSlides/notesSlide65.xml"/><Relationship Id="rId1" Type="http://schemas.openxmlformats.org/officeDocument/2006/relationships/image" Target="../media/image86.png"/></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66.xml"/><Relationship Id="rId8" Type="http://schemas.openxmlformats.org/officeDocument/2006/relationships/slideLayout" Target="../slideLayouts/slideLayout13.xml"/><Relationship Id="rId7" Type="http://schemas.openxmlformats.org/officeDocument/2006/relationships/image" Target="../media/image96.png"/><Relationship Id="rId6" Type="http://schemas.openxmlformats.org/officeDocument/2006/relationships/image" Target="../media/image95.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68.xml.rels><?xml version="1.0" encoding="UTF-8" standalone="yes"?>
<Relationships xmlns="http://schemas.openxmlformats.org/package/2006/relationships"><Relationship Id="rId9" Type="http://schemas.openxmlformats.org/officeDocument/2006/relationships/image" Target="../media/image98.png"/><Relationship Id="rId8" Type="http://schemas.openxmlformats.org/officeDocument/2006/relationships/image" Target="../media/image97.png"/><Relationship Id="rId7" Type="http://schemas.openxmlformats.org/officeDocument/2006/relationships/image" Target="../media/image96.png"/><Relationship Id="rId6" Type="http://schemas.openxmlformats.org/officeDocument/2006/relationships/image" Target="../media/image95.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1" Type="http://schemas.openxmlformats.org/officeDocument/2006/relationships/notesSlide" Target="../notesSlides/notesSlide67.xml"/><Relationship Id="rId10" Type="http://schemas.openxmlformats.org/officeDocument/2006/relationships/slideLayout" Target="../slideLayouts/slideLayout13.xml"/><Relationship Id="rId1" Type="http://schemas.openxmlformats.org/officeDocument/2006/relationships/image" Target="../media/image86.png"/></Relationships>
</file>

<file path=ppt/slides/_rels/slide69.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01.png"/><Relationship Id="rId7" Type="http://schemas.openxmlformats.org/officeDocument/2006/relationships/image" Target="../media/image100.png"/><Relationship Id="rId6" Type="http://schemas.openxmlformats.org/officeDocument/2006/relationships/image" Target="../media/image99.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0" Type="http://schemas.openxmlformats.org/officeDocument/2006/relationships/notesSlide" Target="../notesSlides/notesSlide68.xml"/><Relationship Id="rId1" Type="http://schemas.openxmlformats.org/officeDocument/2006/relationships/image" Target="../media/image8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image" Target="../media/image101.png"/><Relationship Id="rId7" Type="http://schemas.openxmlformats.org/officeDocument/2006/relationships/image" Target="../media/image100.png"/><Relationship Id="rId6" Type="http://schemas.openxmlformats.org/officeDocument/2006/relationships/image" Target="../media/image102.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2" Type="http://schemas.openxmlformats.org/officeDocument/2006/relationships/notesSlide" Target="../notesSlides/notesSlide69.xml"/><Relationship Id="rId11" Type="http://schemas.openxmlformats.org/officeDocument/2006/relationships/slideLayout" Target="../slideLayouts/slideLayout13.xml"/><Relationship Id="rId10" Type="http://schemas.openxmlformats.org/officeDocument/2006/relationships/image" Target="../media/image104.png"/><Relationship Id="rId1" Type="http://schemas.openxmlformats.org/officeDocument/2006/relationships/image" Target="../media/image86.png"/></Relationships>
</file>

<file path=ppt/slides/_rels/slide71.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image" Target="../media/image101.png"/><Relationship Id="rId7" Type="http://schemas.openxmlformats.org/officeDocument/2006/relationships/image" Target="../media/image100.png"/><Relationship Id="rId6" Type="http://schemas.openxmlformats.org/officeDocument/2006/relationships/image" Target="../media/image102.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3" Type="http://schemas.openxmlformats.org/officeDocument/2006/relationships/notesSlide" Target="../notesSlides/notesSlide70.xml"/><Relationship Id="rId12" Type="http://schemas.openxmlformats.org/officeDocument/2006/relationships/slideLayout" Target="../slideLayouts/slideLayout13.xml"/><Relationship Id="rId11" Type="http://schemas.openxmlformats.org/officeDocument/2006/relationships/image" Target="../media/image105.png"/><Relationship Id="rId10" Type="http://schemas.openxmlformats.org/officeDocument/2006/relationships/image" Target="../media/image104.png"/><Relationship Id="rId1" Type="http://schemas.openxmlformats.org/officeDocument/2006/relationships/image" Target="../media/image86.png"/></Relationships>
</file>

<file path=ppt/slides/_rels/slide72.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image" Target="../media/image101.png"/><Relationship Id="rId7" Type="http://schemas.openxmlformats.org/officeDocument/2006/relationships/image" Target="../media/image100.png"/><Relationship Id="rId6" Type="http://schemas.openxmlformats.org/officeDocument/2006/relationships/image" Target="../media/image102.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4" Type="http://schemas.openxmlformats.org/officeDocument/2006/relationships/notesSlide" Target="../notesSlides/notesSlide71.xml"/><Relationship Id="rId13" Type="http://schemas.openxmlformats.org/officeDocument/2006/relationships/slideLayout" Target="../slideLayouts/slideLayout13.xml"/><Relationship Id="rId12" Type="http://schemas.openxmlformats.org/officeDocument/2006/relationships/image" Target="../media/image106.png"/><Relationship Id="rId11" Type="http://schemas.openxmlformats.org/officeDocument/2006/relationships/image" Target="../media/image105.png"/><Relationship Id="rId10" Type="http://schemas.openxmlformats.org/officeDocument/2006/relationships/image" Target="../media/image104.png"/><Relationship Id="rId1"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image" Target="../media/image107.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13.xml"/><Relationship Id="rId2" Type="http://schemas.openxmlformats.org/officeDocument/2006/relationships/image" Target="../media/image108.png"/><Relationship Id="rId1" Type="http://schemas.openxmlformats.org/officeDocument/2006/relationships/image" Target="../media/image107.pn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13.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13.xml"/><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77.xml"/><Relationship Id="rId7" Type="http://schemas.openxmlformats.org/officeDocument/2006/relationships/slideLayout" Target="../slideLayouts/slideLayout1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media/media1.mp4"/></Relationships>
</file>

<file path=ppt/slides/_rels/slide80.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14.png"/><Relationship Id="rId7" Type="http://schemas.openxmlformats.org/officeDocument/2006/relationships/image" Target="../media/image113.png"/><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0" Type="http://schemas.openxmlformats.org/officeDocument/2006/relationships/notesSlide" Target="../notesSlides/notesSlide78.xml"/><Relationship Id="rId1" Type="http://schemas.openxmlformats.org/officeDocument/2006/relationships/image" Target="../media/image107.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slideLayout" Target="../slideLayouts/slideLayout13.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3.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slideLayout" Target="../slideLayouts/slideLayout13.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7.png"/><Relationship Id="rId1" Type="http://schemas.openxmlformats.org/officeDocument/2006/relationships/image" Target="../media/image113.png"/></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81.xml"/><Relationship Id="rId7"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6.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3.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3.xml"/><Relationship Id="rId1" Type="http://schemas.openxmlformats.org/officeDocument/2006/relationships/image" Target="../media/image120.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3.xml"/><Relationship Id="rId1" Type="http://schemas.openxmlformats.org/officeDocument/2006/relationships/image" Target="../media/image12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3.xml"/><Relationship Id="rId1" Type="http://schemas.openxmlformats.org/officeDocument/2006/relationships/image" Target="../media/image12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image" Target="../media/image113.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13.xml"/><Relationship Id="rId2" Type="http://schemas.openxmlformats.org/officeDocument/2006/relationships/image" Target="../media/image122.png"/><Relationship Id="rId1" Type="http://schemas.openxmlformats.org/officeDocument/2006/relationships/image" Target="../media/image113.png"/></Relationships>
</file>

<file path=ppt/slides/_rels/slide89.xml.rels><?xml version="1.0" encoding="UTF-8" standalone="yes"?>
<Relationships xmlns="http://schemas.openxmlformats.org/package/2006/relationships"><Relationship Id="rId9" Type="http://schemas.openxmlformats.org/officeDocument/2006/relationships/image" Target="../media/image129.png"/><Relationship Id="rId8" Type="http://schemas.openxmlformats.org/officeDocument/2006/relationships/image" Target="../media/image128.png"/><Relationship Id="rId7" Type="http://schemas.openxmlformats.org/officeDocument/2006/relationships/image" Target="../media/image87.png"/><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4" Type="http://schemas.openxmlformats.org/officeDocument/2006/relationships/notesSlide" Target="../notesSlides/notesSlide87.xml"/><Relationship Id="rId13" Type="http://schemas.openxmlformats.org/officeDocument/2006/relationships/slideLayout" Target="../slideLayouts/slideLayout13.xml"/><Relationship Id="rId12" Type="http://schemas.openxmlformats.org/officeDocument/2006/relationships/image" Target="../media/image132.png"/><Relationship Id="rId11" Type="http://schemas.openxmlformats.org/officeDocument/2006/relationships/image" Target="../media/image131.png"/><Relationship Id="rId10" Type="http://schemas.openxmlformats.org/officeDocument/2006/relationships/image" Target="../media/image130.png"/><Relationship Id="rId1" Type="http://schemas.openxmlformats.org/officeDocument/2006/relationships/image" Target="../media/image1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9" Type="http://schemas.openxmlformats.org/officeDocument/2006/relationships/image" Target="../media/image129.png"/><Relationship Id="rId8" Type="http://schemas.openxmlformats.org/officeDocument/2006/relationships/image" Target="../media/image128.png"/><Relationship Id="rId7" Type="http://schemas.openxmlformats.org/officeDocument/2006/relationships/image" Target="../media/image87.png"/><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4" Type="http://schemas.openxmlformats.org/officeDocument/2006/relationships/notesSlide" Target="../notesSlides/notesSlide88.xml"/><Relationship Id="rId13" Type="http://schemas.openxmlformats.org/officeDocument/2006/relationships/slideLayout" Target="../slideLayouts/slideLayout13.xml"/><Relationship Id="rId12" Type="http://schemas.openxmlformats.org/officeDocument/2006/relationships/image" Target="../media/image132.png"/><Relationship Id="rId11" Type="http://schemas.openxmlformats.org/officeDocument/2006/relationships/image" Target="../media/image131.png"/><Relationship Id="rId10" Type="http://schemas.openxmlformats.org/officeDocument/2006/relationships/image" Target="../media/image130.png"/><Relationship Id="rId1" Type="http://schemas.openxmlformats.org/officeDocument/2006/relationships/image" Target="../media/image113.png"/></Relationships>
</file>

<file path=ppt/slides/_rels/slide91.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34.png"/><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87.png"/><Relationship Id="rId1" Type="http://schemas.openxmlformats.org/officeDocument/2006/relationships/image" Target="../media/image133.png"/></Relationships>
</file>

<file path=ppt/slides/_rels/slide92.xml.rels><?xml version="1.0" encoding="UTF-8" standalone="yes"?>
<Relationships xmlns="http://schemas.openxmlformats.org/package/2006/relationships"><Relationship Id="rId9" Type="http://schemas.openxmlformats.org/officeDocument/2006/relationships/image" Target="../media/image137.png"/><Relationship Id="rId8" Type="http://schemas.openxmlformats.org/officeDocument/2006/relationships/image" Target="../media/image136.png"/><Relationship Id="rId7" Type="http://schemas.openxmlformats.org/officeDocument/2006/relationships/image" Target="../media/image135.png"/><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87.png"/><Relationship Id="rId2" Type="http://schemas.openxmlformats.org/officeDocument/2006/relationships/image" Target="../media/image127.png"/><Relationship Id="rId13" Type="http://schemas.openxmlformats.org/officeDocument/2006/relationships/notesSlide" Target="../notesSlides/notesSlide89.xml"/><Relationship Id="rId12" Type="http://schemas.openxmlformats.org/officeDocument/2006/relationships/slideLayout" Target="../slideLayouts/slideLayout13.xml"/><Relationship Id="rId11" Type="http://schemas.openxmlformats.org/officeDocument/2006/relationships/image" Target="../media/image139.png"/><Relationship Id="rId10" Type="http://schemas.openxmlformats.org/officeDocument/2006/relationships/image" Target="../media/image138.png"/><Relationship Id="rId1" Type="http://schemas.openxmlformats.org/officeDocument/2006/relationships/image" Target="../media/image126.png"/></Relationships>
</file>

<file path=ppt/slides/_rels/slide93.xml.rels><?xml version="1.0" encoding="UTF-8" standalone="yes"?>
<Relationships xmlns="http://schemas.openxmlformats.org/package/2006/relationships"><Relationship Id="rId9" Type="http://schemas.openxmlformats.org/officeDocument/2006/relationships/image" Target="../media/image137.png"/><Relationship Id="rId8" Type="http://schemas.openxmlformats.org/officeDocument/2006/relationships/image" Target="../media/image136.png"/><Relationship Id="rId7" Type="http://schemas.openxmlformats.org/officeDocument/2006/relationships/image" Target="../media/image135.png"/><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87.png"/><Relationship Id="rId2" Type="http://schemas.openxmlformats.org/officeDocument/2006/relationships/image" Target="../media/image127.png"/><Relationship Id="rId15" Type="http://schemas.openxmlformats.org/officeDocument/2006/relationships/notesSlide" Target="../notesSlides/notesSlide90.xml"/><Relationship Id="rId14" Type="http://schemas.openxmlformats.org/officeDocument/2006/relationships/slideLayout" Target="../slideLayouts/slideLayout13.xml"/><Relationship Id="rId13" Type="http://schemas.openxmlformats.org/officeDocument/2006/relationships/image" Target="../media/image141.png"/><Relationship Id="rId12" Type="http://schemas.openxmlformats.org/officeDocument/2006/relationships/image" Target="../media/image140.png"/><Relationship Id="rId11" Type="http://schemas.openxmlformats.org/officeDocument/2006/relationships/image" Target="../media/image139.png"/><Relationship Id="rId10" Type="http://schemas.openxmlformats.org/officeDocument/2006/relationships/image" Target="../media/image138.png"/><Relationship Id="rId1" Type="http://schemas.openxmlformats.org/officeDocument/2006/relationships/image" Target="../media/image126.png"/></Relationships>
</file>

<file path=ppt/slides/_rels/slide94.xml.rels><?xml version="1.0" encoding="UTF-8" standalone="yes"?>
<Relationships xmlns="http://schemas.openxmlformats.org/package/2006/relationships"><Relationship Id="rId9" Type="http://schemas.openxmlformats.org/officeDocument/2006/relationships/image" Target="../media/image137.png"/><Relationship Id="rId8" Type="http://schemas.openxmlformats.org/officeDocument/2006/relationships/image" Target="../media/image136.png"/><Relationship Id="rId7" Type="http://schemas.openxmlformats.org/officeDocument/2006/relationships/image" Target="../media/image135.png"/><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87.png"/><Relationship Id="rId2" Type="http://schemas.openxmlformats.org/officeDocument/2006/relationships/image" Target="../media/image127.png"/><Relationship Id="rId18" Type="http://schemas.openxmlformats.org/officeDocument/2006/relationships/notesSlide" Target="../notesSlides/notesSlide91.xml"/><Relationship Id="rId17" Type="http://schemas.openxmlformats.org/officeDocument/2006/relationships/slideLayout" Target="../slideLayouts/slideLayout13.xml"/><Relationship Id="rId16" Type="http://schemas.openxmlformats.org/officeDocument/2006/relationships/image" Target="../media/image144.png"/><Relationship Id="rId15" Type="http://schemas.openxmlformats.org/officeDocument/2006/relationships/image" Target="../media/image143.png"/><Relationship Id="rId14" Type="http://schemas.openxmlformats.org/officeDocument/2006/relationships/image" Target="../media/image142.png"/><Relationship Id="rId13" Type="http://schemas.openxmlformats.org/officeDocument/2006/relationships/image" Target="../media/image141.png"/><Relationship Id="rId12" Type="http://schemas.openxmlformats.org/officeDocument/2006/relationships/image" Target="../media/image140.png"/><Relationship Id="rId11" Type="http://schemas.openxmlformats.org/officeDocument/2006/relationships/image" Target="../media/image139.png"/><Relationship Id="rId10" Type="http://schemas.openxmlformats.org/officeDocument/2006/relationships/image" Target="../media/image138.png"/><Relationship Id="rId1" Type="http://schemas.openxmlformats.org/officeDocument/2006/relationships/image" Target="../media/image126.png"/></Relationships>
</file>

<file path=ppt/slides/_rels/slide95.xml.rels><?xml version="1.0" encoding="UTF-8" standalone="yes"?>
<Relationships xmlns="http://schemas.openxmlformats.org/package/2006/relationships"><Relationship Id="rId9" Type="http://schemas.openxmlformats.org/officeDocument/2006/relationships/image" Target="../media/image137.png"/><Relationship Id="rId8" Type="http://schemas.openxmlformats.org/officeDocument/2006/relationships/image" Target="../media/image136.png"/><Relationship Id="rId7" Type="http://schemas.openxmlformats.org/officeDocument/2006/relationships/image" Target="../media/image135.png"/><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87.png"/><Relationship Id="rId2" Type="http://schemas.openxmlformats.org/officeDocument/2006/relationships/image" Target="../media/image127.png"/><Relationship Id="rId19" Type="http://schemas.openxmlformats.org/officeDocument/2006/relationships/notesSlide" Target="../notesSlides/notesSlide92.xml"/><Relationship Id="rId18" Type="http://schemas.openxmlformats.org/officeDocument/2006/relationships/slideLayout" Target="../slideLayouts/slideLayout13.xml"/><Relationship Id="rId17" Type="http://schemas.openxmlformats.org/officeDocument/2006/relationships/image" Target="../media/image149.png"/><Relationship Id="rId16" Type="http://schemas.openxmlformats.org/officeDocument/2006/relationships/image" Target="../media/image148.png"/><Relationship Id="rId15" Type="http://schemas.openxmlformats.org/officeDocument/2006/relationships/image" Target="../media/image147.png"/><Relationship Id="rId14" Type="http://schemas.openxmlformats.org/officeDocument/2006/relationships/image" Target="../media/image146.png"/><Relationship Id="rId13" Type="http://schemas.openxmlformats.org/officeDocument/2006/relationships/image" Target="../media/image145.png"/><Relationship Id="rId12" Type="http://schemas.openxmlformats.org/officeDocument/2006/relationships/image" Target="../media/image140.png"/><Relationship Id="rId11" Type="http://schemas.openxmlformats.org/officeDocument/2006/relationships/image" Target="../media/image139.png"/><Relationship Id="rId10" Type="http://schemas.openxmlformats.org/officeDocument/2006/relationships/image" Target="../media/image138.png"/><Relationship Id="rId1" Type="http://schemas.openxmlformats.org/officeDocument/2006/relationships/image" Target="../media/image12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3.xml"/><Relationship Id="rId1" Type="http://schemas.openxmlformats.org/officeDocument/2006/relationships/image" Target="../media/image12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3.xml"/><Relationship Id="rId1" Type="http://schemas.openxmlformats.org/officeDocument/2006/relationships/image" Target="../media/image127.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3.xml"/><Relationship Id="rId1" Type="http://schemas.openxmlformats.org/officeDocument/2006/relationships/image" Target="../media/image127.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96.xml"/><Relationship Id="rId3" Type="http://schemas.openxmlformats.org/officeDocument/2006/relationships/slideLayout" Target="../slideLayouts/slideLayout13.xml"/><Relationship Id="rId2" Type="http://schemas.openxmlformats.org/officeDocument/2006/relationships/image" Target="../media/image151.png"/><Relationship Id="rId1"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83568" y="1196752"/>
            <a:ext cx="7776864" cy="3096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7544" y="1340768"/>
            <a:ext cx="8229600" cy="1143000"/>
          </a:xfrm>
        </p:spPr>
        <p:txBody>
          <a:bodyPr/>
          <a:lstStyle/>
          <a:p>
            <a:r>
              <a:rPr lang="en-US" dirty="0"/>
              <a:t>University physics, classical mechanics.</a:t>
            </a:r>
            <a:br>
              <a:rPr lang="en-US" dirty="0"/>
            </a:br>
            <a:r>
              <a:rPr lang="en-US" dirty="0"/>
              <a:t>Lesson 6: Momentum and impulse</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3131840" y="4797152"/>
            <a:ext cx="2438488" cy="646331"/>
          </a:xfrm>
          <a:prstGeom prst="rect">
            <a:avLst/>
          </a:prstGeom>
          <a:noFill/>
        </p:spPr>
        <p:txBody>
          <a:bodyPr wrap="none" rtlCol="0">
            <a:spAutoFit/>
          </a:bodyPr>
          <a:lstStyle/>
          <a:p>
            <a:r>
              <a:rPr lang="en-GB" dirty="0"/>
              <a:t>Teacher: </a:t>
            </a:r>
            <a:r>
              <a:rPr lang="en-GB" dirty="0" err="1"/>
              <a:t>Dr.</a:t>
            </a:r>
            <a:r>
              <a:rPr lang="en-GB" dirty="0"/>
              <a:t> Paul Briard</a:t>
            </a:r>
            <a:endParaRPr lang="en-GB" dirty="0"/>
          </a:p>
          <a:p>
            <a:r>
              <a:rPr lang="en-GB" dirty="0" err="1"/>
              <a:t>Wechat</a:t>
            </a:r>
            <a:r>
              <a:rPr lang="en-GB" dirty="0"/>
              <a:t>: Paulbg123</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69862"/>
            <a:ext cx="8229600" cy="1143000"/>
          </a:xfrm>
        </p:spPr>
        <p:txBody>
          <a:bodyPr/>
          <a:lstStyle/>
          <a:p>
            <a:r>
              <a:rPr lang="en-US" dirty="0"/>
              <a:t>Introduction: The Newton’s cradle</a:t>
            </a:r>
            <a:endParaRPr lang="en-US" dirty="0"/>
          </a:p>
        </p:txBody>
      </p:sp>
      <p:sp>
        <p:nvSpPr>
          <p:cNvPr id="3" name="Content Placeholder 2"/>
          <p:cNvSpPr>
            <a:spLocks noGrp="1"/>
          </p:cNvSpPr>
          <p:nvPr>
            <p:ph idx="1"/>
          </p:nvPr>
        </p:nvSpPr>
        <p:spPr>
          <a:xfrm>
            <a:off x="395536" y="553950"/>
            <a:ext cx="8229600" cy="4525963"/>
          </a:xfrm>
        </p:spPr>
        <p:txBody>
          <a:bodyPr/>
          <a:lstStyle/>
          <a:p>
            <a:pPr marL="0" indent="0">
              <a:buNone/>
            </a:pPr>
            <a:r>
              <a:rPr lang="en-US" sz="2400" dirty="0"/>
              <a:t>Case 1: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17" name="Straight Connector 16"/>
          <p:cNvCxnSpPr/>
          <p:nvPr/>
        </p:nvCxnSpPr>
        <p:spPr>
          <a:xfrm>
            <a:off x="6312122" y="1418231"/>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932959" y="4050492"/>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3305163" y="1484784"/>
            <a:ext cx="2198417" cy="4392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502222" y="1647719"/>
            <a:ext cx="864096" cy="864096"/>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3995936" y="1484784"/>
            <a:ext cx="1499928" cy="19372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309775" y="3318567"/>
            <a:ext cx="864096" cy="864096"/>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41313" y="4437010"/>
            <a:ext cx="1588961" cy="369332"/>
          </a:xfrm>
          <a:prstGeom prst="rect">
            <a:avLst/>
          </a:prstGeom>
          <a:noFill/>
        </p:spPr>
        <p:txBody>
          <a:bodyPr wrap="none" rtlCol="0">
            <a:spAutoFit/>
          </a:bodyPr>
          <a:lstStyle/>
          <a:p>
            <a:r>
              <a:rPr lang="en-US" dirty="0"/>
              <a:t>Velocity vector</a:t>
            </a:r>
            <a:endParaRPr lang="en-US" dirty="0"/>
          </a:p>
        </p:txBody>
      </p:sp>
      <p:cxnSp>
        <p:nvCxnSpPr>
          <p:cNvPr id="20" name="Straight Connector 19"/>
          <p:cNvCxnSpPr/>
          <p:nvPr/>
        </p:nvCxnSpPr>
        <p:spPr>
          <a:xfrm flipH="1">
            <a:off x="4963366" y="1501911"/>
            <a:ext cx="545739" cy="23272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369414" y="3829129"/>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4800966" y="4182663"/>
            <a:ext cx="702614" cy="184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2587349" y="4482540"/>
                <a:ext cx="195887" cy="276999"/>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a14:m>
                <a:r>
                  <a:rPr lang="en-US" dirty="0"/>
                  <a:t>:</a:t>
                </a:r>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2587349" y="4482540"/>
                <a:ext cx="195887" cy="276999"/>
              </a:xfrm>
              <a:prstGeom prst="rect">
                <a:avLst/>
              </a:prstGeom>
              <a:blipFill rotWithShape="1">
                <a:blip r:embed="rId1"/>
                <a:stretch>
                  <a:fillRect l="-183" t="-27" r="-28187" b="-6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5478651" y="4010519"/>
                <a:ext cx="29245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𝐴</m:t>
                              </m:r>
                            </m:sub>
                          </m:sSub>
                        </m:e>
                      </m:acc>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5478651" y="4010519"/>
                <a:ext cx="292451" cy="276999"/>
              </a:xfrm>
              <a:prstGeom prst="rect">
                <a:avLst/>
              </a:prstGeom>
              <a:blipFill rotWithShape="1">
                <a:blip r:embed="rId2"/>
                <a:stretch>
                  <a:fillRect l="-173" t="-178" r="-12952" b="-459"/>
                </a:stretch>
              </a:blipFill>
            </p:spPr>
            <p:txBody>
              <a:bodyPr/>
              <a:lstStyle/>
              <a:p>
                <a:r>
                  <a:rPr lang="zh-CN" altLang="en-US">
                    <a:noFill/>
                  </a:rPr>
                  <a:t> </a:t>
                </a:r>
              </a:p>
            </p:txBody>
          </p:sp>
        </mc:Fallback>
      </mc:AlternateContent>
      <p:sp>
        <p:nvSpPr>
          <p:cNvPr id="26" name="TextBox 25"/>
          <p:cNvSpPr txBox="1"/>
          <p:nvPr/>
        </p:nvSpPr>
        <p:spPr>
          <a:xfrm>
            <a:off x="4572000" y="4149080"/>
            <a:ext cx="351378" cy="369332"/>
          </a:xfrm>
          <a:prstGeom prst="rect">
            <a:avLst/>
          </a:prstGeom>
          <a:noFill/>
        </p:spPr>
        <p:txBody>
          <a:bodyPr wrap="none" rtlCol="0">
            <a:spAutoFit/>
          </a:bodyPr>
          <a:lstStyle/>
          <a:p>
            <a:r>
              <a:rPr lang="en-US" dirty="0"/>
              <a:t>A</a:t>
            </a:r>
            <a:endParaRPr lang="en-US" dirty="0"/>
          </a:p>
        </p:txBody>
      </p:sp>
      <p:sp>
        <p:nvSpPr>
          <p:cNvPr id="31" name="TextBox 30"/>
          <p:cNvSpPr txBox="1"/>
          <p:nvPr/>
        </p:nvSpPr>
        <p:spPr>
          <a:xfrm>
            <a:off x="6326481" y="4149080"/>
            <a:ext cx="45719" cy="369332"/>
          </a:xfrm>
          <a:prstGeom prst="rect">
            <a:avLst/>
          </a:prstGeom>
          <a:noFill/>
        </p:spPr>
        <p:txBody>
          <a:bodyPr wrap="square" rtlCol="0">
            <a:spAutoFit/>
          </a:bodyPr>
          <a:lstStyle/>
          <a:p>
            <a:r>
              <a:rPr lang="en-US" dirty="0"/>
              <a:t>B</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566"/>
            <a:ext cx="8229600" cy="1143000"/>
          </a:xfrm>
        </p:spPr>
        <p:txBody>
          <a:bodyPr/>
          <a:lstStyle/>
          <a:p>
            <a:r>
              <a:rPr lang="en-US" sz="3200" dirty="0"/>
              <a:t>Ex. Kinetic energy of a system of particles and center of mass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6" name="Straight Arrow Connector 5"/>
          <p:cNvCxnSpPr/>
          <p:nvPr/>
        </p:nvCxnSpPr>
        <p:spPr>
          <a:xfrm flipV="1">
            <a:off x="3637047" y="3381831"/>
            <a:ext cx="1700465" cy="1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637047" y="2389898"/>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988975" y="3381831"/>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4662660" y="2588572"/>
                <a:ext cx="52469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4662660" y="2588572"/>
                <a:ext cx="524695" cy="276999"/>
              </a:xfrm>
              <a:prstGeom prst="rect">
                <a:avLst/>
              </a:prstGeom>
              <a:blipFill rotWithShape="1">
                <a:blip r:embed="rId1"/>
                <a:stretch>
                  <a:fillRect l="-93" t="-113" r="-11611" b="1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5391984" y="3389920"/>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5391984" y="3389920"/>
                <a:ext cx="188128" cy="276999"/>
              </a:xfrm>
              <a:prstGeom prst="rect">
                <a:avLst/>
              </a:prstGeom>
              <a:blipFill rotWithShape="1">
                <a:blip r:embed="rId2"/>
                <a:stretch>
                  <a:fillRect l="-106" t="-105" r="-16007"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3301745" y="2403878"/>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3301745" y="2403878"/>
                <a:ext cx="191526" cy="276999"/>
              </a:xfrm>
              <a:prstGeom prst="rect">
                <a:avLst/>
              </a:prstGeom>
              <a:blipFill rotWithShape="1">
                <a:blip r:embed="rId3"/>
                <a:stretch>
                  <a:fillRect l="-198" t="-145" r="-16175" b="1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2639083" y="3944089"/>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2639083" y="3944089"/>
                <a:ext cx="173894" cy="276999"/>
              </a:xfrm>
              <a:prstGeom prst="rect">
                <a:avLst/>
              </a:prstGeom>
              <a:blipFill rotWithShape="1">
                <a:blip r:embed="rId4"/>
                <a:stretch>
                  <a:fillRect l="-13" t="-38" r="-17935" b="88"/>
                </a:stretch>
              </a:blipFill>
            </p:spPr>
            <p:txBody>
              <a:bodyPr/>
              <a:lstStyle/>
              <a:p>
                <a:r>
                  <a:rPr lang="zh-CN" altLang="en-US">
                    <a:noFill/>
                  </a:rPr>
                  <a:t> </a:t>
                </a:r>
              </a:p>
            </p:txBody>
          </p:sp>
        </mc:Fallback>
      </mc:AlternateContent>
      <p:sp>
        <p:nvSpPr>
          <p:cNvPr id="13" name="Oval 12"/>
          <p:cNvSpPr/>
          <p:nvPr/>
        </p:nvSpPr>
        <p:spPr>
          <a:xfrm>
            <a:off x="3911968" y="2322363"/>
            <a:ext cx="128172" cy="117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09342" y="2433669"/>
            <a:ext cx="128170" cy="101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719981" y="3144454"/>
            <a:ext cx="128172" cy="117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p:cNvSpPr txBox="1"/>
              <p:nvPr/>
            </p:nvSpPr>
            <p:spPr>
              <a:xfrm>
                <a:off x="4128202" y="2108480"/>
                <a:ext cx="3263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4128202" y="2108480"/>
                <a:ext cx="326308" cy="276999"/>
              </a:xfrm>
              <a:prstGeom prst="rect">
                <a:avLst/>
              </a:prstGeom>
              <a:blipFill rotWithShape="1">
                <a:blip r:embed="rId5"/>
                <a:stretch>
                  <a:fillRect l="-21" t="-101" r="-8956" b="151"/>
                </a:stretch>
              </a:blipFill>
            </p:spPr>
            <p:txBody>
              <a:bodyPr/>
              <a:lstStyle/>
              <a:p>
                <a:r>
                  <a:rPr lang="zh-CN" altLang="en-US">
                    <a:noFill/>
                  </a:rPr>
                  <a:t> </a:t>
                </a:r>
              </a:p>
            </p:txBody>
          </p:sp>
        </mc:Fallback>
      </mc:AlternateContent>
      <p:cxnSp>
        <p:nvCxnSpPr>
          <p:cNvPr id="18" name="Straight Arrow Connector 17"/>
          <p:cNvCxnSpPr/>
          <p:nvPr/>
        </p:nvCxnSpPr>
        <p:spPr>
          <a:xfrm flipV="1">
            <a:off x="3637047" y="2784050"/>
            <a:ext cx="1147020" cy="597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p:cNvSpPr txBox="1"/>
              <p:nvPr/>
            </p:nvSpPr>
            <p:spPr>
              <a:xfrm>
                <a:off x="4172486" y="3061699"/>
                <a:ext cx="38286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𝑐𝑚</m:t>
                          </m:r>
                        </m:sub>
                      </m:sSub>
                    </m:oMath>
                  </m:oMathPara>
                </a14:m>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4172486" y="3061699"/>
                <a:ext cx="382861" cy="276999"/>
              </a:xfrm>
              <a:prstGeom prst="rect">
                <a:avLst/>
              </a:prstGeom>
              <a:blipFill rotWithShape="1">
                <a:blip r:embed="rId6"/>
                <a:stretch>
                  <a:fillRect l="-140" t="-131" r="-12642" b="182"/>
                </a:stretch>
              </a:blipFill>
            </p:spPr>
            <p:txBody>
              <a:bodyPr/>
              <a:lstStyle/>
              <a:p>
                <a:r>
                  <a:rPr lang="zh-CN" altLang="en-US">
                    <a:noFill/>
                  </a:rPr>
                  <a:t> </a:t>
                </a:r>
              </a:p>
            </p:txBody>
          </p:sp>
        </mc:Fallback>
      </mc:AlternateContent>
      <p:cxnSp>
        <p:nvCxnSpPr>
          <p:cNvPr id="23" name="Straight Arrow Connector 22"/>
          <p:cNvCxnSpPr>
            <a:endCxn id="13" idx="5"/>
          </p:cNvCxnSpPr>
          <p:nvPr/>
        </p:nvCxnSpPr>
        <p:spPr>
          <a:xfrm flipV="1">
            <a:off x="3637047" y="2440135"/>
            <a:ext cx="339007" cy="957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p:cNvSpPr txBox="1"/>
              <p:nvPr/>
            </p:nvSpPr>
            <p:spPr>
              <a:xfrm>
                <a:off x="3693738" y="2276042"/>
                <a:ext cx="21595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𝑖</m:t>
                          </m:r>
                        </m:sub>
                      </m:sSub>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3693738" y="2276042"/>
                <a:ext cx="215957" cy="276999"/>
              </a:xfrm>
              <a:prstGeom prst="rect">
                <a:avLst/>
              </a:prstGeom>
              <a:blipFill rotWithShape="1">
                <a:blip r:embed="rId7"/>
                <a:stretch>
                  <a:fillRect l="-268" t="-73" r="-19701" b="123"/>
                </a:stretch>
              </a:blipFill>
            </p:spPr>
            <p:txBody>
              <a:bodyPr/>
              <a:lstStyle/>
              <a:p>
                <a:r>
                  <a:rPr lang="zh-CN" altLang="en-US">
                    <a:noFill/>
                  </a:rPr>
                  <a:t> </a:t>
                </a:r>
              </a:p>
            </p:txBody>
          </p:sp>
        </mc:Fallback>
      </mc:AlternateContent>
      <p:cxnSp>
        <p:nvCxnSpPr>
          <p:cNvPr id="27" name="Straight Arrow Connector 26"/>
          <p:cNvCxnSpPr>
            <a:stCxn id="9" idx="1"/>
            <a:endCxn id="13" idx="5"/>
          </p:cNvCxnSpPr>
          <p:nvPr/>
        </p:nvCxnSpPr>
        <p:spPr>
          <a:xfrm flipH="1" flipV="1">
            <a:off x="4021370" y="2422888"/>
            <a:ext cx="641290" cy="3041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4337257" y="2311545"/>
                <a:ext cx="493964"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𝑟</m:t>
                              </m:r>
                            </m:e>
                          </m:acc>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4337257" y="2311545"/>
                <a:ext cx="493964" cy="369332"/>
              </a:xfrm>
              <a:prstGeom prst="rect">
                <a:avLst/>
              </a:prstGeom>
              <a:blipFill rotWithShape="1">
                <a:blip r:embed="rId8"/>
                <a:stretch>
                  <a:fillRect l="-42" t="-39" r="29" b="1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651113" y="4313746"/>
                <a:ext cx="7740352" cy="1477584"/>
              </a:xfrm>
              <a:prstGeom prst="rect">
                <a:avLst/>
              </a:prstGeom>
              <a:noFill/>
            </p:spPr>
            <p:txBody>
              <a:bodyPr wrap="square" rtlCol="0">
                <a:spAutoFit/>
              </a:bodyPr>
              <a:lstStyle/>
              <a:p>
                <a:r>
                  <a:rPr lang="en-US" dirty="0"/>
                  <a:t>We consider a system of N particles of mass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 </m:t>
                    </m:r>
                  </m:oMath>
                </a14:m>
                <a:r>
                  <a:rPr lang="en-US" dirty="0"/>
                  <a:t> and velocity vector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The position vector of a particle of mass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a14:m>
                <a:r>
                  <a:rPr lang="en-US" dirty="0"/>
                  <a:t> is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i="1">
                            <a:latin typeface="Cambria Math" panose="02040503050406030204" pitchFamily="18" charset="0"/>
                          </a:rPr>
                          <m:t>𝑖</m:t>
                        </m:r>
                      </m:sub>
                    </m:sSub>
                  </m:oMath>
                </a14:m>
                <a:r>
                  <a:rPr lang="en-US" dirty="0"/>
                  <a:t> in respect with the origin O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i="1">
                            <a:latin typeface="Cambria Math" panose="02040503050406030204" pitchFamily="18" charset="0"/>
                          </a:rPr>
                          <m:t>𝑖</m:t>
                        </m:r>
                      </m:sub>
                    </m:sSub>
                    <m:r>
                      <a:rPr lang="en-US" b="0" i="1" smtClean="0">
                        <a:latin typeface="Cambria Math" panose="02040503050406030204" pitchFamily="18" charset="0"/>
                      </a:rPr>
                      <m:t>′</m:t>
                    </m:r>
                  </m:oMath>
                </a14:m>
                <a:r>
                  <a:rPr lang="en-US" dirty="0"/>
                  <a:t> in respect with the center of mass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r>
                      <a:rPr lang="en-US" b="0" i="0" smtClean="0">
                        <a:latin typeface="Cambria Math" panose="02040503050406030204" pitchFamily="18" charset="0"/>
                      </a:rPr>
                      <m:t> </m:t>
                    </m:r>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b="0" i="1" smtClean="0">
                            <a:latin typeface="Cambria Math" panose="02040503050406030204" pitchFamily="18" charset="0"/>
                          </a:rPr>
                          <m:t>𝑐𝑚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i="1">
                            <a:latin typeface="Cambria Math" panose="02040503050406030204" pitchFamily="18" charset="0"/>
                          </a:rPr>
                          <m:t>𝑖</m:t>
                        </m:r>
                      </m:sub>
                    </m:sSub>
                  </m:oMath>
                </a14:m>
                <a:r>
                  <a:rPr lang="en-US" dirty="0"/>
                  <a:t>’. </a:t>
                </a:r>
                <a:endParaRPr lang="en-US" dirty="0"/>
              </a:p>
              <a:p>
                <a:r>
                  <a:rPr lang="en-US" dirty="0"/>
                  <a:t>Describe the total kinetic energy of the system in terms of velocity of the center of mass, the total mass of the system M, the mass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a14:m>
                <a:r>
                  <a:rPr lang="en-US" dirty="0"/>
                  <a:t> and the velocities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i="1">
                            <a:latin typeface="Cambria Math" panose="02040503050406030204" pitchFamily="18" charset="0"/>
                          </a:rPr>
                          <m:t>𝑖</m:t>
                        </m:r>
                      </m:sub>
                    </m:sSub>
                    <m:r>
                      <m:rPr>
                        <m:nor/>
                      </m:rPr>
                      <a:rPr lang="en-US" dirty="0">
                        <a:latin typeface="Cambria Math" panose="02040503050406030204" pitchFamily="18" charset="0"/>
                      </a:rPr>
                      <m:t>’</m:t>
                    </m:r>
                  </m:oMath>
                </a14:m>
                <a:r>
                  <a:rPr lang="en-US" dirty="0"/>
                  <a:t>/dt</a:t>
                </a:r>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651113" y="4313746"/>
                <a:ext cx="7740352" cy="1477584"/>
              </a:xfrm>
              <a:prstGeom prst="rect">
                <a:avLst/>
              </a:prstGeom>
              <a:blipFill rotWithShape="1">
                <a:blip r:embed="rId9"/>
                <a:stretch>
                  <a:fillRect l="-3" t="-13" r="7" b="9"/>
                </a:stretch>
              </a:blipFill>
            </p:spPr>
            <p:txBody>
              <a:bodyPr/>
              <a:lstStyle/>
              <a:p>
                <a:r>
                  <a:rPr lang="zh-CN" altLang="en-US">
                    <a:noFill/>
                  </a:rPr>
                  <a:t> </a:t>
                </a:r>
              </a:p>
            </p:txBody>
          </p:sp>
        </mc:Fallback>
      </mc:AlternateContent>
      <p:cxnSp>
        <p:nvCxnSpPr>
          <p:cNvPr id="33" name="Straight Arrow Connector 32"/>
          <p:cNvCxnSpPr/>
          <p:nvPr/>
        </p:nvCxnSpPr>
        <p:spPr>
          <a:xfrm flipV="1">
            <a:off x="3951336" y="1928628"/>
            <a:ext cx="0" cy="41463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a:off x="3637047" y="1746255"/>
                <a:ext cx="25513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B0F0"/>
                              </a:solidFill>
                              <a:latin typeface="Cambria Math" panose="02040503050406030204" pitchFamily="18" charset="0"/>
                            </a:rPr>
                          </m:ctrlPr>
                        </m:sSubPr>
                        <m:e>
                          <m:acc>
                            <m:accPr>
                              <m:chr m:val="⃗"/>
                              <m:ctrlPr>
                                <a:rPr lang="en-US" i="1" smtClean="0">
                                  <a:solidFill>
                                    <a:srgbClr val="00B0F0"/>
                                  </a:solidFill>
                                  <a:latin typeface="Cambria Math" panose="02040503050406030204" pitchFamily="18" charset="0"/>
                                </a:rPr>
                              </m:ctrlPr>
                            </m:accPr>
                            <m:e>
                              <m:r>
                                <a:rPr lang="en-US" b="0" i="1" smtClean="0">
                                  <a:solidFill>
                                    <a:srgbClr val="00B0F0"/>
                                  </a:solidFill>
                                  <a:latin typeface="Cambria Math" panose="02040503050406030204" pitchFamily="18" charset="0"/>
                                </a:rPr>
                                <m:t>𝑣</m:t>
                              </m:r>
                            </m:e>
                          </m:acc>
                        </m:e>
                        <m:sub>
                          <m:r>
                            <a:rPr lang="en-US" b="0" i="1" smtClean="0">
                              <a:solidFill>
                                <a:srgbClr val="00B0F0"/>
                              </a:solidFill>
                              <a:latin typeface="Cambria Math" panose="02040503050406030204" pitchFamily="18" charset="0"/>
                            </a:rPr>
                            <m:t>𝑖</m:t>
                          </m:r>
                        </m:sub>
                      </m:sSub>
                    </m:oMath>
                  </m:oMathPara>
                </a14:m>
                <a:endParaRPr lang="en-US" dirty="0"/>
              </a:p>
            </p:txBody>
          </p:sp>
        </mc:Choice>
        <mc:Fallback>
          <p:sp>
            <p:nvSpPr>
              <p:cNvPr id="34" name="TextBox 33"/>
              <p:cNvSpPr txBox="1">
                <a:spLocks noRot="1" noChangeAspect="1" noMove="1" noResize="1" noEditPoints="1" noAdjustHandles="1" noChangeArrowheads="1" noChangeShapeType="1" noTextEdit="1"/>
              </p:cNvSpPr>
              <p:nvPr/>
            </p:nvSpPr>
            <p:spPr>
              <a:xfrm>
                <a:off x="3637047" y="1746255"/>
                <a:ext cx="255134" cy="276999"/>
              </a:xfrm>
              <a:prstGeom prst="rect">
                <a:avLst/>
              </a:prstGeom>
              <a:blipFill rotWithShape="1">
                <a:blip r:embed="rId10"/>
                <a:stretch>
                  <a:fillRect l="-158" t="-2" r="-12091" b="52"/>
                </a:stretch>
              </a:blipFill>
            </p:spPr>
            <p:txBody>
              <a:bodyPr/>
              <a:lstStyle/>
              <a:p>
                <a:r>
                  <a:rPr lang="zh-CN" altLang="en-US">
                    <a:noFill/>
                  </a:rPr>
                  <a:t> </a:t>
                </a:r>
              </a:p>
            </p:txBody>
          </p:sp>
        </mc:Fallback>
      </mc:AlternateContent>
      <p:sp>
        <p:nvSpPr>
          <p:cNvPr id="37" name="TextBox 36"/>
          <p:cNvSpPr txBox="1"/>
          <p:nvPr/>
        </p:nvSpPr>
        <p:spPr>
          <a:xfrm>
            <a:off x="668270" y="5840813"/>
            <a:ext cx="6192688" cy="369332"/>
          </a:xfrm>
          <a:prstGeom prst="rect">
            <a:avLst/>
          </a:prstGeom>
          <a:noFill/>
        </p:spPr>
        <p:txBody>
          <a:bodyPr wrap="square" rtlCol="0">
            <a:spAutoFit/>
          </a:bodyPr>
          <a:lstStyle/>
          <a:p>
            <a:r>
              <a:rPr lang="en-US" dirty="0"/>
              <a:t>Hint: the kinetic energy of a particle can be expressed as follows:</a:t>
            </a:r>
            <a:endParaRPr lang="en-US" dirty="0"/>
          </a:p>
        </p:txBody>
      </p:sp>
      <mc:AlternateContent xmlns:mc="http://schemas.openxmlformats.org/markup-compatibility/2006">
        <mc:Choice xmlns:a14="http://schemas.microsoft.com/office/drawing/2010/main" Requires="a14">
          <p:sp>
            <p:nvSpPr>
              <p:cNvPr id="38" name="TextBox 37"/>
              <p:cNvSpPr txBox="1"/>
              <p:nvPr/>
            </p:nvSpPr>
            <p:spPr>
              <a:xfrm>
                <a:off x="3056192" y="6198303"/>
                <a:ext cx="3056093" cy="5186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Sup>
                        <m:sSubSupPr>
                          <m:ctrlPr>
                            <a:rPr lang="en-US"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oMath>
                  </m:oMathPara>
                </a14:m>
                <a:endParaRPr lang="en-US" dirty="0"/>
              </a:p>
            </p:txBody>
          </p:sp>
        </mc:Choice>
        <mc:Fallback>
          <p:sp>
            <p:nvSpPr>
              <p:cNvPr id="38" name="TextBox 37"/>
              <p:cNvSpPr txBox="1">
                <a:spLocks noRot="1" noChangeAspect="1" noMove="1" noResize="1" noEditPoints="1" noAdjustHandles="1" noChangeArrowheads="1" noChangeShapeType="1" noTextEdit="1"/>
              </p:cNvSpPr>
              <p:nvPr/>
            </p:nvSpPr>
            <p:spPr>
              <a:xfrm>
                <a:off x="3056192" y="6198303"/>
                <a:ext cx="3056093" cy="518604"/>
              </a:xfrm>
              <a:prstGeom prst="rect">
                <a:avLst/>
              </a:prstGeom>
              <a:blipFill rotWithShape="1">
                <a:blip r:embed="rId11"/>
                <a:stretch>
                  <a:fillRect l="-19" t="-13" r="13" b="99"/>
                </a:stretch>
              </a:blipFill>
            </p:spPr>
            <p:txBody>
              <a:bodyPr/>
              <a:lstStyle/>
              <a:p>
                <a:r>
                  <a:rPr lang="zh-CN" altLang="en-US">
                    <a:noFill/>
                  </a:rPr>
                  <a:t> </a:t>
                </a:r>
              </a:p>
            </p:txBody>
          </p:sp>
        </mc:Fallback>
      </mc:AlternateContent>
      <p:sp>
        <p:nvSpPr>
          <p:cNvPr id="39" name="TextBox 38"/>
          <p:cNvSpPr txBox="1"/>
          <p:nvPr/>
        </p:nvSpPr>
        <p:spPr>
          <a:xfrm>
            <a:off x="3419872" y="3140968"/>
            <a:ext cx="45719" cy="369332"/>
          </a:xfrm>
          <a:prstGeom prst="rect">
            <a:avLst/>
          </a:prstGeom>
          <a:noFill/>
        </p:spPr>
        <p:txBody>
          <a:bodyPr wrap="square" rtlCol="0">
            <a:spAutoFit/>
          </a:bodyPr>
          <a:lstStyle/>
          <a:p>
            <a:r>
              <a:rPr lang="en-US" dirty="0"/>
              <a:t>O</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566"/>
            <a:ext cx="8229600" cy="1143000"/>
          </a:xfrm>
        </p:spPr>
        <p:txBody>
          <a:bodyPr/>
          <a:lstStyle/>
          <a:p>
            <a:r>
              <a:rPr lang="en-US" sz="3200" dirty="0"/>
              <a:t>Ex. Kinetic energy of a system of particles and center of mass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6" name="Straight Arrow Connector 5"/>
          <p:cNvCxnSpPr/>
          <p:nvPr/>
        </p:nvCxnSpPr>
        <p:spPr>
          <a:xfrm flipV="1">
            <a:off x="1897556" y="2760320"/>
            <a:ext cx="1700465" cy="1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897556" y="1768387"/>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249484" y="2760320"/>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2923169" y="1967061"/>
                <a:ext cx="52469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2923169" y="1967061"/>
                <a:ext cx="524695" cy="276999"/>
              </a:xfrm>
              <a:prstGeom prst="rect">
                <a:avLst/>
              </a:prstGeom>
              <a:blipFill rotWithShape="1">
                <a:blip r:embed="rId1"/>
                <a:stretch>
                  <a:fillRect l="-50" t="-168" r="-11654" b="2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3652493" y="2768409"/>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3652493" y="2768409"/>
                <a:ext cx="188128" cy="276999"/>
              </a:xfrm>
              <a:prstGeom prst="rect">
                <a:avLst/>
              </a:prstGeom>
              <a:blipFill rotWithShape="1">
                <a:blip r:embed="rId2"/>
                <a:stretch>
                  <a:fillRect l="-323" t="-160" r="-15789" b="2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562254" y="1782367"/>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1562254" y="1782367"/>
                <a:ext cx="191526" cy="276999"/>
              </a:xfrm>
              <a:prstGeom prst="rect">
                <a:avLst/>
              </a:prstGeom>
              <a:blipFill rotWithShape="1">
                <a:blip r:embed="rId3"/>
                <a:stretch>
                  <a:fillRect l="-80" t="-201" r="-16293"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899592" y="3322578"/>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899592" y="3322578"/>
                <a:ext cx="173894" cy="276999"/>
              </a:xfrm>
              <a:prstGeom prst="rect">
                <a:avLst/>
              </a:prstGeom>
              <a:blipFill rotWithShape="1">
                <a:blip r:embed="rId4"/>
                <a:stretch>
                  <a:fillRect l="-248" t="-93" r="-17700" b="143"/>
                </a:stretch>
              </a:blipFill>
            </p:spPr>
            <p:txBody>
              <a:bodyPr/>
              <a:lstStyle/>
              <a:p>
                <a:r>
                  <a:rPr lang="zh-CN" altLang="en-US">
                    <a:noFill/>
                  </a:rPr>
                  <a:t> </a:t>
                </a:r>
              </a:p>
            </p:txBody>
          </p:sp>
        </mc:Fallback>
      </mc:AlternateContent>
      <p:sp>
        <p:nvSpPr>
          <p:cNvPr id="13" name="Oval 12"/>
          <p:cNvSpPr/>
          <p:nvPr/>
        </p:nvSpPr>
        <p:spPr>
          <a:xfrm>
            <a:off x="2172477" y="1700852"/>
            <a:ext cx="128172" cy="117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469851" y="1812158"/>
            <a:ext cx="128170" cy="101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980490" y="2522943"/>
            <a:ext cx="128172" cy="117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p:cNvSpPr txBox="1"/>
              <p:nvPr/>
            </p:nvSpPr>
            <p:spPr>
              <a:xfrm>
                <a:off x="2388711" y="1486969"/>
                <a:ext cx="3263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2388711" y="1486969"/>
                <a:ext cx="326308" cy="276999"/>
              </a:xfrm>
              <a:prstGeom prst="rect">
                <a:avLst/>
              </a:prstGeom>
              <a:blipFill rotWithShape="1">
                <a:blip r:embed="rId5"/>
                <a:stretch>
                  <a:fillRect l="-146" t="-157" r="-8831" b="207"/>
                </a:stretch>
              </a:blipFill>
            </p:spPr>
            <p:txBody>
              <a:bodyPr/>
              <a:lstStyle/>
              <a:p>
                <a:r>
                  <a:rPr lang="zh-CN" altLang="en-US">
                    <a:noFill/>
                  </a:rPr>
                  <a:t> </a:t>
                </a:r>
              </a:p>
            </p:txBody>
          </p:sp>
        </mc:Fallback>
      </mc:AlternateContent>
      <p:cxnSp>
        <p:nvCxnSpPr>
          <p:cNvPr id="18" name="Straight Arrow Connector 17"/>
          <p:cNvCxnSpPr/>
          <p:nvPr/>
        </p:nvCxnSpPr>
        <p:spPr>
          <a:xfrm flipV="1">
            <a:off x="1897556" y="2162539"/>
            <a:ext cx="1147020" cy="597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p:cNvSpPr txBox="1"/>
              <p:nvPr/>
            </p:nvSpPr>
            <p:spPr>
              <a:xfrm>
                <a:off x="2168348" y="2145538"/>
                <a:ext cx="38286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𝑐𝑚</m:t>
                          </m:r>
                        </m:sub>
                      </m:sSub>
                    </m:oMath>
                  </m:oMathPara>
                </a14:m>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2168348" y="2145538"/>
                <a:ext cx="382861" cy="276999"/>
              </a:xfrm>
              <a:prstGeom prst="rect">
                <a:avLst/>
              </a:prstGeom>
              <a:blipFill rotWithShape="1">
                <a:blip r:embed="rId6"/>
                <a:stretch>
                  <a:fillRect l="-120" t="-183" r="-12663" b="4"/>
                </a:stretch>
              </a:blipFill>
            </p:spPr>
            <p:txBody>
              <a:bodyPr/>
              <a:lstStyle/>
              <a:p>
                <a:r>
                  <a:rPr lang="zh-CN" altLang="en-US">
                    <a:noFill/>
                  </a:rPr>
                  <a:t> </a:t>
                </a:r>
              </a:p>
            </p:txBody>
          </p:sp>
        </mc:Fallback>
      </mc:AlternateContent>
      <p:cxnSp>
        <p:nvCxnSpPr>
          <p:cNvPr id="23" name="Straight Arrow Connector 22"/>
          <p:cNvCxnSpPr>
            <a:endCxn id="13" idx="5"/>
          </p:cNvCxnSpPr>
          <p:nvPr/>
        </p:nvCxnSpPr>
        <p:spPr>
          <a:xfrm flipV="1">
            <a:off x="1897556" y="1818624"/>
            <a:ext cx="339007" cy="957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p:cNvSpPr txBox="1"/>
              <p:nvPr/>
            </p:nvSpPr>
            <p:spPr>
              <a:xfrm>
                <a:off x="1954247" y="1654531"/>
                <a:ext cx="21595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𝑖</m:t>
                          </m:r>
                        </m:sub>
                      </m:sSub>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1954247" y="1654531"/>
                <a:ext cx="215957" cy="276999"/>
              </a:xfrm>
              <a:prstGeom prst="rect">
                <a:avLst/>
              </a:prstGeom>
              <a:blipFill rotWithShape="1">
                <a:blip r:embed="rId7"/>
                <a:stretch>
                  <a:fillRect l="-163" t="-129" r="-19805" b="179"/>
                </a:stretch>
              </a:blipFill>
            </p:spPr>
            <p:txBody>
              <a:bodyPr/>
              <a:lstStyle/>
              <a:p>
                <a:r>
                  <a:rPr lang="zh-CN" altLang="en-US">
                    <a:noFill/>
                  </a:rPr>
                  <a:t> </a:t>
                </a:r>
              </a:p>
            </p:txBody>
          </p:sp>
        </mc:Fallback>
      </mc:AlternateContent>
      <p:cxnSp>
        <p:nvCxnSpPr>
          <p:cNvPr id="27" name="Straight Arrow Connector 26"/>
          <p:cNvCxnSpPr>
            <a:stCxn id="9" idx="1"/>
            <a:endCxn id="13" idx="5"/>
          </p:cNvCxnSpPr>
          <p:nvPr/>
        </p:nvCxnSpPr>
        <p:spPr>
          <a:xfrm flipH="1" flipV="1">
            <a:off x="2281879" y="1801377"/>
            <a:ext cx="641290" cy="3041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2597766" y="1690034"/>
                <a:ext cx="493964"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𝑟</m:t>
                              </m:r>
                            </m:e>
                          </m:acc>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2597766" y="1690034"/>
                <a:ext cx="493964" cy="369332"/>
              </a:xfrm>
              <a:prstGeom prst="rect">
                <a:avLst/>
              </a:prstGeom>
              <a:blipFill rotWithShape="1">
                <a:blip r:embed="rId8"/>
                <a:stretch>
                  <a:fillRect l="-125" t="-81" r="111" b="17"/>
                </a:stretch>
              </a:blipFill>
            </p:spPr>
            <p:txBody>
              <a:bodyPr/>
              <a:lstStyle/>
              <a:p>
                <a:r>
                  <a:rPr lang="zh-CN" altLang="en-US">
                    <a:noFill/>
                  </a:rPr>
                  <a:t> </a:t>
                </a:r>
              </a:p>
            </p:txBody>
          </p:sp>
        </mc:Fallback>
      </mc:AlternateContent>
      <p:cxnSp>
        <p:nvCxnSpPr>
          <p:cNvPr id="33" name="Straight Arrow Connector 32"/>
          <p:cNvCxnSpPr/>
          <p:nvPr/>
        </p:nvCxnSpPr>
        <p:spPr>
          <a:xfrm flipV="1">
            <a:off x="2211845" y="1307117"/>
            <a:ext cx="0" cy="41463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a:off x="1897556" y="1124744"/>
                <a:ext cx="25513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B0F0"/>
                              </a:solidFill>
                              <a:latin typeface="Cambria Math" panose="02040503050406030204" pitchFamily="18" charset="0"/>
                            </a:rPr>
                          </m:ctrlPr>
                        </m:sSubPr>
                        <m:e>
                          <m:acc>
                            <m:accPr>
                              <m:chr m:val="⃗"/>
                              <m:ctrlPr>
                                <a:rPr lang="en-US" i="1" smtClean="0">
                                  <a:solidFill>
                                    <a:srgbClr val="00B0F0"/>
                                  </a:solidFill>
                                  <a:latin typeface="Cambria Math" panose="02040503050406030204" pitchFamily="18" charset="0"/>
                                </a:rPr>
                              </m:ctrlPr>
                            </m:accPr>
                            <m:e>
                              <m:r>
                                <a:rPr lang="en-US" b="0" i="1" smtClean="0">
                                  <a:solidFill>
                                    <a:srgbClr val="00B0F0"/>
                                  </a:solidFill>
                                  <a:latin typeface="Cambria Math" panose="02040503050406030204" pitchFamily="18" charset="0"/>
                                </a:rPr>
                                <m:t>𝑣</m:t>
                              </m:r>
                            </m:e>
                          </m:acc>
                        </m:e>
                        <m:sub>
                          <m:r>
                            <a:rPr lang="en-US" b="0" i="1" smtClean="0">
                              <a:solidFill>
                                <a:srgbClr val="00B0F0"/>
                              </a:solidFill>
                              <a:latin typeface="Cambria Math" panose="02040503050406030204" pitchFamily="18" charset="0"/>
                            </a:rPr>
                            <m:t>𝑖</m:t>
                          </m:r>
                        </m:sub>
                      </m:sSub>
                    </m:oMath>
                  </m:oMathPara>
                </a14:m>
                <a:endParaRPr lang="en-US" dirty="0"/>
              </a:p>
            </p:txBody>
          </p:sp>
        </mc:Choice>
        <mc:Fallback>
          <p:sp>
            <p:nvSpPr>
              <p:cNvPr id="34" name="TextBox 33"/>
              <p:cNvSpPr txBox="1">
                <a:spLocks noRot="1" noChangeAspect="1" noMove="1" noResize="1" noEditPoints="1" noAdjustHandles="1" noChangeArrowheads="1" noChangeShapeType="1" noTextEdit="1"/>
              </p:cNvSpPr>
              <p:nvPr/>
            </p:nvSpPr>
            <p:spPr>
              <a:xfrm>
                <a:off x="1897556" y="1124744"/>
                <a:ext cx="255134" cy="276999"/>
              </a:xfrm>
              <a:prstGeom prst="rect">
                <a:avLst/>
              </a:prstGeom>
              <a:blipFill rotWithShape="1">
                <a:blip r:embed="rId9"/>
                <a:stretch>
                  <a:fillRect l="-69" t="-57" r="-12180" b="1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2573801" y="4165320"/>
                <a:ext cx="3482813"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e>
                      </m:nary>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2573801" y="4165320"/>
                <a:ext cx="3482813" cy="778931"/>
              </a:xfrm>
              <a:prstGeom prst="rect">
                <a:avLst/>
              </a:prstGeom>
              <a:blipFill rotWithShape="1">
                <a:blip r:embed="rId10"/>
                <a:stretch>
                  <a:fillRect l="-4" t="-46" r="18" b="18"/>
                </a:stretch>
              </a:blipFill>
            </p:spPr>
            <p:txBody>
              <a:bodyPr/>
              <a:lstStyle/>
              <a:p>
                <a:r>
                  <a:rPr lang="zh-CN" altLang="en-US">
                    <a:noFill/>
                  </a:rPr>
                  <a:t> </a:t>
                </a:r>
              </a:p>
            </p:txBody>
          </p:sp>
        </mc:Fallback>
      </mc:AlternateContent>
      <p:sp>
        <p:nvSpPr>
          <p:cNvPr id="5" name="TextBox 4"/>
          <p:cNvSpPr txBox="1"/>
          <p:nvPr/>
        </p:nvSpPr>
        <p:spPr>
          <a:xfrm flipH="1">
            <a:off x="1403648" y="3717032"/>
            <a:ext cx="6480720" cy="369332"/>
          </a:xfrm>
          <a:prstGeom prst="rect">
            <a:avLst/>
          </a:prstGeom>
          <a:noFill/>
        </p:spPr>
        <p:txBody>
          <a:bodyPr wrap="square" rtlCol="0">
            <a:spAutoFit/>
          </a:bodyPr>
          <a:lstStyle/>
          <a:p>
            <a:r>
              <a:rPr lang="en-US" dirty="0"/>
              <a:t>Total kinetic energy of the system of N particles:</a:t>
            </a:r>
            <a:endParaRPr lang="en-US" dirty="0"/>
          </a:p>
        </p:txBody>
      </p:sp>
      <p:sp>
        <p:nvSpPr>
          <p:cNvPr id="32" name="TextBox 31"/>
          <p:cNvSpPr txBox="1"/>
          <p:nvPr/>
        </p:nvSpPr>
        <p:spPr>
          <a:xfrm>
            <a:off x="1691680" y="2492896"/>
            <a:ext cx="45719" cy="369332"/>
          </a:xfrm>
          <a:prstGeom prst="rect">
            <a:avLst/>
          </a:prstGeom>
          <a:noFill/>
        </p:spPr>
        <p:txBody>
          <a:bodyPr wrap="square" rtlCol="0">
            <a:spAutoFit/>
          </a:bodyPr>
          <a:lstStyle/>
          <a:p>
            <a:r>
              <a:rPr lang="en-US" dirty="0"/>
              <a:t>O</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566"/>
            <a:ext cx="8229600" cy="1143000"/>
          </a:xfrm>
        </p:spPr>
        <p:txBody>
          <a:bodyPr/>
          <a:lstStyle/>
          <a:p>
            <a:r>
              <a:rPr lang="en-US" sz="3200" dirty="0"/>
              <a:t>Ex. Kinetic energy of a system of particles and center of mass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6" name="Straight Arrow Connector 5"/>
          <p:cNvCxnSpPr/>
          <p:nvPr/>
        </p:nvCxnSpPr>
        <p:spPr>
          <a:xfrm flipV="1">
            <a:off x="1897556" y="2760320"/>
            <a:ext cx="1700465" cy="1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897556" y="1768387"/>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249484" y="2760320"/>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2923169" y="1967061"/>
                <a:ext cx="52469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2923169" y="1967061"/>
                <a:ext cx="524695" cy="276999"/>
              </a:xfrm>
              <a:prstGeom prst="rect">
                <a:avLst/>
              </a:prstGeom>
              <a:blipFill rotWithShape="1">
                <a:blip r:embed="rId1"/>
                <a:stretch>
                  <a:fillRect l="-50" t="-168" r="-11654" b="2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3652493" y="2768409"/>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3652493" y="2768409"/>
                <a:ext cx="188128" cy="276999"/>
              </a:xfrm>
              <a:prstGeom prst="rect">
                <a:avLst/>
              </a:prstGeom>
              <a:blipFill rotWithShape="1">
                <a:blip r:embed="rId2"/>
                <a:stretch>
                  <a:fillRect l="-323" t="-160" r="-15789" b="2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562254" y="1782367"/>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1562254" y="1782367"/>
                <a:ext cx="191526" cy="276999"/>
              </a:xfrm>
              <a:prstGeom prst="rect">
                <a:avLst/>
              </a:prstGeom>
              <a:blipFill rotWithShape="1">
                <a:blip r:embed="rId3"/>
                <a:stretch>
                  <a:fillRect l="-80" t="-201" r="-16293"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899592" y="3322578"/>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899592" y="3322578"/>
                <a:ext cx="173894" cy="276999"/>
              </a:xfrm>
              <a:prstGeom prst="rect">
                <a:avLst/>
              </a:prstGeom>
              <a:blipFill rotWithShape="1">
                <a:blip r:embed="rId4"/>
                <a:stretch>
                  <a:fillRect l="-248" t="-93" r="-17700" b="143"/>
                </a:stretch>
              </a:blipFill>
            </p:spPr>
            <p:txBody>
              <a:bodyPr/>
              <a:lstStyle/>
              <a:p>
                <a:r>
                  <a:rPr lang="zh-CN" altLang="en-US">
                    <a:noFill/>
                  </a:rPr>
                  <a:t> </a:t>
                </a:r>
              </a:p>
            </p:txBody>
          </p:sp>
        </mc:Fallback>
      </mc:AlternateContent>
      <p:sp>
        <p:nvSpPr>
          <p:cNvPr id="13" name="Oval 12"/>
          <p:cNvSpPr/>
          <p:nvPr/>
        </p:nvSpPr>
        <p:spPr>
          <a:xfrm>
            <a:off x="2172477" y="1700852"/>
            <a:ext cx="128172" cy="117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469851" y="1812158"/>
            <a:ext cx="128170" cy="101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980490" y="2522943"/>
            <a:ext cx="128172" cy="117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p:cNvSpPr txBox="1"/>
              <p:nvPr/>
            </p:nvSpPr>
            <p:spPr>
              <a:xfrm>
                <a:off x="2388711" y="1486969"/>
                <a:ext cx="3263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2388711" y="1486969"/>
                <a:ext cx="326308" cy="276999"/>
              </a:xfrm>
              <a:prstGeom prst="rect">
                <a:avLst/>
              </a:prstGeom>
              <a:blipFill rotWithShape="1">
                <a:blip r:embed="rId5"/>
                <a:stretch>
                  <a:fillRect l="-146" t="-157" r="-8831" b="207"/>
                </a:stretch>
              </a:blipFill>
            </p:spPr>
            <p:txBody>
              <a:bodyPr/>
              <a:lstStyle/>
              <a:p>
                <a:r>
                  <a:rPr lang="zh-CN" altLang="en-US">
                    <a:noFill/>
                  </a:rPr>
                  <a:t> </a:t>
                </a:r>
              </a:p>
            </p:txBody>
          </p:sp>
        </mc:Fallback>
      </mc:AlternateContent>
      <p:cxnSp>
        <p:nvCxnSpPr>
          <p:cNvPr id="18" name="Straight Arrow Connector 17"/>
          <p:cNvCxnSpPr/>
          <p:nvPr/>
        </p:nvCxnSpPr>
        <p:spPr>
          <a:xfrm flipV="1">
            <a:off x="1897556" y="2162539"/>
            <a:ext cx="1147020" cy="597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p:cNvSpPr txBox="1"/>
              <p:nvPr/>
            </p:nvSpPr>
            <p:spPr>
              <a:xfrm>
                <a:off x="2168348" y="2145538"/>
                <a:ext cx="38286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𝑐𝑚</m:t>
                          </m:r>
                        </m:sub>
                      </m:sSub>
                    </m:oMath>
                  </m:oMathPara>
                </a14:m>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2168348" y="2145538"/>
                <a:ext cx="382861" cy="276999"/>
              </a:xfrm>
              <a:prstGeom prst="rect">
                <a:avLst/>
              </a:prstGeom>
              <a:blipFill rotWithShape="1">
                <a:blip r:embed="rId6"/>
                <a:stretch>
                  <a:fillRect l="-120" t="-183" r="-12663" b="4"/>
                </a:stretch>
              </a:blipFill>
            </p:spPr>
            <p:txBody>
              <a:bodyPr/>
              <a:lstStyle/>
              <a:p>
                <a:r>
                  <a:rPr lang="zh-CN" altLang="en-US">
                    <a:noFill/>
                  </a:rPr>
                  <a:t> </a:t>
                </a:r>
              </a:p>
            </p:txBody>
          </p:sp>
        </mc:Fallback>
      </mc:AlternateContent>
      <p:cxnSp>
        <p:nvCxnSpPr>
          <p:cNvPr id="23" name="Straight Arrow Connector 22"/>
          <p:cNvCxnSpPr>
            <a:endCxn id="13" idx="5"/>
          </p:cNvCxnSpPr>
          <p:nvPr/>
        </p:nvCxnSpPr>
        <p:spPr>
          <a:xfrm flipV="1">
            <a:off x="1897556" y="1818624"/>
            <a:ext cx="339007" cy="957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p:cNvSpPr txBox="1"/>
              <p:nvPr/>
            </p:nvSpPr>
            <p:spPr>
              <a:xfrm>
                <a:off x="1954247" y="1654531"/>
                <a:ext cx="21595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𝑖</m:t>
                          </m:r>
                        </m:sub>
                      </m:sSub>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1954247" y="1654531"/>
                <a:ext cx="215957" cy="276999"/>
              </a:xfrm>
              <a:prstGeom prst="rect">
                <a:avLst/>
              </a:prstGeom>
              <a:blipFill rotWithShape="1">
                <a:blip r:embed="rId7"/>
                <a:stretch>
                  <a:fillRect l="-163" t="-129" r="-19805" b="179"/>
                </a:stretch>
              </a:blipFill>
            </p:spPr>
            <p:txBody>
              <a:bodyPr/>
              <a:lstStyle/>
              <a:p>
                <a:r>
                  <a:rPr lang="zh-CN" altLang="en-US">
                    <a:noFill/>
                  </a:rPr>
                  <a:t> </a:t>
                </a:r>
              </a:p>
            </p:txBody>
          </p:sp>
        </mc:Fallback>
      </mc:AlternateContent>
      <p:cxnSp>
        <p:nvCxnSpPr>
          <p:cNvPr id="27" name="Straight Arrow Connector 26"/>
          <p:cNvCxnSpPr>
            <a:stCxn id="9" idx="1"/>
            <a:endCxn id="13" idx="5"/>
          </p:cNvCxnSpPr>
          <p:nvPr/>
        </p:nvCxnSpPr>
        <p:spPr>
          <a:xfrm flipH="1" flipV="1">
            <a:off x="2281879" y="1801377"/>
            <a:ext cx="641290" cy="3041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2597766" y="1690034"/>
                <a:ext cx="493964"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𝑟</m:t>
                              </m:r>
                            </m:e>
                          </m:acc>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2597766" y="1690034"/>
                <a:ext cx="493964" cy="369332"/>
              </a:xfrm>
              <a:prstGeom prst="rect">
                <a:avLst/>
              </a:prstGeom>
              <a:blipFill rotWithShape="1">
                <a:blip r:embed="rId8"/>
                <a:stretch>
                  <a:fillRect l="-125" t="-81" r="111" b="17"/>
                </a:stretch>
              </a:blipFill>
            </p:spPr>
            <p:txBody>
              <a:bodyPr/>
              <a:lstStyle/>
              <a:p>
                <a:r>
                  <a:rPr lang="zh-CN" altLang="en-US">
                    <a:noFill/>
                  </a:rPr>
                  <a:t> </a:t>
                </a:r>
              </a:p>
            </p:txBody>
          </p:sp>
        </mc:Fallback>
      </mc:AlternateContent>
      <p:cxnSp>
        <p:nvCxnSpPr>
          <p:cNvPr id="33" name="Straight Arrow Connector 32"/>
          <p:cNvCxnSpPr/>
          <p:nvPr/>
        </p:nvCxnSpPr>
        <p:spPr>
          <a:xfrm flipV="1">
            <a:off x="2211845" y="1307117"/>
            <a:ext cx="0" cy="41463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a:off x="1897556" y="1124744"/>
                <a:ext cx="25513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B0F0"/>
                              </a:solidFill>
                              <a:latin typeface="Cambria Math" panose="02040503050406030204" pitchFamily="18" charset="0"/>
                            </a:rPr>
                          </m:ctrlPr>
                        </m:sSubPr>
                        <m:e>
                          <m:acc>
                            <m:accPr>
                              <m:chr m:val="⃗"/>
                              <m:ctrlPr>
                                <a:rPr lang="en-US" i="1" smtClean="0">
                                  <a:solidFill>
                                    <a:srgbClr val="00B0F0"/>
                                  </a:solidFill>
                                  <a:latin typeface="Cambria Math" panose="02040503050406030204" pitchFamily="18" charset="0"/>
                                </a:rPr>
                              </m:ctrlPr>
                            </m:accPr>
                            <m:e>
                              <m:r>
                                <a:rPr lang="en-US" b="0" i="1" smtClean="0">
                                  <a:solidFill>
                                    <a:srgbClr val="00B0F0"/>
                                  </a:solidFill>
                                  <a:latin typeface="Cambria Math" panose="02040503050406030204" pitchFamily="18" charset="0"/>
                                </a:rPr>
                                <m:t>𝑣</m:t>
                              </m:r>
                            </m:e>
                          </m:acc>
                        </m:e>
                        <m:sub>
                          <m:r>
                            <a:rPr lang="en-US" b="0" i="1" smtClean="0">
                              <a:solidFill>
                                <a:srgbClr val="00B0F0"/>
                              </a:solidFill>
                              <a:latin typeface="Cambria Math" panose="02040503050406030204" pitchFamily="18" charset="0"/>
                            </a:rPr>
                            <m:t>𝑖</m:t>
                          </m:r>
                        </m:sub>
                      </m:sSub>
                    </m:oMath>
                  </m:oMathPara>
                </a14:m>
                <a:endParaRPr lang="en-US" dirty="0"/>
              </a:p>
            </p:txBody>
          </p:sp>
        </mc:Choice>
        <mc:Fallback>
          <p:sp>
            <p:nvSpPr>
              <p:cNvPr id="34" name="TextBox 33"/>
              <p:cNvSpPr txBox="1">
                <a:spLocks noRot="1" noChangeAspect="1" noMove="1" noResize="1" noEditPoints="1" noAdjustHandles="1" noChangeArrowheads="1" noChangeShapeType="1" noTextEdit="1"/>
              </p:cNvSpPr>
              <p:nvPr/>
            </p:nvSpPr>
            <p:spPr>
              <a:xfrm>
                <a:off x="1897556" y="1124744"/>
                <a:ext cx="255134" cy="276999"/>
              </a:xfrm>
              <a:prstGeom prst="rect">
                <a:avLst/>
              </a:prstGeom>
              <a:blipFill rotWithShape="1">
                <a:blip r:embed="rId9"/>
                <a:stretch>
                  <a:fillRect l="-69" t="-57" r="-12180" b="1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2573801" y="4165320"/>
                <a:ext cx="3482813"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e>
                      </m:nary>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2573801" y="4165320"/>
                <a:ext cx="3482813" cy="778931"/>
              </a:xfrm>
              <a:prstGeom prst="rect">
                <a:avLst/>
              </a:prstGeom>
              <a:blipFill rotWithShape="1">
                <a:blip r:embed="rId10"/>
                <a:stretch>
                  <a:fillRect l="-4" t="-46" r="18" b="18"/>
                </a:stretch>
              </a:blipFill>
            </p:spPr>
            <p:txBody>
              <a:bodyPr/>
              <a:lstStyle/>
              <a:p>
                <a:r>
                  <a:rPr lang="zh-CN" altLang="en-US">
                    <a:noFill/>
                  </a:rPr>
                  <a:t> </a:t>
                </a:r>
              </a:p>
            </p:txBody>
          </p:sp>
        </mc:Fallback>
      </mc:AlternateContent>
      <p:sp>
        <p:nvSpPr>
          <p:cNvPr id="5" name="TextBox 4"/>
          <p:cNvSpPr txBox="1"/>
          <p:nvPr/>
        </p:nvSpPr>
        <p:spPr>
          <a:xfrm flipH="1">
            <a:off x="1403648" y="3717032"/>
            <a:ext cx="6480720" cy="369332"/>
          </a:xfrm>
          <a:prstGeom prst="rect">
            <a:avLst/>
          </a:prstGeom>
          <a:noFill/>
        </p:spPr>
        <p:txBody>
          <a:bodyPr wrap="square" rtlCol="0">
            <a:spAutoFit/>
          </a:bodyPr>
          <a:lstStyle/>
          <a:p>
            <a:r>
              <a:rPr lang="en-US" dirty="0"/>
              <a:t>Total kinetic energy of the system of N particles:</a:t>
            </a:r>
            <a:endParaRPr lang="en-US" dirty="0"/>
          </a:p>
        </p:txBody>
      </p:sp>
      <mc:AlternateContent xmlns:mc="http://schemas.openxmlformats.org/markup-compatibility/2006">
        <mc:Choice xmlns:a14="http://schemas.microsoft.com/office/drawing/2010/main" Requires="a14">
          <p:sp>
            <p:nvSpPr>
              <p:cNvPr id="28" name="TextBox 27"/>
              <p:cNvSpPr txBox="1"/>
              <p:nvPr/>
            </p:nvSpPr>
            <p:spPr>
              <a:xfrm>
                <a:off x="1362232" y="5031535"/>
                <a:ext cx="6480720" cy="6387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𝑖</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i="1">
                                  <a:latin typeface="Cambria Math" panose="02040503050406030204" pitchFamily="18" charset="0"/>
                                </a:rPr>
                                <m:t>𝑐𝑚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i="1">
                                  <a:latin typeface="Cambria Math" panose="02040503050406030204" pitchFamily="18" charset="0"/>
                                </a:rPr>
                                <m:t>𝑖</m:t>
                              </m:r>
                            </m:sub>
                          </m:sSub>
                          <m:r>
                            <m:rPr>
                              <m:nor/>
                            </m:rPr>
                            <a:rPr lang="en-US" dirty="0">
                              <a:latin typeface="Cambria Math" panose="02040503050406030204" pitchFamily="18" charset="0"/>
                            </a:rPr>
                            <m:t>’</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i="1">
                                  <a:latin typeface="Cambria Math" panose="02040503050406030204" pitchFamily="18" charset="0"/>
                                </a:rPr>
                                <m:t>𝑐𝑚</m:t>
                              </m:r>
                            </m:sub>
                          </m:sSub>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i="1">
                              <a:latin typeface="Cambria Math" panose="02040503050406030204" pitchFamily="18" charset="0"/>
                            </a:rPr>
                            <m:t>𝑑𝑡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1362232" y="5031535"/>
                <a:ext cx="6480720" cy="638765"/>
              </a:xfrm>
              <a:prstGeom prst="rect">
                <a:avLst/>
              </a:prstGeom>
              <a:blipFill rotWithShape="1">
                <a:blip r:embed="rId11"/>
                <a:stretch>
                  <a:fillRect l="-2" t="-67" r="1" b="60"/>
                </a:stretch>
              </a:blipFill>
            </p:spPr>
            <p:txBody>
              <a:bodyPr/>
              <a:lstStyle/>
              <a:p>
                <a:r>
                  <a:rPr lang="zh-CN" altLang="en-US">
                    <a:noFill/>
                  </a:rPr>
                  <a:t> </a:t>
                </a:r>
              </a:p>
            </p:txBody>
          </p:sp>
        </mc:Fallback>
      </mc:AlternateContent>
      <p:sp>
        <p:nvSpPr>
          <p:cNvPr id="32" name="TextBox 31"/>
          <p:cNvSpPr txBox="1"/>
          <p:nvPr/>
        </p:nvSpPr>
        <p:spPr>
          <a:xfrm>
            <a:off x="1691680" y="2492896"/>
            <a:ext cx="45719" cy="369332"/>
          </a:xfrm>
          <a:prstGeom prst="rect">
            <a:avLst/>
          </a:prstGeom>
          <a:noFill/>
        </p:spPr>
        <p:txBody>
          <a:bodyPr wrap="square" rtlCol="0">
            <a:spAutoFit/>
          </a:bodyPr>
          <a:lstStyle/>
          <a:p>
            <a:r>
              <a:rPr lang="en-US" dirty="0"/>
              <a:t>O</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566"/>
            <a:ext cx="8229600" cy="1143000"/>
          </a:xfrm>
        </p:spPr>
        <p:txBody>
          <a:bodyPr/>
          <a:lstStyle/>
          <a:p>
            <a:r>
              <a:rPr lang="en-US" sz="3200" dirty="0"/>
              <a:t>Ex. Kinetic energy of a system of particles and center of mass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6" name="Straight Arrow Connector 5"/>
          <p:cNvCxnSpPr/>
          <p:nvPr/>
        </p:nvCxnSpPr>
        <p:spPr>
          <a:xfrm flipV="1">
            <a:off x="1897556" y="2760320"/>
            <a:ext cx="1700465" cy="1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897556" y="1768387"/>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249484" y="2760320"/>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2923169" y="1967061"/>
                <a:ext cx="52469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2923169" y="1967061"/>
                <a:ext cx="524695" cy="276999"/>
              </a:xfrm>
              <a:prstGeom prst="rect">
                <a:avLst/>
              </a:prstGeom>
              <a:blipFill rotWithShape="1">
                <a:blip r:embed="rId1"/>
                <a:stretch>
                  <a:fillRect l="-50" t="-168" r="-11654" b="2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3652493" y="2768409"/>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3652493" y="2768409"/>
                <a:ext cx="188128" cy="276999"/>
              </a:xfrm>
              <a:prstGeom prst="rect">
                <a:avLst/>
              </a:prstGeom>
              <a:blipFill rotWithShape="1">
                <a:blip r:embed="rId2"/>
                <a:stretch>
                  <a:fillRect l="-323" t="-160" r="-15789" b="2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562254" y="1782367"/>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1562254" y="1782367"/>
                <a:ext cx="191526" cy="276999"/>
              </a:xfrm>
              <a:prstGeom prst="rect">
                <a:avLst/>
              </a:prstGeom>
              <a:blipFill rotWithShape="1">
                <a:blip r:embed="rId3"/>
                <a:stretch>
                  <a:fillRect l="-80" t="-201" r="-16293"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899592" y="3322578"/>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899592" y="3322578"/>
                <a:ext cx="173894" cy="276999"/>
              </a:xfrm>
              <a:prstGeom prst="rect">
                <a:avLst/>
              </a:prstGeom>
              <a:blipFill rotWithShape="1">
                <a:blip r:embed="rId4"/>
                <a:stretch>
                  <a:fillRect l="-248" t="-93" r="-17700" b="143"/>
                </a:stretch>
              </a:blipFill>
            </p:spPr>
            <p:txBody>
              <a:bodyPr/>
              <a:lstStyle/>
              <a:p>
                <a:r>
                  <a:rPr lang="zh-CN" altLang="en-US">
                    <a:noFill/>
                  </a:rPr>
                  <a:t> </a:t>
                </a:r>
              </a:p>
            </p:txBody>
          </p:sp>
        </mc:Fallback>
      </mc:AlternateContent>
      <p:sp>
        <p:nvSpPr>
          <p:cNvPr id="13" name="Oval 12"/>
          <p:cNvSpPr/>
          <p:nvPr/>
        </p:nvSpPr>
        <p:spPr>
          <a:xfrm>
            <a:off x="2172477" y="1700852"/>
            <a:ext cx="128172" cy="117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469851" y="1812158"/>
            <a:ext cx="128170" cy="101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980490" y="2522943"/>
            <a:ext cx="128172" cy="117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p:cNvSpPr txBox="1"/>
              <p:nvPr/>
            </p:nvSpPr>
            <p:spPr>
              <a:xfrm>
                <a:off x="2388711" y="1486969"/>
                <a:ext cx="3263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2388711" y="1486969"/>
                <a:ext cx="326308" cy="276999"/>
              </a:xfrm>
              <a:prstGeom prst="rect">
                <a:avLst/>
              </a:prstGeom>
              <a:blipFill rotWithShape="1">
                <a:blip r:embed="rId5"/>
                <a:stretch>
                  <a:fillRect l="-146" t="-157" r="-8831" b="207"/>
                </a:stretch>
              </a:blipFill>
            </p:spPr>
            <p:txBody>
              <a:bodyPr/>
              <a:lstStyle/>
              <a:p>
                <a:r>
                  <a:rPr lang="zh-CN" altLang="en-US">
                    <a:noFill/>
                  </a:rPr>
                  <a:t> </a:t>
                </a:r>
              </a:p>
            </p:txBody>
          </p:sp>
        </mc:Fallback>
      </mc:AlternateContent>
      <p:cxnSp>
        <p:nvCxnSpPr>
          <p:cNvPr id="18" name="Straight Arrow Connector 17"/>
          <p:cNvCxnSpPr/>
          <p:nvPr/>
        </p:nvCxnSpPr>
        <p:spPr>
          <a:xfrm flipV="1">
            <a:off x="1897556" y="2162539"/>
            <a:ext cx="1147020" cy="597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p:cNvSpPr txBox="1"/>
              <p:nvPr/>
            </p:nvSpPr>
            <p:spPr>
              <a:xfrm>
                <a:off x="2168348" y="2145538"/>
                <a:ext cx="38286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𝑐𝑚</m:t>
                          </m:r>
                        </m:sub>
                      </m:sSub>
                    </m:oMath>
                  </m:oMathPara>
                </a14:m>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2168348" y="2145538"/>
                <a:ext cx="382861" cy="276999"/>
              </a:xfrm>
              <a:prstGeom prst="rect">
                <a:avLst/>
              </a:prstGeom>
              <a:blipFill rotWithShape="1">
                <a:blip r:embed="rId6"/>
                <a:stretch>
                  <a:fillRect l="-120" t="-183" r="-12663" b="4"/>
                </a:stretch>
              </a:blipFill>
            </p:spPr>
            <p:txBody>
              <a:bodyPr/>
              <a:lstStyle/>
              <a:p>
                <a:r>
                  <a:rPr lang="zh-CN" altLang="en-US">
                    <a:noFill/>
                  </a:rPr>
                  <a:t> </a:t>
                </a:r>
              </a:p>
            </p:txBody>
          </p:sp>
        </mc:Fallback>
      </mc:AlternateContent>
      <p:cxnSp>
        <p:nvCxnSpPr>
          <p:cNvPr id="23" name="Straight Arrow Connector 22"/>
          <p:cNvCxnSpPr>
            <a:endCxn id="13" idx="5"/>
          </p:cNvCxnSpPr>
          <p:nvPr/>
        </p:nvCxnSpPr>
        <p:spPr>
          <a:xfrm flipV="1">
            <a:off x="1897556" y="1818624"/>
            <a:ext cx="339007" cy="957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p:cNvSpPr txBox="1"/>
              <p:nvPr/>
            </p:nvSpPr>
            <p:spPr>
              <a:xfrm>
                <a:off x="1954247" y="1654531"/>
                <a:ext cx="21595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𝑖</m:t>
                          </m:r>
                        </m:sub>
                      </m:sSub>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1954247" y="1654531"/>
                <a:ext cx="215957" cy="276999"/>
              </a:xfrm>
              <a:prstGeom prst="rect">
                <a:avLst/>
              </a:prstGeom>
              <a:blipFill rotWithShape="1">
                <a:blip r:embed="rId7"/>
                <a:stretch>
                  <a:fillRect l="-163" t="-129" r="-19805" b="179"/>
                </a:stretch>
              </a:blipFill>
            </p:spPr>
            <p:txBody>
              <a:bodyPr/>
              <a:lstStyle/>
              <a:p>
                <a:r>
                  <a:rPr lang="zh-CN" altLang="en-US">
                    <a:noFill/>
                  </a:rPr>
                  <a:t> </a:t>
                </a:r>
              </a:p>
            </p:txBody>
          </p:sp>
        </mc:Fallback>
      </mc:AlternateContent>
      <p:cxnSp>
        <p:nvCxnSpPr>
          <p:cNvPr id="27" name="Straight Arrow Connector 26"/>
          <p:cNvCxnSpPr>
            <a:stCxn id="9" idx="1"/>
            <a:endCxn id="13" idx="5"/>
          </p:cNvCxnSpPr>
          <p:nvPr/>
        </p:nvCxnSpPr>
        <p:spPr>
          <a:xfrm flipH="1" flipV="1">
            <a:off x="2281879" y="1801377"/>
            <a:ext cx="641290" cy="3041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2597766" y="1690034"/>
                <a:ext cx="493964"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𝑟</m:t>
                              </m:r>
                            </m:e>
                          </m:acc>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2597766" y="1690034"/>
                <a:ext cx="493964" cy="369332"/>
              </a:xfrm>
              <a:prstGeom prst="rect">
                <a:avLst/>
              </a:prstGeom>
              <a:blipFill rotWithShape="1">
                <a:blip r:embed="rId8"/>
                <a:stretch>
                  <a:fillRect l="-125" t="-81" r="111" b="17"/>
                </a:stretch>
              </a:blipFill>
            </p:spPr>
            <p:txBody>
              <a:bodyPr/>
              <a:lstStyle/>
              <a:p>
                <a:r>
                  <a:rPr lang="zh-CN" altLang="en-US">
                    <a:noFill/>
                  </a:rPr>
                  <a:t> </a:t>
                </a:r>
              </a:p>
            </p:txBody>
          </p:sp>
        </mc:Fallback>
      </mc:AlternateContent>
      <p:cxnSp>
        <p:nvCxnSpPr>
          <p:cNvPr id="33" name="Straight Arrow Connector 32"/>
          <p:cNvCxnSpPr/>
          <p:nvPr/>
        </p:nvCxnSpPr>
        <p:spPr>
          <a:xfrm flipV="1">
            <a:off x="2211845" y="1307117"/>
            <a:ext cx="0" cy="41463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a:off x="1897556" y="1124744"/>
                <a:ext cx="25513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00B0F0"/>
                              </a:solidFill>
                              <a:latin typeface="Cambria Math" panose="02040503050406030204" pitchFamily="18" charset="0"/>
                            </a:rPr>
                          </m:ctrlPr>
                        </m:sSubPr>
                        <m:e>
                          <m:acc>
                            <m:accPr>
                              <m:chr m:val="⃗"/>
                              <m:ctrlPr>
                                <a:rPr lang="en-US" i="1" smtClean="0">
                                  <a:solidFill>
                                    <a:srgbClr val="00B0F0"/>
                                  </a:solidFill>
                                  <a:latin typeface="Cambria Math" panose="02040503050406030204" pitchFamily="18" charset="0"/>
                                </a:rPr>
                              </m:ctrlPr>
                            </m:accPr>
                            <m:e>
                              <m:r>
                                <a:rPr lang="en-US" b="0" i="1" smtClean="0">
                                  <a:solidFill>
                                    <a:srgbClr val="00B0F0"/>
                                  </a:solidFill>
                                  <a:latin typeface="Cambria Math" panose="02040503050406030204" pitchFamily="18" charset="0"/>
                                </a:rPr>
                                <m:t>𝑣</m:t>
                              </m:r>
                            </m:e>
                          </m:acc>
                        </m:e>
                        <m:sub>
                          <m:r>
                            <a:rPr lang="en-US" b="0" i="1" smtClean="0">
                              <a:solidFill>
                                <a:srgbClr val="00B0F0"/>
                              </a:solidFill>
                              <a:latin typeface="Cambria Math" panose="02040503050406030204" pitchFamily="18" charset="0"/>
                            </a:rPr>
                            <m:t>𝑖</m:t>
                          </m:r>
                        </m:sub>
                      </m:sSub>
                    </m:oMath>
                  </m:oMathPara>
                </a14:m>
                <a:endParaRPr lang="en-US" dirty="0"/>
              </a:p>
            </p:txBody>
          </p:sp>
        </mc:Choice>
        <mc:Fallback>
          <p:sp>
            <p:nvSpPr>
              <p:cNvPr id="34" name="TextBox 33"/>
              <p:cNvSpPr txBox="1">
                <a:spLocks noRot="1" noChangeAspect="1" noMove="1" noResize="1" noEditPoints="1" noAdjustHandles="1" noChangeArrowheads="1" noChangeShapeType="1" noTextEdit="1"/>
              </p:cNvSpPr>
              <p:nvPr/>
            </p:nvSpPr>
            <p:spPr>
              <a:xfrm>
                <a:off x="1897556" y="1124744"/>
                <a:ext cx="255134" cy="276999"/>
              </a:xfrm>
              <a:prstGeom prst="rect">
                <a:avLst/>
              </a:prstGeom>
              <a:blipFill rotWithShape="1">
                <a:blip r:embed="rId9"/>
                <a:stretch>
                  <a:fillRect l="-69" t="-57" r="-12180" b="1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2573801" y="4165320"/>
                <a:ext cx="3482813"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e>
                      </m:nary>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2573801" y="4165320"/>
                <a:ext cx="3482813" cy="778931"/>
              </a:xfrm>
              <a:prstGeom prst="rect">
                <a:avLst/>
              </a:prstGeom>
              <a:blipFill rotWithShape="1">
                <a:blip r:embed="rId10"/>
                <a:stretch>
                  <a:fillRect l="-4" t="-46" r="18" b="18"/>
                </a:stretch>
              </a:blipFill>
            </p:spPr>
            <p:txBody>
              <a:bodyPr/>
              <a:lstStyle/>
              <a:p>
                <a:r>
                  <a:rPr lang="zh-CN" altLang="en-US">
                    <a:noFill/>
                  </a:rPr>
                  <a:t> </a:t>
                </a:r>
              </a:p>
            </p:txBody>
          </p:sp>
        </mc:Fallback>
      </mc:AlternateContent>
      <p:sp>
        <p:nvSpPr>
          <p:cNvPr id="5" name="TextBox 4"/>
          <p:cNvSpPr txBox="1"/>
          <p:nvPr/>
        </p:nvSpPr>
        <p:spPr>
          <a:xfrm flipH="1">
            <a:off x="1403648" y="3717032"/>
            <a:ext cx="6480720" cy="369332"/>
          </a:xfrm>
          <a:prstGeom prst="rect">
            <a:avLst/>
          </a:prstGeom>
          <a:noFill/>
        </p:spPr>
        <p:txBody>
          <a:bodyPr wrap="square" rtlCol="0">
            <a:spAutoFit/>
          </a:bodyPr>
          <a:lstStyle/>
          <a:p>
            <a:r>
              <a:rPr lang="en-US" dirty="0"/>
              <a:t>Total kinetic energy of the system of N particles:</a:t>
            </a:r>
            <a:endParaRPr lang="en-US" dirty="0"/>
          </a:p>
        </p:txBody>
      </p:sp>
      <mc:AlternateContent xmlns:mc="http://schemas.openxmlformats.org/markup-compatibility/2006">
        <mc:Choice xmlns:a14="http://schemas.microsoft.com/office/drawing/2010/main" Requires="a14">
          <p:sp>
            <p:nvSpPr>
              <p:cNvPr id="28" name="TextBox 27"/>
              <p:cNvSpPr txBox="1"/>
              <p:nvPr/>
            </p:nvSpPr>
            <p:spPr>
              <a:xfrm>
                <a:off x="1362232" y="5031535"/>
                <a:ext cx="6480720" cy="6387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𝑖</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i="1">
                                  <a:latin typeface="Cambria Math" panose="02040503050406030204" pitchFamily="18" charset="0"/>
                                </a:rPr>
                                <m:t>𝑐𝑚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i="1">
                                  <a:latin typeface="Cambria Math" panose="02040503050406030204" pitchFamily="18" charset="0"/>
                                </a:rPr>
                                <m:t>𝑖</m:t>
                              </m:r>
                            </m:sub>
                          </m:sSub>
                          <m:r>
                            <m:rPr>
                              <m:nor/>
                            </m:rPr>
                            <a:rPr lang="en-US" dirty="0">
                              <a:latin typeface="Cambria Math" panose="02040503050406030204" pitchFamily="18" charset="0"/>
                            </a:rPr>
                            <m:t>’</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i="1">
                                  <a:latin typeface="Cambria Math" panose="02040503050406030204" pitchFamily="18" charset="0"/>
                                </a:rPr>
                                <m:t>𝑐𝑚</m:t>
                              </m:r>
                            </m:sub>
                          </m:sSub>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i="1">
                              <a:latin typeface="Cambria Math" panose="02040503050406030204" pitchFamily="18" charset="0"/>
                            </a:rPr>
                            <m:t>𝑑𝑡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1362232" y="5031535"/>
                <a:ext cx="6480720" cy="638765"/>
              </a:xfrm>
              <a:prstGeom prst="rect">
                <a:avLst/>
              </a:prstGeom>
              <a:blipFill rotWithShape="1">
                <a:blip r:embed="rId11"/>
                <a:stretch>
                  <a:fillRect l="-2" t="-67" r="1" b="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819940" y="5889422"/>
                <a:ext cx="7640491" cy="47987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i="1">
                                  <a:latin typeface="Cambria Math" panose="02040503050406030204" pitchFamily="18" charset="0"/>
                                </a:rPr>
                                <m:t>′</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819940" y="5889422"/>
                <a:ext cx="7640491" cy="479875"/>
              </a:xfrm>
              <a:prstGeom prst="rect">
                <a:avLst/>
              </a:prstGeom>
              <a:blipFill rotWithShape="1">
                <a:blip r:embed="rId12"/>
                <a:stretch>
                  <a:fillRect l="-2" t="-90" r="4" b="51"/>
                </a:stretch>
              </a:blipFill>
            </p:spPr>
            <p:txBody>
              <a:bodyPr/>
              <a:lstStyle/>
              <a:p>
                <a:r>
                  <a:rPr lang="zh-CN" altLang="en-US">
                    <a:noFill/>
                  </a:rPr>
                  <a:t> </a:t>
                </a:r>
              </a:p>
            </p:txBody>
          </p:sp>
        </mc:Fallback>
      </mc:AlternateContent>
      <p:sp>
        <p:nvSpPr>
          <p:cNvPr id="32" name="TextBox 31"/>
          <p:cNvSpPr txBox="1"/>
          <p:nvPr/>
        </p:nvSpPr>
        <p:spPr>
          <a:xfrm>
            <a:off x="1691680" y="2492896"/>
            <a:ext cx="45719" cy="369332"/>
          </a:xfrm>
          <a:prstGeom prst="rect">
            <a:avLst/>
          </a:prstGeom>
          <a:noFill/>
        </p:spPr>
        <p:txBody>
          <a:bodyPr wrap="square" rtlCol="0">
            <a:spAutoFit/>
          </a:bodyPr>
          <a:lstStyle/>
          <a:p>
            <a:r>
              <a:rPr lang="en-US" dirty="0"/>
              <a:t>O</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566"/>
            <a:ext cx="8229600" cy="1143000"/>
          </a:xfrm>
        </p:spPr>
        <p:txBody>
          <a:bodyPr/>
          <a:lstStyle/>
          <a:p>
            <a:r>
              <a:rPr lang="en-US" sz="3200" dirty="0"/>
              <a:t>Ex. Kinetic energy of a system of particles and center of mass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3" name="TextBox 2"/>
              <p:cNvSpPr txBox="1"/>
              <p:nvPr/>
            </p:nvSpPr>
            <p:spPr>
              <a:xfrm>
                <a:off x="1362232" y="1811455"/>
                <a:ext cx="2155847"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e>
                      </m:nary>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1362232" y="1811455"/>
                <a:ext cx="2155847" cy="778931"/>
              </a:xfrm>
              <a:prstGeom prst="rect">
                <a:avLst/>
              </a:prstGeom>
              <a:blipFill rotWithShape="1">
                <a:blip r:embed="rId1"/>
                <a:stretch>
                  <a:fillRect l="-7" t="-56" r="-669"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1116632" y="1264176"/>
                <a:ext cx="7640491" cy="40953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sup>
                          <m:r>
                            <a:rPr lang="en-US" b="0" i="1" smtClean="0">
                              <a:latin typeface="Cambria Math" panose="02040503050406030204" pitchFamily="18" charset="0"/>
                            </a:rPr>
                            <m:t>′</m:t>
                          </m:r>
                          <m:r>
                            <a:rPr lang="en-US" b="0" i="1" smtClean="0">
                              <a:latin typeface="Cambria Math" panose="02040503050406030204" pitchFamily="18" charset="0"/>
                            </a:rPr>
                            <m:t>2</m:t>
                          </m:r>
                        </m:sup>
                      </m:sSup>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1116632" y="1264176"/>
                <a:ext cx="7640491" cy="409536"/>
              </a:xfrm>
              <a:prstGeom prst="rect">
                <a:avLst/>
              </a:prstGeom>
              <a:blipFill rotWithShape="1">
                <a:blip r:embed="rId2"/>
                <a:stretch>
                  <a:fillRect l="4" t="-128" r="7"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513837" y="2902929"/>
                <a:ext cx="8352351"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d>
                            <m:dPr>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b="0" i="1" smtClean="0">
                                      <a:latin typeface="Cambria Math" panose="02040503050406030204" pitchFamily="18" charset="0"/>
                                    </a:rPr>
                                    <m:t>′</m:t>
                                  </m:r>
                                </m:e>
                                <m:sup>
                                  <m:r>
                                    <a:rPr lang="en-US" i="1">
                                      <a:latin typeface="Cambria Math" panose="02040503050406030204" pitchFamily="18" charset="0"/>
                                    </a:rPr>
                                    <m:t>2</m:t>
                                  </m:r>
                                </m:sup>
                              </m:sSup>
                            </m:e>
                          </m:d>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513837" y="2902929"/>
                <a:ext cx="8352351" cy="778931"/>
              </a:xfrm>
              <a:prstGeom prst="rect">
                <a:avLst/>
              </a:prstGeom>
              <a:blipFill rotWithShape="1">
                <a:blip r:embed="rId3"/>
                <a:stretch>
                  <a:fillRect l="-1" t="-44" r="4" b="17"/>
                </a:stretch>
              </a:blipFill>
            </p:spPr>
            <p:txBody>
              <a:bodyPr/>
              <a:lstStyle/>
              <a:p>
                <a:r>
                  <a:rPr lang="zh-CN" altLang="en-US">
                    <a:noFill/>
                  </a:rPr>
                  <a:t> </a:t>
                </a:r>
              </a:p>
            </p:txBody>
          </p:sp>
        </mc:Fallback>
      </mc:AlternateContent>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566"/>
            <a:ext cx="8229600" cy="1143000"/>
          </a:xfrm>
        </p:spPr>
        <p:txBody>
          <a:bodyPr/>
          <a:lstStyle/>
          <a:p>
            <a:r>
              <a:rPr lang="en-US" sz="3200" dirty="0"/>
              <a:t>Ex. Kinetic energy of a system of particles and center of mass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3" name="TextBox 2"/>
              <p:cNvSpPr txBox="1"/>
              <p:nvPr/>
            </p:nvSpPr>
            <p:spPr>
              <a:xfrm>
                <a:off x="1362232" y="1811455"/>
                <a:ext cx="2155847"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e>
                      </m:nary>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1362232" y="1811455"/>
                <a:ext cx="2155847" cy="778931"/>
              </a:xfrm>
              <a:prstGeom prst="rect">
                <a:avLst/>
              </a:prstGeom>
              <a:blipFill rotWithShape="1">
                <a:blip r:embed="rId1"/>
                <a:stretch>
                  <a:fillRect l="-7" t="-56" r="-669"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1116632" y="1264176"/>
                <a:ext cx="7640491" cy="40953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sup>
                          <m:r>
                            <a:rPr lang="en-US" b="0" i="1" smtClean="0">
                              <a:latin typeface="Cambria Math" panose="02040503050406030204" pitchFamily="18" charset="0"/>
                            </a:rPr>
                            <m:t>′</m:t>
                          </m:r>
                          <m:r>
                            <a:rPr lang="en-US" b="0" i="1" smtClean="0">
                              <a:latin typeface="Cambria Math" panose="02040503050406030204" pitchFamily="18" charset="0"/>
                            </a:rPr>
                            <m:t>2</m:t>
                          </m:r>
                        </m:sup>
                      </m:sSup>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1116632" y="1264176"/>
                <a:ext cx="7640491" cy="409536"/>
              </a:xfrm>
              <a:prstGeom prst="rect">
                <a:avLst/>
              </a:prstGeom>
              <a:blipFill rotWithShape="1">
                <a:blip r:embed="rId2"/>
                <a:stretch>
                  <a:fillRect l="4" t="-128" r="7"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513837" y="2902929"/>
                <a:ext cx="8352351"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d>
                            <m:dPr>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b="0" i="1" smtClean="0">
                                      <a:latin typeface="Cambria Math" panose="02040503050406030204" pitchFamily="18" charset="0"/>
                                    </a:rPr>
                                    <m:t>′</m:t>
                                  </m:r>
                                </m:e>
                                <m:sup>
                                  <m:r>
                                    <a:rPr lang="en-US" i="1">
                                      <a:latin typeface="Cambria Math" panose="02040503050406030204" pitchFamily="18" charset="0"/>
                                    </a:rPr>
                                    <m:t>2</m:t>
                                  </m:r>
                                </m:sup>
                              </m:sSup>
                            </m:e>
                          </m:d>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513837" y="2902929"/>
                <a:ext cx="8352351" cy="778931"/>
              </a:xfrm>
              <a:prstGeom prst="rect">
                <a:avLst/>
              </a:prstGeom>
              <a:blipFill rotWithShape="1">
                <a:blip r:embed="rId3"/>
                <a:stretch>
                  <a:fillRect l="-1" t="-44" r="4"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467544" y="4003856"/>
                <a:ext cx="7488832" cy="98405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ctrlPr>
                            <a:rPr lang="en-US"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acc>
                          <m:r>
                            <a:rPr lang="en-US" b="0" i="1" smtClean="0">
                              <a:latin typeface="Cambria Math" panose="02040503050406030204" pitchFamily="18" charset="0"/>
                            </a:rPr>
                            <m:t>′</m:t>
                          </m:r>
                        </m:e>
                      </m:d>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a:off x="467544" y="4003856"/>
                <a:ext cx="7488832" cy="984052"/>
              </a:xfrm>
              <a:prstGeom prst="rect">
                <a:avLst/>
              </a:prstGeom>
              <a:blipFill rotWithShape="1">
                <a:blip r:embed="rId4"/>
                <a:stretch>
                  <a:fillRect l="-2" t="-18" r="6" b="63"/>
                </a:stretch>
              </a:blipFill>
            </p:spPr>
            <p:txBody>
              <a:bodyPr/>
              <a:lstStyle/>
              <a:p>
                <a:r>
                  <a:rPr lang="zh-CN" altLang="en-US">
                    <a:noFill/>
                  </a:rPr>
                  <a:t> </a:t>
                </a:r>
              </a:p>
            </p:txBody>
          </p:sp>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566"/>
            <a:ext cx="8229600" cy="1143000"/>
          </a:xfrm>
        </p:spPr>
        <p:txBody>
          <a:bodyPr/>
          <a:lstStyle/>
          <a:p>
            <a:r>
              <a:rPr lang="en-US" sz="3200" dirty="0"/>
              <a:t>Ex. Kinetic energy of a system of particles and center of mass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3" name="TextBox 2"/>
              <p:cNvSpPr txBox="1"/>
              <p:nvPr/>
            </p:nvSpPr>
            <p:spPr>
              <a:xfrm>
                <a:off x="1362232" y="1811455"/>
                <a:ext cx="2155847"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e>
                      </m:nary>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1362232" y="1811455"/>
                <a:ext cx="2155847" cy="778931"/>
              </a:xfrm>
              <a:prstGeom prst="rect">
                <a:avLst/>
              </a:prstGeom>
              <a:blipFill rotWithShape="1">
                <a:blip r:embed="rId1"/>
                <a:stretch>
                  <a:fillRect l="-7" t="-56" r="-669"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1116632" y="1264176"/>
                <a:ext cx="7640491" cy="40953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sup>
                          <m:r>
                            <a:rPr lang="en-US" b="0" i="1" smtClean="0">
                              <a:latin typeface="Cambria Math" panose="02040503050406030204" pitchFamily="18" charset="0"/>
                            </a:rPr>
                            <m:t>′</m:t>
                          </m:r>
                          <m:r>
                            <a:rPr lang="en-US" b="0" i="1" smtClean="0">
                              <a:latin typeface="Cambria Math" panose="02040503050406030204" pitchFamily="18" charset="0"/>
                            </a:rPr>
                            <m:t>2</m:t>
                          </m:r>
                        </m:sup>
                      </m:sSup>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1116632" y="1264176"/>
                <a:ext cx="7640491" cy="409536"/>
              </a:xfrm>
              <a:prstGeom prst="rect">
                <a:avLst/>
              </a:prstGeom>
              <a:blipFill rotWithShape="1">
                <a:blip r:embed="rId2"/>
                <a:stretch>
                  <a:fillRect l="4" t="-128" r="7"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513837" y="2902929"/>
                <a:ext cx="8352351"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d>
                            <m:dPr>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b="0" i="1" smtClean="0">
                                      <a:latin typeface="Cambria Math" panose="02040503050406030204" pitchFamily="18" charset="0"/>
                                    </a:rPr>
                                    <m:t>′</m:t>
                                  </m:r>
                                </m:e>
                                <m:sup>
                                  <m:r>
                                    <a:rPr lang="en-US" i="1">
                                      <a:latin typeface="Cambria Math" panose="02040503050406030204" pitchFamily="18" charset="0"/>
                                    </a:rPr>
                                    <m:t>2</m:t>
                                  </m:r>
                                </m:sup>
                              </m:sSup>
                            </m:e>
                          </m:d>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513837" y="2902929"/>
                <a:ext cx="8352351" cy="778931"/>
              </a:xfrm>
              <a:prstGeom prst="rect">
                <a:avLst/>
              </a:prstGeom>
              <a:blipFill rotWithShape="1">
                <a:blip r:embed="rId3"/>
                <a:stretch>
                  <a:fillRect l="-1" t="-44" r="4"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467544" y="4003856"/>
                <a:ext cx="7488832" cy="98405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ctrlPr>
                            <a:rPr lang="en-US"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acc>
                          <m:r>
                            <a:rPr lang="en-US" b="0" i="1" smtClean="0">
                              <a:latin typeface="Cambria Math" panose="02040503050406030204" pitchFamily="18" charset="0"/>
                            </a:rPr>
                            <m:t>′</m:t>
                          </m:r>
                        </m:e>
                      </m:d>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a:off x="467544" y="4003856"/>
                <a:ext cx="7488832" cy="984052"/>
              </a:xfrm>
              <a:prstGeom prst="rect">
                <a:avLst/>
              </a:prstGeom>
              <a:blipFill rotWithShape="1">
                <a:blip r:embed="rId4"/>
                <a:stretch>
                  <a:fillRect l="-2" t="-18" r="6" b="63"/>
                </a:stretch>
              </a:blipFill>
            </p:spPr>
            <p:txBody>
              <a:bodyPr/>
              <a:lstStyle/>
              <a:p>
                <a:r>
                  <a:rPr lang="zh-CN" altLang="en-US">
                    <a:noFill/>
                  </a:rPr>
                  <a:t> </a:t>
                </a:r>
              </a:p>
            </p:txBody>
          </p:sp>
        </mc:Fallback>
      </mc:AlternateContent>
      <p:sp>
        <p:nvSpPr>
          <p:cNvPr id="19" name="TextBox 18"/>
          <p:cNvSpPr txBox="1"/>
          <p:nvPr/>
        </p:nvSpPr>
        <p:spPr>
          <a:xfrm flipH="1">
            <a:off x="1115616" y="5157192"/>
            <a:ext cx="864096" cy="369332"/>
          </a:xfrm>
          <a:prstGeom prst="rect">
            <a:avLst/>
          </a:prstGeom>
          <a:noFill/>
        </p:spPr>
        <p:txBody>
          <a:bodyPr wrap="square" rtlCol="0">
            <a:spAutoFit/>
          </a:bodyPr>
          <a:lstStyle/>
          <a:p>
            <a:r>
              <a:rPr lang="en-US" dirty="0"/>
              <a:t>And</a:t>
            </a:r>
            <a:endParaRPr lang="en-US" dirty="0"/>
          </a:p>
        </p:txBody>
      </p:sp>
      <mc:AlternateContent xmlns:mc="http://schemas.openxmlformats.org/markup-compatibility/2006">
        <mc:Choice xmlns:a14="http://schemas.microsoft.com/office/drawing/2010/main" Requires="a14">
          <p:sp>
            <p:nvSpPr>
              <p:cNvPr id="35" name="TextBox 34"/>
              <p:cNvSpPr txBox="1"/>
              <p:nvPr/>
            </p:nvSpPr>
            <p:spPr>
              <a:xfrm>
                <a:off x="134585" y="4987908"/>
                <a:ext cx="5138056"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b="0" i="1" smtClean="0">
                              <a:latin typeface="Cambria Math" panose="02040503050406030204" pitchFamily="18" charset="0"/>
                            </a:rPr>
                          </m:ctrlPr>
                        </m:sSupPr>
                        <m:e>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acc>
                        </m:e>
                        <m:sup>
                          <m:r>
                            <a:rPr lang="en-US" b="0" i="1" smtClean="0">
                              <a:latin typeface="Cambria Math" panose="02040503050406030204" pitchFamily="18" charset="0"/>
                            </a:rPr>
                            <m:t>′</m:t>
                          </m:r>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0</m:t>
                          </m:r>
                        </m:e>
                      </m:acc>
                    </m:oMath>
                  </m:oMathPara>
                </a14:m>
                <a:endParaRPr lang="en-US" dirty="0"/>
              </a:p>
            </p:txBody>
          </p:sp>
        </mc:Choice>
        <mc:Fallback>
          <p:sp>
            <p:nvSpPr>
              <p:cNvPr id="35" name="TextBox 34"/>
              <p:cNvSpPr txBox="1">
                <a:spLocks noRot="1" noChangeAspect="1" noMove="1" noResize="1" noEditPoints="1" noAdjustHandles="1" noChangeArrowheads="1" noChangeShapeType="1" noTextEdit="1"/>
              </p:cNvSpPr>
              <p:nvPr/>
            </p:nvSpPr>
            <p:spPr>
              <a:xfrm>
                <a:off x="134585" y="4987908"/>
                <a:ext cx="5138056" cy="871264"/>
              </a:xfrm>
              <a:prstGeom prst="rect">
                <a:avLst/>
              </a:prstGeom>
              <a:blipFill rotWithShape="1">
                <a:blip r:embed="rId5"/>
                <a:stretch>
                  <a:fillRect l="-12" t="-71" r="5" b="3"/>
                </a:stretch>
              </a:blipFill>
            </p:spPr>
            <p:txBody>
              <a:bodyPr/>
              <a:lstStyle/>
              <a:p>
                <a:r>
                  <a:rPr lang="zh-CN" altLang="en-US">
                    <a:noFill/>
                  </a:rPr>
                  <a:t> </a:t>
                </a:r>
              </a:p>
            </p:txBody>
          </p:sp>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566"/>
            <a:ext cx="8229600" cy="1143000"/>
          </a:xfrm>
        </p:spPr>
        <p:txBody>
          <a:bodyPr/>
          <a:lstStyle/>
          <a:p>
            <a:r>
              <a:rPr lang="en-US" sz="3200" dirty="0"/>
              <a:t>Ex. Kinetic energy of a system of particles and center of mass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3" name="TextBox 2"/>
              <p:cNvSpPr txBox="1"/>
              <p:nvPr/>
            </p:nvSpPr>
            <p:spPr>
              <a:xfrm>
                <a:off x="1362232" y="1811455"/>
                <a:ext cx="2155847"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e>
                      </m:nary>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1362232" y="1811455"/>
                <a:ext cx="2155847" cy="778931"/>
              </a:xfrm>
              <a:prstGeom prst="rect">
                <a:avLst/>
              </a:prstGeom>
              <a:blipFill rotWithShape="1">
                <a:blip r:embed="rId1"/>
                <a:stretch>
                  <a:fillRect l="-7" t="-56" r="-669"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1116632" y="1264176"/>
                <a:ext cx="7640491" cy="40953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sup>
                          <m:r>
                            <a:rPr lang="en-US" b="0" i="1" smtClean="0">
                              <a:latin typeface="Cambria Math" panose="02040503050406030204" pitchFamily="18" charset="0"/>
                            </a:rPr>
                            <m:t>′</m:t>
                          </m:r>
                          <m:r>
                            <a:rPr lang="en-US" b="0" i="1" smtClean="0">
                              <a:latin typeface="Cambria Math" panose="02040503050406030204" pitchFamily="18" charset="0"/>
                            </a:rPr>
                            <m:t>2</m:t>
                          </m:r>
                        </m:sup>
                      </m:sSup>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1116632" y="1264176"/>
                <a:ext cx="7640491" cy="409536"/>
              </a:xfrm>
              <a:prstGeom prst="rect">
                <a:avLst/>
              </a:prstGeom>
              <a:blipFill rotWithShape="1">
                <a:blip r:embed="rId2"/>
                <a:stretch>
                  <a:fillRect l="4" t="-128" r="7"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513837" y="2902929"/>
                <a:ext cx="8352351"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d>
                            <m:dPr>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b="0" i="1" smtClean="0">
                                      <a:latin typeface="Cambria Math" panose="02040503050406030204" pitchFamily="18" charset="0"/>
                                    </a:rPr>
                                    <m:t>′</m:t>
                                  </m:r>
                                </m:e>
                                <m:sup>
                                  <m:r>
                                    <a:rPr lang="en-US" i="1">
                                      <a:latin typeface="Cambria Math" panose="02040503050406030204" pitchFamily="18" charset="0"/>
                                    </a:rPr>
                                    <m:t>2</m:t>
                                  </m:r>
                                </m:sup>
                              </m:sSup>
                            </m:e>
                          </m:d>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513837" y="2902929"/>
                <a:ext cx="8352351" cy="778931"/>
              </a:xfrm>
              <a:prstGeom prst="rect">
                <a:avLst/>
              </a:prstGeom>
              <a:blipFill rotWithShape="1">
                <a:blip r:embed="rId3"/>
                <a:stretch>
                  <a:fillRect l="-1" t="-44" r="4"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467544" y="4003856"/>
                <a:ext cx="7488832" cy="98405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ctrlPr>
                            <a:rPr lang="en-US"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acc>
                          <m:r>
                            <a:rPr lang="en-US" b="0" i="1" smtClean="0">
                              <a:latin typeface="Cambria Math" panose="02040503050406030204" pitchFamily="18" charset="0"/>
                            </a:rPr>
                            <m:t>′</m:t>
                          </m:r>
                        </m:e>
                      </m:d>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a:off x="467544" y="4003856"/>
                <a:ext cx="7488832" cy="984052"/>
              </a:xfrm>
              <a:prstGeom prst="rect">
                <a:avLst/>
              </a:prstGeom>
              <a:blipFill rotWithShape="1">
                <a:blip r:embed="rId4"/>
                <a:stretch>
                  <a:fillRect l="-2" t="-18" r="6" b="63"/>
                </a:stretch>
              </a:blipFill>
            </p:spPr>
            <p:txBody>
              <a:bodyPr/>
              <a:lstStyle/>
              <a:p>
                <a:r>
                  <a:rPr lang="zh-CN" altLang="en-US">
                    <a:noFill/>
                  </a:rPr>
                  <a:t> </a:t>
                </a:r>
              </a:p>
            </p:txBody>
          </p:sp>
        </mc:Fallback>
      </mc:AlternateContent>
      <p:sp>
        <p:nvSpPr>
          <p:cNvPr id="19" name="TextBox 18"/>
          <p:cNvSpPr txBox="1"/>
          <p:nvPr/>
        </p:nvSpPr>
        <p:spPr>
          <a:xfrm flipH="1">
            <a:off x="1115616" y="5157192"/>
            <a:ext cx="864096" cy="369332"/>
          </a:xfrm>
          <a:prstGeom prst="rect">
            <a:avLst/>
          </a:prstGeom>
          <a:noFill/>
        </p:spPr>
        <p:txBody>
          <a:bodyPr wrap="square" rtlCol="0">
            <a:spAutoFit/>
          </a:bodyPr>
          <a:lstStyle/>
          <a:p>
            <a:r>
              <a:rPr lang="en-US" dirty="0"/>
              <a:t>And</a:t>
            </a:r>
            <a:endParaRPr lang="en-US" dirty="0"/>
          </a:p>
        </p:txBody>
      </p:sp>
      <mc:AlternateContent xmlns:mc="http://schemas.openxmlformats.org/markup-compatibility/2006">
        <mc:Choice xmlns:a14="http://schemas.microsoft.com/office/drawing/2010/main" Requires="a14">
          <p:sp>
            <p:nvSpPr>
              <p:cNvPr id="35" name="TextBox 34"/>
              <p:cNvSpPr txBox="1"/>
              <p:nvPr/>
            </p:nvSpPr>
            <p:spPr>
              <a:xfrm>
                <a:off x="134585" y="4987908"/>
                <a:ext cx="5138056"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b="0" i="1" smtClean="0">
                              <a:latin typeface="Cambria Math" panose="02040503050406030204" pitchFamily="18" charset="0"/>
                            </a:rPr>
                          </m:ctrlPr>
                        </m:sSupPr>
                        <m:e>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acc>
                        </m:e>
                        <m:sup>
                          <m:r>
                            <a:rPr lang="en-US" b="0" i="1" smtClean="0">
                              <a:latin typeface="Cambria Math" panose="02040503050406030204" pitchFamily="18" charset="0"/>
                            </a:rPr>
                            <m:t>′</m:t>
                          </m:r>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0</m:t>
                          </m:r>
                        </m:e>
                      </m:acc>
                    </m:oMath>
                  </m:oMathPara>
                </a14:m>
                <a:endParaRPr lang="en-US" dirty="0"/>
              </a:p>
            </p:txBody>
          </p:sp>
        </mc:Choice>
        <mc:Fallback>
          <p:sp>
            <p:nvSpPr>
              <p:cNvPr id="35" name="TextBox 34"/>
              <p:cNvSpPr txBox="1">
                <a:spLocks noRot="1" noChangeAspect="1" noMove="1" noResize="1" noEditPoints="1" noAdjustHandles="1" noChangeArrowheads="1" noChangeShapeType="1" noTextEdit="1"/>
              </p:cNvSpPr>
              <p:nvPr/>
            </p:nvSpPr>
            <p:spPr>
              <a:xfrm>
                <a:off x="134585" y="4987908"/>
                <a:ext cx="5138056" cy="871264"/>
              </a:xfrm>
              <a:prstGeom prst="rect">
                <a:avLst/>
              </a:prstGeom>
              <a:blipFill rotWithShape="1">
                <a:blip r:embed="rId5"/>
                <a:stretch>
                  <a:fillRect l="-12" t="-71" r="5" b="3"/>
                </a:stretch>
              </a:blipFill>
            </p:spPr>
            <p:txBody>
              <a:bodyPr/>
              <a:lstStyle/>
              <a:p>
                <a:r>
                  <a:rPr lang="zh-CN" altLang="en-US">
                    <a:noFill/>
                  </a:rPr>
                  <a:t> </a:t>
                </a:r>
              </a:p>
            </p:txBody>
          </p:sp>
        </mc:Fallback>
      </mc:AlternateContent>
      <p:sp>
        <p:nvSpPr>
          <p:cNvPr id="22" name="Arrow: Right 21"/>
          <p:cNvSpPr/>
          <p:nvPr/>
        </p:nvSpPr>
        <p:spPr>
          <a:xfrm>
            <a:off x="3779912" y="5436357"/>
            <a:ext cx="977520" cy="412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6" name="TextBox 35"/>
              <p:cNvSpPr txBox="1"/>
              <p:nvPr/>
            </p:nvSpPr>
            <p:spPr>
              <a:xfrm>
                <a:off x="4967524" y="5233073"/>
                <a:ext cx="3435235"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p:txBody>
          </p:sp>
        </mc:Choice>
        <mc:Fallback>
          <p:sp>
            <p:nvSpPr>
              <p:cNvPr id="36" name="TextBox 35"/>
              <p:cNvSpPr txBox="1">
                <a:spLocks noRot="1" noChangeAspect="1" noMove="1" noResize="1" noEditPoints="1" noAdjustHandles="1" noChangeArrowheads="1" noChangeShapeType="1" noTextEdit="1"/>
              </p:cNvSpPr>
              <p:nvPr/>
            </p:nvSpPr>
            <p:spPr>
              <a:xfrm>
                <a:off x="4967524" y="5233073"/>
                <a:ext cx="3435235" cy="778931"/>
              </a:xfrm>
              <a:prstGeom prst="rect">
                <a:avLst/>
              </a:prstGeom>
              <a:blipFill rotWithShape="1">
                <a:blip r:embed="rId6"/>
                <a:stretch>
                  <a:fillRect l="-16" t="-5" r="13" b="59"/>
                </a:stretch>
              </a:blipFill>
            </p:spPr>
            <p:txBody>
              <a:bodyPr/>
              <a:lstStyle/>
              <a:p>
                <a:r>
                  <a:rPr lang="zh-CN" altLang="en-US">
                    <a:noFill/>
                  </a:rPr>
                  <a:t> </a:t>
                </a:r>
              </a:p>
            </p:txBody>
          </p:sp>
        </mc:Fallback>
      </mc:AlternateContent>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p:cNvSpPr/>
          <p:nvPr/>
        </p:nvSpPr>
        <p:spPr>
          <a:xfrm>
            <a:off x="4967524" y="6012004"/>
            <a:ext cx="3204876" cy="831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16566"/>
            <a:ext cx="8229600" cy="1143000"/>
          </a:xfrm>
        </p:spPr>
        <p:txBody>
          <a:bodyPr/>
          <a:lstStyle/>
          <a:p>
            <a:r>
              <a:rPr lang="en-US" sz="3200" dirty="0"/>
              <a:t>Ex. Kinetic energy of a system of particles and center of mass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3" name="TextBox 2"/>
              <p:cNvSpPr txBox="1"/>
              <p:nvPr/>
            </p:nvSpPr>
            <p:spPr>
              <a:xfrm>
                <a:off x="1362232" y="1811455"/>
                <a:ext cx="2155847"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e>
                      </m:nary>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1362232" y="1811455"/>
                <a:ext cx="2155847" cy="778931"/>
              </a:xfrm>
              <a:prstGeom prst="rect">
                <a:avLst/>
              </a:prstGeom>
              <a:blipFill rotWithShape="1">
                <a:blip r:embed="rId1"/>
                <a:stretch>
                  <a:fillRect l="-7" t="-56" r="-669"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1116632" y="1264176"/>
                <a:ext cx="7640491" cy="40953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sup>
                          <m:r>
                            <a:rPr lang="en-US" b="0" i="1" smtClean="0">
                              <a:latin typeface="Cambria Math" panose="02040503050406030204" pitchFamily="18" charset="0"/>
                            </a:rPr>
                            <m:t>′</m:t>
                          </m:r>
                          <m:r>
                            <a:rPr lang="en-US" b="0" i="1" smtClean="0">
                              <a:latin typeface="Cambria Math" panose="02040503050406030204" pitchFamily="18" charset="0"/>
                            </a:rPr>
                            <m:t>2</m:t>
                          </m:r>
                        </m:sup>
                      </m:sSup>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1116632" y="1264176"/>
                <a:ext cx="7640491" cy="409536"/>
              </a:xfrm>
              <a:prstGeom prst="rect">
                <a:avLst/>
              </a:prstGeom>
              <a:blipFill rotWithShape="1">
                <a:blip r:embed="rId2"/>
                <a:stretch>
                  <a:fillRect l="4" t="-128" r="7"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513837" y="2902929"/>
                <a:ext cx="8352351"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d>
                            <m:dPr>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b="0" i="1" smtClean="0">
                                      <a:latin typeface="Cambria Math" panose="02040503050406030204" pitchFamily="18" charset="0"/>
                                    </a:rPr>
                                    <m:t>′</m:t>
                                  </m:r>
                                </m:e>
                                <m:sup>
                                  <m:r>
                                    <a:rPr lang="en-US" i="1">
                                      <a:latin typeface="Cambria Math" panose="02040503050406030204" pitchFamily="18" charset="0"/>
                                    </a:rPr>
                                    <m:t>2</m:t>
                                  </m:r>
                                </m:sup>
                              </m:sSup>
                            </m:e>
                          </m:d>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513837" y="2902929"/>
                <a:ext cx="8352351" cy="778931"/>
              </a:xfrm>
              <a:prstGeom prst="rect">
                <a:avLst/>
              </a:prstGeom>
              <a:blipFill rotWithShape="1">
                <a:blip r:embed="rId3"/>
                <a:stretch>
                  <a:fillRect l="-1" t="-44" r="4"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467544" y="4003856"/>
                <a:ext cx="7488832" cy="98405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2</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ctrlPr>
                            <a:rPr lang="en-US"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acc>
                          <m:r>
                            <a:rPr lang="en-US" b="0" i="1" smtClean="0">
                              <a:latin typeface="Cambria Math" panose="02040503050406030204" pitchFamily="18" charset="0"/>
                            </a:rPr>
                            <m:t>′</m:t>
                          </m:r>
                        </m:e>
                      </m:d>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a:off x="467544" y="4003856"/>
                <a:ext cx="7488832" cy="984052"/>
              </a:xfrm>
              <a:prstGeom prst="rect">
                <a:avLst/>
              </a:prstGeom>
              <a:blipFill rotWithShape="1">
                <a:blip r:embed="rId4"/>
                <a:stretch>
                  <a:fillRect l="-2" t="-18" r="6" b="63"/>
                </a:stretch>
              </a:blipFill>
            </p:spPr>
            <p:txBody>
              <a:bodyPr/>
              <a:lstStyle/>
              <a:p>
                <a:r>
                  <a:rPr lang="zh-CN" altLang="en-US">
                    <a:noFill/>
                  </a:rPr>
                  <a:t> </a:t>
                </a:r>
              </a:p>
            </p:txBody>
          </p:sp>
        </mc:Fallback>
      </mc:AlternateContent>
      <p:sp>
        <p:nvSpPr>
          <p:cNvPr id="19" name="TextBox 18"/>
          <p:cNvSpPr txBox="1"/>
          <p:nvPr/>
        </p:nvSpPr>
        <p:spPr>
          <a:xfrm flipH="1">
            <a:off x="1115616" y="5157192"/>
            <a:ext cx="864096" cy="369332"/>
          </a:xfrm>
          <a:prstGeom prst="rect">
            <a:avLst/>
          </a:prstGeom>
          <a:noFill/>
        </p:spPr>
        <p:txBody>
          <a:bodyPr wrap="square" rtlCol="0">
            <a:spAutoFit/>
          </a:bodyPr>
          <a:lstStyle/>
          <a:p>
            <a:r>
              <a:rPr lang="en-US" dirty="0"/>
              <a:t>And</a:t>
            </a:r>
            <a:endParaRPr lang="en-US" dirty="0"/>
          </a:p>
        </p:txBody>
      </p:sp>
      <mc:AlternateContent xmlns:mc="http://schemas.openxmlformats.org/markup-compatibility/2006">
        <mc:Choice xmlns:a14="http://schemas.microsoft.com/office/drawing/2010/main" Requires="a14">
          <p:sp>
            <p:nvSpPr>
              <p:cNvPr id="35" name="TextBox 34"/>
              <p:cNvSpPr txBox="1"/>
              <p:nvPr/>
            </p:nvSpPr>
            <p:spPr>
              <a:xfrm>
                <a:off x="134585" y="4987908"/>
                <a:ext cx="5138056"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b="0" i="1" smtClean="0">
                              <a:latin typeface="Cambria Math" panose="02040503050406030204" pitchFamily="18" charset="0"/>
                            </a:rPr>
                          </m:ctrlPr>
                        </m:sSupPr>
                        <m:e>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acc>
                        </m:e>
                        <m:sup>
                          <m:r>
                            <a:rPr lang="en-US" b="0" i="1" smtClean="0">
                              <a:latin typeface="Cambria Math" panose="02040503050406030204" pitchFamily="18" charset="0"/>
                            </a:rPr>
                            <m:t>′</m:t>
                          </m:r>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0</m:t>
                          </m:r>
                        </m:e>
                      </m:acc>
                    </m:oMath>
                  </m:oMathPara>
                </a14:m>
                <a:endParaRPr lang="en-US" dirty="0"/>
              </a:p>
            </p:txBody>
          </p:sp>
        </mc:Choice>
        <mc:Fallback>
          <p:sp>
            <p:nvSpPr>
              <p:cNvPr id="35" name="TextBox 34"/>
              <p:cNvSpPr txBox="1">
                <a:spLocks noRot="1" noChangeAspect="1" noMove="1" noResize="1" noEditPoints="1" noAdjustHandles="1" noChangeArrowheads="1" noChangeShapeType="1" noTextEdit="1"/>
              </p:cNvSpPr>
              <p:nvPr/>
            </p:nvSpPr>
            <p:spPr>
              <a:xfrm>
                <a:off x="134585" y="4987908"/>
                <a:ext cx="5138056" cy="871264"/>
              </a:xfrm>
              <a:prstGeom prst="rect">
                <a:avLst/>
              </a:prstGeom>
              <a:blipFill rotWithShape="1">
                <a:blip r:embed="rId5"/>
                <a:stretch>
                  <a:fillRect l="-12" t="-71" r="5" b="3"/>
                </a:stretch>
              </a:blipFill>
            </p:spPr>
            <p:txBody>
              <a:bodyPr/>
              <a:lstStyle/>
              <a:p>
                <a:r>
                  <a:rPr lang="zh-CN" altLang="en-US">
                    <a:noFill/>
                  </a:rPr>
                  <a:t> </a:t>
                </a:r>
              </a:p>
            </p:txBody>
          </p:sp>
        </mc:Fallback>
      </mc:AlternateContent>
      <p:sp>
        <p:nvSpPr>
          <p:cNvPr id="22" name="Arrow: Right 21"/>
          <p:cNvSpPr/>
          <p:nvPr/>
        </p:nvSpPr>
        <p:spPr>
          <a:xfrm>
            <a:off x="3779912" y="5436357"/>
            <a:ext cx="977520" cy="412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6" name="TextBox 35"/>
              <p:cNvSpPr txBox="1"/>
              <p:nvPr/>
            </p:nvSpPr>
            <p:spPr>
              <a:xfrm>
                <a:off x="4967524" y="5233073"/>
                <a:ext cx="3435235"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p:txBody>
          </p:sp>
        </mc:Choice>
        <mc:Fallback>
          <p:sp>
            <p:nvSpPr>
              <p:cNvPr id="36" name="TextBox 35"/>
              <p:cNvSpPr txBox="1">
                <a:spLocks noRot="1" noChangeAspect="1" noMove="1" noResize="1" noEditPoints="1" noAdjustHandles="1" noChangeArrowheads="1" noChangeShapeType="1" noTextEdit="1"/>
              </p:cNvSpPr>
              <p:nvPr/>
            </p:nvSpPr>
            <p:spPr>
              <a:xfrm>
                <a:off x="4967524" y="5233073"/>
                <a:ext cx="3435235" cy="778931"/>
              </a:xfrm>
              <a:prstGeom prst="rect">
                <a:avLst/>
              </a:prstGeom>
              <a:blipFill rotWithShape="1">
                <a:blip r:embed="rId6"/>
                <a:stretch>
                  <a:fillRect l="-16" t="-5" r="13"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4967524" y="6012004"/>
                <a:ext cx="3069879" cy="7789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𝑡𝑜𝑡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𝑀</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2</m:t>
                          </m:r>
                        </m:sup>
                      </m:sSup>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4967524" y="6012004"/>
                <a:ext cx="3069879" cy="778931"/>
              </a:xfrm>
              <a:prstGeom prst="rect">
                <a:avLst/>
              </a:prstGeom>
              <a:blipFill rotWithShape="1">
                <a:blip r:embed="rId7"/>
                <a:stretch>
                  <a:fillRect l="-18" t="-59" r="7" b="31"/>
                </a:stretch>
              </a:blipFill>
            </p:spPr>
            <p:txBody>
              <a:bodyPr/>
              <a:lstStyle/>
              <a:p>
                <a:r>
                  <a:rPr lang="zh-CN" altLang="en-US">
                    <a:noFill/>
                  </a:rPr>
                  <a:t> </a:t>
                </a:r>
              </a:p>
            </p:txBody>
          </p:sp>
        </mc:Fallback>
      </mc:AlternateContent>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79441"/>
            <a:ext cx="8229600" cy="1143000"/>
          </a:xfrm>
        </p:spPr>
        <p:txBody>
          <a:bodyPr/>
          <a:lstStyle/>
          <a:p>
            <a:r>
              <a:rPr lang="en-US" dirty="0"/>
              <a:t>End of the lesson 6</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2267744" y="3815329"/>
            <a:ext cx="5112568" cy="646331"/>
          </a:xfrm>
          <a:prstGeom prst="rect">
            <a:avLst/>
          </a:prstGeom>
          <a:noFill/>
        </p:spPr>
        <p:txBody>
          <a:bodyPr wrap="square" rtlCol="0">
            <a:spAutoFit/>
          </a:bodyPr>
          <a:lstStyle/>
          <a:p>
            <a:r>
              <a:rPr lang="en-US" dirty="0">
                <a:solidFill>
                  <a:srgbClr val="FF0000"/>
                </a:solidFill>
              </a:rPr>
              <a:t>Si je </a:t>
            </a:r>
            <a:r>
              <a:rPr lang="en-US" dirty="0" err="1">
                <a:solidFill>
                  <a:srgbClr val="FF0000"/>
                </a:solidFill>
              </a:rPr>
              <a:t>finis</a:t>
            </a:r>
            <a:r>
              <a:rPr lang="en-US" dirty="0">
                <a:solidFill>
                  <a:srgbClr val="FF0000"/>
                </a:solidFill>
              </a:rPr>
              <a:t> 5 minutes </a:t>
            </a:r>
            <a:r>
              <a:rPr lang="en-US" dirty="0" err="1">
                <a:solidFill>
                  <a:srgbClr val="FF0000"/>
                </a:solidFill>
              </a:rPr>
              <a:t>avant</a:t>
            </a:r>
            <a:r>
              <a:rPr lang="en-US" dirty="0">
                <a:solidFill>
                  <a:srgbClr val="FF0000"/>
                </a:solidFill>
              </a:rPr>
              <a:t> la fin, commencer la lesson 7</a:t>
            </a:r>
            <a:endParaRPr lang="en-US"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69862"/>
            <a:ext cx="8229600" cy="1143000"/>
          </a:xfrm>
        </p:spPr>
        <p:txBody>
          <a:bodyPr/>
          <a:lstStyle/>
          <a:p>
            <a:r>
              <a:rPr lang="en-US" dirty="0"/>
              <a:t>Introduction: The Newton’s cradle</a:t>
            </a:r>
            <a:endParaRPr lang="en-US" dirty="0"/>
          </a:p>
        </p:txBody>
      </p:sp>
      <p:sp>
        <p:nvSpPr>
          <p:cNvPr id="3" name="Content Placeholder 2"/>
          <p:cNvSpPr>
            <a:spLocks noGrp="1"/>
          </p:cNvSpPr>
          <p:nvPr>
            <p:ph idx="1"/>
          </p:nvPr>
        </p:nvSpPr>
        <p:spPr>
          <a:xfrm>
            <a:off x="395536" y="553950"/>
            <a:ext cx="8229600" cy="4525963"/>
          </a:xfrm>
        </p:spPr>
        <p:txBody>
          <a:bodyPr/>
          <a:lstStyle/>
          <a:p>
            <a:pPr marL="0" indent="0">
              <a:buNone/>
            </a:pPr>
            <a:r>
              <a:rPr lang="en-US" sz="2400" dirty="0"/>
              <a:t>Case 1: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17" name="Straight Connector 16"/>
          <p:cNvCxnSpPr/>
          <p:nvPr/>
        </p:nvCxnSpPr>
        <p:spPr>
          <a:xfrm>
            <a:off x="6312122" y="1418231"/>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932959" y="4050492"/>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3305163" y="1484784"/>
            <a:ext cx="2198417" cy="4392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502222" y="1647719"/>
            <a:ext cx="864096" cy="864096"/>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3995936" y="1484784"/>
            <a:ext cx="1499928" cy="19372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309775" y="3318567"/>
            <a:ext cx="864096" cy="864096"/>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41313" y="4437010"/>
            <a:ext cx="1588961" cy="369332"/>
          </a:xfrm>
          <a:prstGeom prst="rect">
            <a:avLst/>
          </a:prstGeom>
          <a:noFill/>
        </p:spPr>
        <p:txBody>
          <a:bodyPr wrap="none" rtlCol="0">
            <a:spAutoFit/>
          </a:bodyPr>
          <a:lstStyle/>
          <a:p>
            <a:r>
              <a:rPr lang="en-US" dirty="0"/>
              <a:t>Velocity vector</a:t>
            </a:r>
            <a:endParaRPr lang="en-US" dirty="0"/>
          </a:p>
        </p:txBody>
      </p:sp>
      <p:cxnSp>
        <p:nvCxnSpPr>
          <p:cNvPr id="20" name="Straight Connector 19"/>
          <p:cNvCxnSpPr/>
          <p:nvPr/>
        </p:nvCxnSpPr>
        <p:spPr>
          <a:xfrm flipH="1">
            <a:off x="4963366" y="1501911"/>
            <a:ext cx="545739" cy="23272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369414" y="3829129"/>
            <a:ext cx="864096" cy="86409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Box 29"/>
              <p:cNvSpPr txBox="1"/>
              <p:nvPr/>
            </p:nvSpPr>
            <p:spPr>
              <a:xfrm>
                <a:off x="2587349" y="4482540"/>
                <a:ext cx="195887" cy="276999"/>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a14:m>
                <a:r>
                  <a:rPr lang="en-US" dirty="0"/>
                  <a:t>:</a:t>
                </a:r>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2587349" y="4482540"/>
                <a:ext cx="195887" cy="276999"/>
              </a:xfrm>
              <a:prstGeom prst="rect">
                <a:avLst/>
              </a:prstGeom>
              <a:blipFill rotWithShape="1">
                <a:blip r:embed="rId1"/>
                <a:stretch>
                  <a:fillRect l="-183" t="-27" r="-28187" b="-610"/>
                </a:stretch>
              </a:blipFill>
            </p:spPr>
            <p:txBody>
              <a:bodyPr/>
              <a:lstStyle/>
              <a:p>
                <a:r>
                  <a:rPr lang="zh-CN" altLang="en-US">
                    <a:noFill/>
                  </a:rPr>
                  <a:t> </a:t>
                </a:r>
              </a:p>
            </p:txBody>
          </p:sp>
        </mc:Fallback>
      </mc:AlternateContent>
      <p:cxnSp>
        <p:nvCxnSpPr>
          <p:cNvPr id="26" name="Straight Connector 25"/>
          <p:cNvCxnSpPr>
            <a:endCxn id="31" idx="0"/>
          </p:cNvCxnSpPr>
          <p:nvPr/>
        </p:nvCxnSpPr>
        <p:spPr>
          <a:xfrm flipH="1">
            <a:off x="5466776" y="1484784"/>
            <a:ext cx="114739" cy="26437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5034728" y="4128534"/>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5524343" y="4560582"/>
            <a:ext cx="1629356" cy="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6007741" y="4581128"/>
                <a:ext cx="29245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𝐴</m:t>
                              </m:r>
                            </m:sub>
                          </m:sSub>
                        </m:e>
                      </m:acc>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6007741" y="4581128"/>
                <a:ext cx="292451" cy="276999"/>
              </a:xfrm>
              <a:prstGeom prst="rect">
                <a:avLst/>
              </a:prstGeom>
              <a:blipFill rotWithShape="1">
                <a:blip r:embed="rId2"/>
                <a:stretch>
                  <a:fillRect l="-2" t="-86" r="-13123" b="-5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643296" y="5740164"/>
                <a:ext cx="8193201" cy="994247"/>
              </a:xfrm>
              <a:prstGeom prst="rect">
                <a:avLst/>
              </a:prstGeom>
              <a:noFill/>
            </p:spPr>
            <p:txBody>
              <a:bodyPr wrap="square" rtlCol="0">
                <a:spAutoFit/>
              </a:bodyPr>
              <a:lstStyle/>
              <a:p>
                <a:r>
                  <a:rPr lang="en-US" dirty="0"/>
                  <a:t>At the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m:t>
                            </m:r>
                          </m:sup>
                        </m:sSup>
                      </m:sub>
                    </m:sSub>
                  </m:oMath>
                </a14:m>
                <a:r>
                  <a:rPr lang="en-US" dirty="0"/>
                  <a:t> just before the collision, the velocity of the iron ball A is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𝐴</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m:t>
                            </m:r>
                          </m:sup>
                        </m:sSup>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a14:m>
                <a:r>
                  <a:rPr lang="en-US" dirty="0"/>
                  <a:t> and the velocity of the iron ball B is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𝐵</m:t>
                            </m:r>
                          </m:sub>
                        </m:sSub>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m:t>
                                </m:r>
                              </m:sup>
                            </m:sSup>
                          </m:sub>
                        </m:sSub>
                      </m:e>
                    </m:d>
                    <m:r>
                      <a:rPr lang="en-US" b="0" i="1" smtClean="0">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0</m:t>
                        </m:r>
                      </m:e>
                    </m:acc>
                  </m:oMath>
                </a14:m>
                <a:endParaRPr lang="en-US" dirty="0"/>
              </a:p>
              <a:p>
                <a:endParaRPr lang="en-US" dirty="0"/>
              </a:p>
            </p:txBody>
          </p:sp>
        </mc:Choice>
        <mc:Fallback>
          <p:sp>
            <p:nvSpPr>
              <p:cNvPr id="35" name="TextBox 34"/>
              <p:cNvSpPr txBox="1">
                <a:spLocks noRot="1" noChangeAspect="1" noMove="1" noResize="1" noEditPoints="1" noAdjustHandles="1" noChangeArrowheads="1" noChangeShapeType="1" noTextEdit="1"/>
              </p:cNvSpPr>
              <p:nvPr/>
            </p:nvSpPr>
            <p:spPr>
              <a:xfrm>
                <a:off x="643296" y="5740164"/>
                <a:ext cx="8193201" cy="994247"/>
              </a:xfrm>
              <a:prstGeom prst="rect">
                <a:avLst/>
              </a:prstGeom>
              <a:blipFill rotWithShape="1">
                <a:blip r:embed="rId3"/>
                <a:stretch>
                  <a:fillRect l="-1" t="-40" r="6" b="24"/>
                </a:stretch>
              </a:blipFill>
            </p:spPr>
            <p:txBody>
              <a:bodyPr/>
              <a:lstStyle/>
              <a:p>
                <a:r>
                  <a:rPr lang="zh-CN" altLang="en-US">
                    <a:noFill/>
                  </a:rPr>
                  <a:t> </a:t>
                </a:r>
              </a:p>
            </p:txBody>
          </p:sp>
        </mc:Fallback>
      </mc:AlternateContent>
      <p:sp>
        <p:nvSpPr>
          <p:cNvPr id="37" name="TextBox 36"/>
          <p:cNvSpPr txBox="1"/>
          <p:nvPr/>
        </p:nvSpPr>
        <p:spPr>
          <a:xfrm>
            <a:off x="5372750" y="4365104"/>
            <a:ext cx="351378" cy="369332"/>
          </a:xfrm>
          <a:prstGeom prst="rect">
            <a:avLst/>
          </a:prstGeom>
          <a:noFill/>
        </p:spPr>
        <p:txBody>
          <a:bodyPr wrap="none" rtlCol="0">
            <a:spAutoFit/>
          </a:bodyPr>
          <a:lstStyle/>
          <a:p>
            <a:r>
              <a:rPr lang="en-US" dirty="0"/>
              <a:t>A</a:t>
            </a:r>
            <a:endParaRPr lang="en-US" dirty="0"/>
          </a:p>
        </p:txBody>
      </p:sp>
      <p:sp>
        <p:nvSpPr>
          <p:cNvPr id="38" name="TextBox 37"/>
          <p:cNvSpPr txBox="1"/>
          <p:nvPr/>
        </p:nvSpPr>
        <p:spPr>
          <a:xfrm>
            <a:off x="6326481" y="4149080"/>
            <a:ext cx="45719" cy="369332"/>
          </a:xfrm>
          <a:prstGeom prst="rect">
            <a:avLst/>
          </a:prstGeom>
          <a:noFill/>
        </p:spPr>
        <p:txBody>
          <a:bodyPr wrap="square" rtlCol="0">
            <a:spAutoFit/>
          </a:bodyPr>
          <a:lstStyle/>
          <a:p>
            <a:r>
              <a:rPr lang="en-US" dirty="0"/>
              <a:t>B</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69862"/>
            <a:ext cx="8229600" cy="1143000"/>
          </a:xfrm>
        </p:spPr>
        <p:txBody>
          <a:bodyPr/>
          <a:lstStyle/>
          <a:p>
            <a:r>
              <a:rPr lang="en-US" dirty="0"/>
              <a:t>Introduction: The Newton’s cradle</a:t>
            </a:r>
            <a:endParaRPr lang="en-US" dirty="0"/>
          </a:p>
        </p:txBody>
      </p:sp>
      <p:sp>
        <p:nvSpPr>
          <p:cNvPr id="3" name="Content Placeholder 2"/>
          <p:cNvSpPr>
            <a:spLocks noGrp="1"/>
          </p:cNvSpPr>
          <p:nvPr>
            <p:ph idx="1"/>
          </p:nvPr>
        </p:nvSpPr>
        <p:spPr>
          <a:xfrm>
            <a:off x="395536" y="553950"/>
            <a:ext cx="8229600" cy="4525963"/>
          </a:xfrm>
        </p:spPr>
        <p:txBody>
          <a:bodyPr/>
          <a:lstStyle/>
          <a:p>
            <a:pPr marL="0" indent="0">
              <a:buNone/>
            </a:pPr>
            <a:r>
              <a:rPr lang="en-US" sz="2400" dirty="0"/>
              <a:t>Case 1: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17" name="Straight Connector 16"/>
          <p:cNvCxnSpPr>
            <a:endCxn id="8" idx="0"/>
          </p:cNvCxnSpPr>
          <p:nvPr/>
        </p:nvCxnSpPr>
        <p:spPr>
          <a:xfrm>
            <a:off x="6312122" y="1418231"/>
            <a:ext cx="37219" cy="2730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974768" y="411316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3305163" y="1484784"/>
            <a:ext cx="2198417" cy="4392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502222" y="1647719"/>
            <a:ext cx="864096" cy="864096"/>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3995936" y="1484784"/>
            <a:ext cx="1499928" cy="19372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309775" y="3318567"/>
            <a:ext cx="864096" cy="864096"/>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41313" y="4437010"/>
            <a:ext cx="1588961" cy="369332"/>
          </a:xfrm>
          <a:prstGeom prst="rect">
            <a:avLst/>
          </a:prstGeom>
          <a:noFill/>
        </p:spPr>
        <p:txBody>
          <a:bodyPr wrap="none" rtlCol="0">
            <a:spAutoFit/>
          </a:bodyPr>
          <a:lstStyle/>
          <a:p>
            <a:r>
              <a:rPr lang="en-US" dirty="0"/>
              <a:t>Velocity vector</a:t>
            </a:r>
            <a:endParaRPr lang="en-US" dirty="0"/>
          </a:p>
        </p:txBody>
      </p:sp>
      <p:cxnSp>
        <p:nvCxnSpPr>
          <p:cNvPr id="20" name="Straight Connector 19"/>
          <p:cNvCxnSpPr/>
          <p:nvPr/>
        </p:nvCxnSpPr>
        <p:spPr>
          <a:xfrm flipH="1">
            <a:off x="4963366" y="1501911"/>
            <a:ext cx="545739" cy="23272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369414" y="3829129"/>
            <a:ext cx="864096" cy="86409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Box 29"/>
              <p:cNvSpPr txBox="1"/>
              <p:nvPr/>
            </p:nvSpPr>
            <p:spPr>
              <a:xfrm>
                <a:off x="2587349" y="4482540"/>
                <a:ext cx="195887" cy="276999"/>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a14:m>
                <a:r>
                  <a:rPr lang="en-US" dirty="0"/>
                  <a:t>:</a:t>
                </a:r>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2587349" y="4482540"/>
                <a:ext cx="195887" cy="276999"/>
              </a:xfrm>
              <a:prstGeom prst="rect">
                <a:avLst/>
              </a:prstGeom>
              <a:blipFill rotWithShape="1">
                <a:blip r:embed="rId1"/>
                <a:stretch>
                  <a:fillRect l="-183" t="-27" r="-28187" b="-610"/>
                </a:stretch>
              </a:blipFill>
            </p:spPr>
            <p:txBody>
              <a:bodyPr/>
              <a:lstStyle/>
              <a:p>
                <a:r>
                  <a:rPr lang="zh-CN" altLang="en-US">
                    <a:noFill/>
                  </a:rPr>
                  <a:t> </a:t>
                </a:r>
              </a:p>
            </p:txBody>
          </p:sp>
        </mc:Fallback>
      </mc:AlternateContent>
      <p:cxnSp>
        <p:nvCxnSpPr>
          <p:cNvPr id="26" name="Straight Connector 25"/>
          <p:cNvCxnSpPr/>
          <p:nvPr/>
        </p:nvCxnSpPr>
        <p:spPr>
          <a:xfrm>
            <a:off x="5576314" y="1484784"/>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5071532" y="4128534"/>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6339021" y="4485409"/>
            <a:ext cx="1629356" cy="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6948264" y="4529343"/>
                <a:ext cx="30835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𝐵</m:t>
                              </m:r>
                            </m:sub>
                          </m:sSub>
                        </m:e>
                      </m:acc>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6948264" y="4529343"/>
                <a:ext cx="308353" cy="276999"/>
              </a:xfrm>
              <a:prstGeom prst="rect">
                <a:avLst/>
              </a:prstGeom>
              <a:blipFill rotWithShape="1">
                <a:blip r:embed="rId2"/>
                <a:stretch>
                  <a:fillRect l="-30" t="-189" r="-10144" b="-449"/>
                </a:stretch>
              </a:blipFill>
            </p:spPr>
            <p:txBody>
              <a:bodyPr/>
              <a:lstStyle/>
              <a:p>
                <a:r>
                  <a:rPr lang="zh-CN" altLang="en-US">
                    <a:noFill/>
                  </a:rPr>
                  <a:t> </a:t>
                </a:r>
              </a:p>
            </p:txBody>
          </p:sp>
        </mc:Fallback>
      </mc:AlternateContent>
      <p:sp>
        <p:nvSpPr>
          <p:cNvPr id="6" name="TextBox 5"/>
          <p:cNvSpPr txBox="1"/>
          <p:nvPr/>
        </p:nvSpPr>
        <p:spPr>
          <a:xfrm>
            <a:off x="5372750" y="4365104"/>
            <a:ext cx="351378" cy="369332"/>
          </a:xfrm>
          <a:prstGeom prst="rect">
            <a:avLst/>
          </a:prstGeom>
          <a:noFill/>
        </p:spPr>
        <p:txBody>
          <a:bodyPr wrap="none" rtlCol="0">
            <a:spAutoFit/>
          </a:bodyPr>
          <a:lstStyle/>
          <a:p>
            <a:r>
              <a:rPr lang="en-US" dirty="0"/>
              <a:t>A</a:t>
            </a:r>
            <a:endParaRPr lang="en-US" dirty="0"/>
          </a:p>
        </p:txBody>
      </p:sp>
      <p:sp>
        <p:nvSpPr>
          <p:cNvPr id="8" name="TextBox 7"/>
          <p:cNvSpPr txBox="1"/>
          <p:nvPr/>
        </p:nvSpPr>
        <p:spPr>
          <a:xfrm>
            <a:off x="6326481" y="4149080"/>
            <a:ext cx="45719" cy="369332"/>
          </a:xfrm>
          <a:prstGeom prst="rect">
            <a:avLst/>
          </a:prstGeom>
          <a:noFill/>
        </p:spPr>
        <p:txBody>
          <a:bodyPr wrap="square" rtlCol="0">
            <a:spAutoFit/>
          </a:bodyPr>
          <a:lstStyle/>
          <a:p>
            <a:r>
              <a:rPr lang="en-US" dirty="0"/>
              <a:t>B</a:t>
            </a:r>
            <a:endParaRPr lang="en-US" dirty="0"/>
          </a:p>
        </p:txBody>
      </p:sp>
      <mc:AlternateContent xmlns:mc="http://schemas.openxmlformats.org/markup-compatibility/2006">
        <mc:Choice xmlns:a14="http://schemas.microsoft.com/office/drawing/2010/main" Requires="a14">
          <p:sp>
            <p:nvSpPr>
              <p:cNvPr id="23" name="TextBox 22"/>
              <p:cNvSpPr txBox="1"/>
              <p:nvPr/>
            </p:nvSpPr>
            <p:spPr>
              <a:xfrm>
                <a:off x="643296" y="5749594"/>
                <a:ext cx="8193201" cy="968470"/>
              </a:xfrm>
              <a:prstGeom prst="rect">
                <a:avLst/>
              </a:prstGeom>
              <a:noFill/>
            </p:spPr>
            <p:txBody>
              <a:bodyPr wrap="square" rtlCol="0">
                <a:spAutoFit/>
              </a:bodyPr>
              <a:lstStyle/>
              <a:p>
                <a:r>
                  <a:rPr lang="en-US" dirty="0"/>
                  <a:t>At the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b="0" i="1" smtClean="0">
                                <a:latin typeface="Cambria Math" panose="02040503050406030204" pitchFamily="18" charset="0"/>
                              </a:rPr>
                              <m:t>+</m:t>
                            </m:r>
                          </m:sup>
                        </m:sSup>
                      </m:sub>
                    </m:sSub>
                  </m:oMath>
                </a14:m>
                <a:r>
                  <a:rPr lang="en-US" dirty="0"/>
                  <a:t> just after the collision, the velocity of the iron ball A is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𝐴</m:t>
                            </m:r>
                          </m:sub>
                        </m:sSub>
                      </m:e>
                    </m:acc>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b="0" i="1" smtClean="0">
                                    <a:latin typeface="Cambria Math" panose="02040503050406030204" pitchFamily="18" charset="0"/>
                                  </a:rPr>
                                  <m:t>+</m:t>
                                </m:r>
                              </m:sup>
                            </m:sSup>
                          </m:sub>
                        </m:sSub>
                      </m:e>
                    </m:d>
                    <m:r>
                      <a:rPr lang="en-US" b="0" i="1" smtClean="0">
                        <a:latin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a14:m>
                <a:r>
                  <a:rPr lang="en-US" dirty="0"/>
                  <a:t> and the velocity of the iron ball B is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𝐵</m:t>
                            </m:r>
                          </m:sub>
                        </m:sSub>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b="0" i="1" smtClean="0">
                                    <a:latin typeface="Cambria Math" panose="02040503050406030204" pitchFamily="18" charset="0"/>
                                  </a:rPr>
                                  <m:t>+</m:t>
                                </m:r>
                              </m:sup>
                            </m:sSup>
                          </m:sub>
                        </m:sSub>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𝐴</m:t>
                            </m:r>
                          </m:sub>
                        </m:sSub>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b="0" i="1" smtClean="0">
                                    <a:latin typeface="Cambria Math" panose="02040503050406030204" pitchFamily="18" charset="0"/>
                                  </a:rPr>
                                  <m:t>−</m:t>
                                </m:r>
                              </m:sup>
                            </m:sSup>
                          </m:sub>
                        </m:sSub>
                      </m:e>
                    </m:d>
                  </m:oMath>
                </a14:m>
                <a:endParaRPr lang="en-US" dirty="0"/>
              </a:p>
              <a:p>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643296" y="5749594"/>
                <a:ext cx="8193201" cy="968470"/>
              </a:xfrm>
              <a:prstGeom prst="rect">
                <a:avLst/>
              </a:prstGeom>
              <a:blipFill rotWithShape="1">
                <a:blip r:embed="rId3"/>
                <a:stretch>
                  <a:fillRect l="-1" t="-31" r="6" b="41"/>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69862"/>
            <a:ext cx="8229600" cy="1143000"/>
          </a:xfrm>
        </p:spPr>
        <p:txBody>
          <a:bodyPr/>
          <a:lstStyle/>
          <a:p>
            <a:r>
              <a:rPr lang="en-US" dirty="0"/>
              <a:t>Introduction: The Newton’s cradle</a:t>
            </a:r>
            <a:endParaRPr lang="en-US" dirty="0"/>
          </a:p>
        </p:txBody>
      </p:sp>
      <p:sp>
        <p:nvSpPr>
          <p:cNvPr id="3" name="Content Placeholder 2"/>
          <p:cNvSpPr>
            <a:spLocks noGrp="1"/>
          </p:cNvSpPr>
          <p:nvPr>
            <p:ph idx="1"/>
          </p:nvPr>
        </p:nvSpPr>
        <p:spPr>
          <a:xfrm>
            <a:off x="395536" y="435564"/>
            <a:ext cx="8229600" cy="4525963"/>
          </a:xfrm>
        </p:spPr>
        <p:txBody>
          <a:bodyPr/>
          <a:lstStyle/>
          <a:p>
            <a:pPr marL="0" indent="0">
              <a:buNone/>
            </a:pPr>
            <a:r>
              <a:rPr lang="en-US" sz="2400" dirty="0"/>
              <a:t>Case 1: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17" name="Straight Connector 16"/>
          <p:cNvCxnSpPr/>
          <p:nvPr/>
        </p:nvCxnSpPr>
        <p:spPr>
          <a:xfrm>
            <a:off x="6312122" y="1418231"/>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948977" y="4050492"/>
            <a:ext cx="864096" cy="86409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3305163" y="1484784"/>
            <a:ext cx="2198417" cy="4392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502222" y="1647719"/>
            <a:ext cx="864096" cy="864096"/>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3995936" y="1484784"/>
            <a:ext cx="1499928" cy="19372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309775" y="3318567"/>
            <a:ext cx="864096" cy="864096"/>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741313" y="4437010"/>
            <a:ext cx="1588961" cy="369332"/>
          </a:xfrm>
          <a:prstGeom prst="rect">
            <a:avLst/>
          </a:prstGeom>
          <a:noFill/>
        </p:spPr>
        <p:txBody>
          <a:bodyPr wrap="none" rtlCol="0">
            <a:spAutoFit/>
          </a:bodyPr>
          <a:lstStyle/>
          <a:p>
            <a:r>
              <a:rPr lang="en-US" dirty="0"/>
              <a:t>Velocity vector</a:t>
            </a:r>
            <a:endParaRPr lang="en-US" dirty="0"/>
          </a:p>
        </p:txBody>
      </p:sp>
      <p:cxnSp>
        <p:nvCxnSpPr>
          <p:cNvPr id="20" name="Straight Connector 19"/>
          <p:cNvCxnSpPr/>
          <p:nvPr/>
        </p:nvCxnSpPr>
        <p:spPr>
          <a:xfrm flipH="1">
            <a:off x="4963366" y="1501911"/>
            <a:ext cx="545739" cy="23272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369414" y="3829129"/>
            <a:ext cx="864096" cy="86409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Box 29"/>
              <p:cNvSpPr txBox="1"/>
              <p:nvPr/>
            </p:nvSpPr>
            <p:spPr>
              <a:xfrm>
                <a:off x="2587349" y="4482540"/>
                <a:ext cx="195887" cy="276999"/>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a14:m>
                <a:r>
                  <a:rPr lang="en-US" dirty="0"/>
                  <a:t>:</a:t>
                </a:r>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2587349" y="4482540"/>
                <a:ext cx="195887" cy="276999"/>
              </a:xfrm>
              <a:prstGeom prst="rect">
                <a:avLst/>
              </a:prstGeom>
              <a:blipFill rotWithShape="1">
                <a:blip r:embed="rId1"/>
                <a:stretch>
                  <a:fillRect l="-183" t="-27" r="-28187" b="-610"/>
                </a:stretch>
              </a:blipFill>
            </p:spPr>
            <p:txBody>
              <a:bodyPr/>
              <a:lstStyle/>
              <a:p>
                <a:r>
                  <a:rPr lang="zh-CN" altLang="en-US">
                    <a:noFill/>
                  </a:rPr>
                  <a:t> </a:t>
                </a:r>
              </a:p>
            </p:txBody>
          </p:sp>
        </mc:Fallback>
      </mc:AlternateContent>
      <p:cxnSp>
        <p:nvCxnSpPr>
          <p:cNvPr id="26" name="Straight Connector 25"/>
          <p:cNvCxnSpPr/>
          <p:nvPr/>
        </p:nvCxnSpPr>
        <p:spPr>
          <a:xfrm>
            <a:off x="5576314" y="1484784"/>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5084881" y="4097431"/>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6306521" y="1433103"/>
            <a:ext cx="752072" cy="2502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813072" y="3909941"/>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flipV="1">
            <a:off x="7290484" y="3769390"/>
            <a:ext cx="538115" cy="581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p:cNvSpPr txBox="1"/>
              <p:nvPr/>
            </p:nvSpPr>
            <p:spPr>
              <a:xfrm>
                <a:off x="7645211" y="3480262"/>
                <a:ext cx="30835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𝐵</m:t>
                              </m:r>
                            </m:sub>
                          </m:sSub>
                        </m:e>
                      </m:acc>
                    </m:oMath>
                  </m:oMathPara>
                </a14:m>
                <a:endParaRPr lang="en-US" dirty="0"/>
              </a:p>
            </p:txBody>
          </p:sp>
        </mc:Choice>
        <mc:Fallback>
          <p:sp>
            <p:nvSpPr>
              <p:cNvPr id="36" name="TextBox 35"/>
              <p:cNvSpPr txBox="1">
                <a:spLocks noRot="1" noChangeAspect="1" noMove="1" noResize="1" noEditPoints="1" noAdjustHandles="1" noChangeArrowheads="1" noChangeShapeType="1" noTextEdit="1"/>
              </p:cNvSpPr>
              <p:nvPr/>
            </p:nvSpPr>
            <p:spPr>
              <a:xfrm>
                <a:off x="7645211" y="3480262"/>
                <a:ext cx="308353" cy="276999"/>
              </a:xfrm>
              <a:prstGeom prst="rect">
                <a:avLst/>
              </a:prstGeom>
              <a:blipFill rotWithShape="1">
                <a:blip r:embed="rId2"/>
                <a:stretch>
                  <a:fillRect l="-145" t="-167" r="-10029" b="-471"/>
                </a:stretch>
              </a:blipFill>
            </p:spPr>
            <p:txBody>
              <a:bodyPr/>
              <a:lstStyle/>
              <a:p>
                <a:r>
                  <a:rPr lang="zh-CN" altLang="en-US">
                    <a:noFill/>
                  </a:rPr>
                  <a:t> </a:t>
                </a:r>
              </a:p>
            </p:txBody>
          </p:sp>
        </mc:Fallback>
      </mc:AlternateContent>
      <p:sp>
        <p:nvSpPr>
          <p:cNvPr id="11" name="TextBox 10"/>
          <p:cNvSpPr txBox="1"/>
          <p:nvPr/>
        </p:nvSpPr>
        <p:spPr>
          <a:xfrm>
            <a:off x="5317384" y="4351122"/>
            <a:ext cx="631594" cy="369332"/>
          </a:xfrm>
          <a:prstGeom prst="rect">
            <a:avLst/>
          </a:prstGeom>
          <a:noFill/>
        </p:spPr>
        <p:txBody>
          <a:bodyPr wrap="square" rtlCol="0">
            <a:spAutoFit/>
          </a:bodyPr>
          <a:lstStyle/>
          <a:p>
            <a:r>
              <a:rPr lang="en-US" dirty="0"/>
              <a:t>A</a:t>
            </a:r>
            <a:endParaRPr lang="en-US" dirty="0"/>
          </a:p>
        </p:txBody>
      </p:sp>
      <p:sp>
        <p:nvSpPr>
          <p:cNvPr id="12" name="TextBox 11"/>
          <p:cNvSpPr txBox="1"/>
          <p:nvPr/>
        </p:nvSpPr>
        <p:spPr>
          <a:xfrm>
            <a:off x="7005262" y="4095700"/>
            <a:ext cx="338554" cy="369332"/>
          </a:xfrm>
          <a:prstGeom prst="rect">
            <a:avLst/>
          </a:prstGeom>
          <a:noFill/>
        </p:spPr>
        <p:txBody>
          <a:bodyPr wrap="none" rtlCol="0">
            <a:spAutoFit/>
          </a:bodyPr>
          <a:lstStyle/>
          <a:p>
            <a:r>
              <a:rPr lang="en-US" dirty="0"/>
              <a:t>B</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550" y="0"/>
            <a:ext cx="8229600" cy="1143000"/>
          </a:xfrm>
        </p:spPr>
        <p:txBody>
          <a:bodyPr/>
          <a:lstStyle/>
          <a:p>
            <a:r>
              <a:rPr lang="en-US" sz="3600" dirty="0"/>
              <a:t>Introduction: The Newton’s cradle</a:t>
            </a:r>
            <a:endParaRPr lang="en-US" sz="3600" dirty="0"/>
          </a:p>
        </p:txBody>
      </p:sp>
      <p:sp>
        <p:nvSpPr>
          <p:cNvPr id="3" name="Content Placeholder 2"/>
          <p:cNvSpPr>
            <a:spLocks noGrp="1"/>
          </p:cNvSpPr>
          <p:nvPr>
            <p:ph idx="1"/>
          </p:nvPr>
        </p:nvSpPr>
        <p:spPr/>
        <p:txBody>
          <a:bodyPr/>
          <a:lstStyle/>
          <a:p>
            <a:r>
              <a:rPr lang="en-US" dirty="0"/>
              <a:t>Case 2:</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5" name="Straight Connector 4"/>
          <p:cNvCxnSpPr/>
          <p:nvPr/>
        </p:nvCxnSpPr>
        <p:spPr>
          <a:xfrm>
            <a:off x="5361211" y="2204864"/>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32040" y="4797152"/>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225307" y="2204864"/>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796136" y="4797152"/>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H="1">
            <a:off x="3633019" y="2201013"/>
            <a:ext cx="1728192" cy="18431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944653" y="3988631"/>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24" idx="7"/>
          </p:cNvCxnSpPr>
          <p:nvPr/>
        </p:nvCxnSpPr>
        <p:spPr>
          <a:xfrm flipH="1">
            <a:off x="3074427" y="2089888"/>
            <a:ext cx="1412681" cy="13936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336875" y="3356992"/>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696915" y="3645024"/>
            <a:ext cx="45719" cy="369332"/>
          </a:xfrm>
          <a:prstGeom prst="rect">
            <a:avLst/>
          </a:prstGeom>
          <a:noFill/>
        </p:spPr>
        <p:txBody>
          <a:bodyPr wrap="square" rtlCol="0">
            <a:spAutoFit/>
          </a:bodyPr>
          <a:lstStyle/>
          <a:p>
            <a:r>
              <a:rPr lang="en-US" dirty="0"/>
              <a:t>A</a:t>
            </a:r>
            <a:endParaRPr lang="en-US" dirty="0"/>
          </a:p>
        </p:txBody>
      </p:sp>
      <p:sp>
        <p:nvSpPr>
          <p:cNvPr id="31" name="TextBox 30"/>
          <p:cNvSpPr txBox="1"/>
          <p:nvPr/>
        </p:nvSpPr>
        <p:spPr>
          <a:xfrm>
            <a:off x="3330982" y="4283804"/>
            <a:ext cx="45719" cy="369332"/>
          </a:xfrm>
          <a:prstGeom prst="rect">
            <a:avLst/>
          </a:prstGeom>
          <a:noFill/>
        </p:spPr>
        <p:txBody>
          <a:bodyPr wrap="square" rtlCol="0">
            <a:spAutoFit/>
          </a:bodyPr>
          <a:lstStyle/>
          <a:p>
            <a:r>
              <a:rPr lang="en-US" dirty="0"/>
              <a:t>B</a:t>
            </a:r>
            <a:endParaRPr lang="en-US" dirty="0"/>
          </a:p>
        </p:txBody>
      </p:sp>
      <p:sp>
        <p:nvSpPr>
          <p:cNvPr id="32" name="TextBox 31"/>
          <p:cNvSpPr txBox="1"/>
          <p:nvPr/>
        </p:nvSpPr>
        <p:spPr>
          <a:xfrm>
            <a:off x="5238681" y="5075892"/>
            <a:ext cx="338554" cy="369332"/>
          </a:xfrm>
          <a:prstGeom prst="rect">
            <a:avLst/>
          </a:prstGeom>
          <a:noFill/>
        </p:spPr>
        <p:txBody>
          <a:bodyPr wrap="none" rtlCol="0">
            <a:spAutoFit/>
          </a:bodyPr>
          <a:lstStyle/>
          <a:p>
            <a:r>
              <a:rPr lang="en-US"/>
              <a:t>C</a:t>
            </a:r>
            <a:endParaRPr lang="en-US"/>
          </a:p>
        </p:txBody>
      </p:sp>
      <p:sp>
        <p:nvSpPr>
          <p:cNvPr id="33" name="TextBox 32"/>
          <p:cNvSpPr txBox="1"/>
          <p:nvPr/>
        </p:nvSpPr>
        <p:spPr>
          <a:xfrm>
            <a:off x="6081291" y="5075892"/>
            <a:ext cx="351378" cy="369332"/>
          </a:xfrm>
          <a:prstGeom prst="rect">
            <a:avLst/>
          </a:prstGeom>
          <a:noFill/>
        </p:spPr>
        <p:txBody>
          <a:bodyPr wrap="none" rtlCol="0">
            <a:spAutoFit/>
          </a:bodyPr>
          <a:lstStyle/>
          <a:p>
            <a:r>
              <a:rPr lang="en-US" dirty="0"/>
              <a:t>D</a:t>
            </a:r>
            <a:endParaRPr lang="en-US" dirty="0"/>
          </a:p>
        </p:txBody>
      </p:sp>
      <p:cxnSp>
        <p:nvCxnSpPr>
          <p:cNvPr id="18" name="Straight Connector 17"/>
          <p:cNvCxnSpPr/>
          <p:nvPr/>
        </p:nvCxnSpPr>
        <p:spPr>
          <a:xfrm>
            <a:off x="7089403" y="2187392"/>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660232" y="4779680"/>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945387" y="5058420"/>
            <a:ext cx="325730" cy="369332"/>
          </a:xfrm>
          <a:prstGeom prst="rect">
            <a:avLst/>
          </a:prstGeom>
          <a:noFill/>
        </p:spPr>
        <p:txBody>
          <a:bodyPr wrap="none" rtlCol="0">
            <a:spAutoFit/>
          </a:bodyPr>
          <a:lstStyle/>
          <a:p>
            <a:r>
              <a:rPr lang="en-US" dirty="0"/>
              <a:t>E</a:t>
            </a:r>
            <a:endParaRPr lang="en-US" dirty="0"/>
          </a:p>
        </p:txBody>
      </p:sp>
      <p:sp>
        <p:nvSpPr>
          <p:cNvPr id="9" name="Down Arrow 8"/>
          <p:cNvSpPr/>
          <p:nvPr/>
        </p:nvSpPr>
        <p:spPr>
          <a:xfrm rot="18854198">
            <a:off x="3595993" y="4456546"/>
            <a:ext cx="455336" cy="5934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703" y="6133304"/>
            <a:ext cx="7416824" cy="369332"/>
          </a:xfrm>
          <a:prstGeom prst="rect">
            <a:avLst/>
          </a:prstGeom>
          <a:noFill/>
        </p:spPr>
        <p:txBody>
          <a:bodyPr wrap="square" rtlCol="0">
            <a:spAutoFit/>
          </a:bodyPr>
          <a:lstStyle/>
          <a:p>
            <a:r>
              <a:rPr lang="en-US" dirty="0"/>
              <a:t>What happens in that situation after the collision between ball B and ball C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550" y="0"/>
            <a:ext cx="8229600" cy="1143000"/>
          </a:xfrm>
        </p:spPr>
        <p:txBody>
          <a:bodyPr/>
          <a:lstStyle/>
          <a:p>
            <a:r>
              <a:rPr lang="en-US" sz="3600" dirty="0"/>
              <a:t>Introduction: The Newton’s cradle</a:t>
            </a:r>
            <a:endParaRPr lang="en-US" sz="3600" dirty="0"/>
          </a:p>
        </p:txBody>
      </p:sp>
      <p:sp>
        <p:nvSpPr>
          <p:cNvPr id="3" name="Content Placeholder 2"/>
          <p:cNvSpPr>
            <a:spLocks noGrp="1"/>
          </p:cNvSpPr>
          <p:nvPr>
            <p:ph idx="1"/>
          </p:nvPr>
        </p:nvSpPr>
        <p:spPr/>
        <p:txBody>
          <a:bodyPr/>
          <a:lstStyle/>
          <a:p>
            <a:r>
              <a:rPr lang="en-US" dirty="0"/>
              <a:t>Case 2:</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10" name="2_particles_on_3_case_3">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3347864" y="1019073"/>
            <a:ext cx="3199622" cy="5688216"/>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seq concurrent="1" nextAc="seek">
              <p:cTn id="3" restart="whenNotActive" fill="hold" evtFilter="cancelBubble" nodeType="interactiveSeq">
                <p:stCondLst>
                  <p:cond evt="onClick" delay="0">
                    <p:tgtEl>
                      <p:spTgt spid="10"/>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550" y="0"/>
            <a:ext cx="8229600" cy="1143000"/>
          </a:xfrm>
        </p:spPr>
        <p:txBody>
          <a:bodyPr/>
          <a:lstStyle/>
          <a:p>
            <a:r>
              <a:rPr lang="en-US" sz="3600" dirty="0"/>
              <a:t>Introduction: The Newton’s cradle</a:t>
            </a:r>
            <a:endParaRPr lang="en-US" sz="36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10" name="Content Placeholder 9"/>
          <p:cNvSpPr>
            <a:spLocks noGrp="1"/>
          </p:cNvSpPr>
          <p:nvPr>
            <p:ph idx="1"/>
          </p:nvPr>
        </p:nvSpPr>
        <p:spPr>
          <a:xfrm>
            <a:off x="636588" y="1730772"/>
            <a:ext cx="8229600" cy="4525963"/>
          </a:xfrm>
        </p:spPr>
        <p:txBody>
          <a:bodyPr/>
          <a:lstStyle/>
          <a:p>
            <a:r>
              <a:rPr lang="en-US" dirty="0"/>
              <a:t>In all of these cases, there is transmission of </a:t>
            </a:r>
            <a:r>
              <a:rPr lang="en-US" b="1" dirty="0"/>
              <a:t>the momentum</a:t>
            </a:r>
            <a:r>
              <a:rPr lang="en-US" dirty="0"/>
              <a:t> of a system to another system.</a:t>
            </a:r>
            <a:endParaRPr lang="en-US" dirty="0"/>
          </a:p>
          <a:p>
            <a:r>
              <a:rPr lang="en-US" dirty="0"/>
              <a:t>The momentum is a particularly useful tool to study the collisions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52161"/>
            <a:ext cx="8229600" cy="1143000"/>
          </a:xfrm>
        </p:spPr>
        <p:txBody>
          <a:bodyPr/>
          <a:lstStyle/>
          <a:p>
            <a:r>
              <a:rPr lang="en-GB" sz="3200" dirty="0"/>
              <a:t>Momentum is used to describe collisions between bodies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1188790" y="1446702"/>
            <a:ext cx="6619441" cy="15130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52161"/>
            <a:ext cx="8229600" cy="1143000"/>
          </a:xfrm>
        </p:spPr>
        <p:txBody>
          <a:bodyPr/>
          <a:lstStyle/>
          <a:p>
            <a:r>
              <a:rPr lang="en-GB" sz="3200" dirty="0"/>
              <a:t>Momentum is used to describe collisions between bodies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1188790" y="1446702"/>
            <a:ext cx="6619441" cy="1513015"/>
          </a:xfrm>
          <a:prstGeom prst="rect">
            <a:avLst/>
          </a:prstGeom>
        </p:spPr>
      </p:pic>
      <p:pic>
        <p:nvPicPr>
          <p:cNvPr id="6" name="Picture 5"/>
          <p:cNvPicPr>
            <a:picLocks noChangeAspect="1"/>
          </p:cNvPicPr>
          <p:nvPr/>
        </p:nvPicPr>
        <p:blipFill>
          <a:blip r:embed="rId2"/>
          <a:stretch>
            <a:fillRect/>
          </a:stretch>
        </p:blipFill>
        <p:spPr>
          <a:xfrm>
            <a:off x="2987824" y="3789040"/>
            <a:ext cx="3857625" cy="2095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914400" y="2924944"/>
            <a:ext cx="3346754" cy="1368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116632"/>
            <a:ext cx="8229600" cy="1143000"/>
          </a:xfrm>
        </p:spPr>
        <p:txBody>
          <a:bodyPr/>
          <a:lstStyle/>
          <a:p>
            <a:r>
              <a:rPr lang="en-US" sz="2800" dirty="0"/>
              <a:t>Introduction (2): How to deal with a system which the mass change with the time ?</a:t>
            </a:r>
            <a:endParaRPr lang="en-US" sz="2800" dirty="0"/>
          </a:p>
        </p:txBody>
      </p:sp>
      <p:sp>
        <p:nvSpPr>
          <p:cNvPr id="3" name="Content Placeholder 2"/>
          <p:cNvSpPr>
            <a:spLocks noGrp="1"/>
          </p:cNvSpPr>
          <p:nvPr>
            <p:ph idx="1"/>
          </p:nvPr>
        </p:nvSpPr>
        <p:spPr>
          <a:xfrm>
            <a:off x="467544" y="1285925"/>
            <a:ext cx="8229600" cy="4525963"/>
          </a:xfrm>
        </p:spPr>
        <p:txBody>
          <a:bodyPr/>
          <a:lstStyle/>
          <a:p>
            <a:r>
              <a:rPr lang="en-US" dirty="0"/>
              <a:t>Newton’s 2</a:t>
            </a:r>
            <a:r>
              <a:rPr lang="en-US" baseline="30000" dirty="0"/>
              <a:t>nd  </a:t>
            </a:r>
            <a:r>
              <a:rPr lang="en-US" dirty="0"/>
              <a:t>law:</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TextBox 4"/>
              <p:cNvSpPr txBox="1"/>
              <p:nvPr/>
            </p:nvSpPr>
            <p:spPr>
              <a:xfrm>
                <a:off x="4355976" y="1259632"/>
                <a:ext cx="1678665" cy="6213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𝑚</m:t>
                      </m:r>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𝑎</m:t>
                          </m:r>
                        </m:e>
                      </m:acc>
                      <m:r>
                        <a:rPr lang="en-US" sz="3600" b="0" i="1" smtClean="0">
                          <a:latin typeface="Cambria Math" panose="02040503050406030204" pitchFamily="18" charset="0"/>
                        </a:rPr>
                        <m:t>=</m:t>
                      </m:r>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𝐹</m:t>
                          </m:r>
                        </m:e>
                      </m:acc>
                    </m:oMath>
                  </m:oMathPara>
                </a14:m>
                <a:endParaRPr lang="en-US" sz="3600" dirty="0"/>
              </a:p>
            </p:txBody>
          </p:sp>
        </mc:Choice>
        <mc:Fallback>
          <p:sp>
            <p:nvSpPr>
              <p:cNvPr id="5" name="TextBox 4"/>
              <p:cNvSpPr txBox="1">
                <a:spLocks noRot="1" noChangeAspect="1" noMove="1" noResize="1" noEditPoints="1" noAdjustHandles="1" noChangeArrowheads="1" noChangeShapeType="1" noTextEdit="1"/>
              </p:cNvSpPr>
              <p:nvPr/>
            </p:nvSpPr>
            <p:spPr>
              <a:xfrm>
                <a:off x="4355976" y="1259632"/>
                <a:ext cx="1678665" cy="621324"/>
              </a:xfrm>
              <a:prstGeom prst="rect">
                <a:avLst/>
              </a:prstGeom>
              <a:blipFill rotWithShape="1">
                <a:blip r:embed="rId1"/>
                <a:stretch>
                  <a:fillRect l="-30" t="-69" r="-2596" b="14"/>
                </a:stretch>
              </a:blipFill>
            </p:spPr>
            <p:txBody>
              <a:bodyPr/>
              <a:lstStyle/>
              <a:p>
                <a:r>
                  <a:rPr lang="zh-CN" altLang="en-US">
                    <a:noFill/>
                  </a:rPr>
                  <a:t> </a:t>
                </a:r>
              </a:p>
            </p:txBody>
          </p:sp>
        </mc:Fallback>
      </mc:AlternateContent>
      <p:sp>
        <p:nvSpPr>
          <p:cNvPr id="6" name="TextBox 5"/>
          <p:cNvSpPr txBox="1"/>
          <p:nvPr/>
        </p:nvSpPr>
        <p:spPr>
          <a:xfrm>
            <a:off x="914400" y="5125834"/>
            <a:ext cx="4735262" cy="923330"/>
          </a:xfrm>
          <a:prstGeom prst="rect">
            <a:avLst/>
          </a:prstGeom>
          <a:noFill/>
        </p:spPr>
        <p:txBody>
          <a:bodyPr wrap="square" rtlCol="0">
            <a:spAutoFit/>
          </a:bodyPr>
          <a:lstStyle/>
          <a:p>
            <a:r>
              <a:rPr lang="en-US" dirty="0"/>
              <a:t>Example of the rocket: it lost the propellant (which have a mass) which permits the propulsion</a:t>
            </a:r>
            <a:endParaRPr lang="en-US" dirty="0"/>
          </a:p>
        </p:txBody>
      </p:sp>
      <p:cxnSp>
        <p:nvCxnSpPr>
          <p:cNvPr id="8" name="Straight Arrow Connector 7"/>
          <p:cNvCxnSpPr/>
          <p:nvPr/>
        </p:nvCxnSpPr>
        <p:spPr>
          <a:xfrm flipH="1" flipV="1">
            <a:off x="6018617" y="2006588"/>
            <a:ext cx="265551" cy="792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18617" y="2924944"/>
            <a:ext cx="2377574" cy="369332"/>
          </a:xfrm>
          <a:prstGeom prst="rect">
            <a:avLst/>
          </a:prstGeom>
          <a:noFill/>
        </p:spPr>
        <p:txBody>
          <a:bodyPr wrap="none" rtlCol="0">
            <a:spAutoFit/>
          </a:bodyPr>
          <a:lstStyle/>
          <a:p>
            <a:r>
              <a:rPr lang="en-US" dirty="0"/>
              <a:t>Net force on the system</a:t>
            </a:r>
            <a:endParaRPr lang="en-US" dirty="0"/>
          </a:p>
        </p:txBody>
      </p:sp>
      <p:cxnSp>
        <p:nvCxnSpPr>
          <p:cNvPr id="11" name="Straight Arrow Connector 10"/>
          <p:cNvCxnSpPr/>
          <p:nvPr/>
        </p:nvCxnSpPr>
        <p:spPr>
          <a:xfrm flipV="1">
            <a:off x="2971152" y="2092206"/>
            <a:ext cx="1290002" cy="10174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932040" y="2006588"/>
            <a:ext cx="0" cy="1202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80173" y="3099900"/>
            <a:ext cx="2839239" cy="369332"/>
          </a:xfrm>
          <a:prstGeom prst="rect">
            <a:avLst/>
          </a:prstGeom>
          <a:noFill/>
        </p:spPr>
        <p:txBody>
          <a:bodyPr wrap="none" rtlCol="0">
            <a:spAutoFit/>
          </a:bodyPr>
          <a:lstStyle/>
          <a:p>
            <a:r>
              <a:rPr lang="en-US" dirty="0"/>
              <a:t>Mass constant with the time:</a:t>
            </a:r>
            <a:endParaRPr lang="en-US" dirty="0"/>
          </a:p>
        </p:txBody>
      </p:sp>
      <mc:AlternateContent xmlns:mc="http://schemas.openxmlformats.org/markup-compatibility/2006">
        <mc:Choice xmlns:a14="http://schemas.microsoft.com/office/drawing/2010/main" Requires="a14">
          <p:sp>
            <p:nvSpPr>
              <p:cNvPr id="16" name="TextBox 15"/>
              <p:cNvSpPr txBox="1"/>
              <p:nvPr/>
            </p:nvSpPr>
            <p:spPr>
              <a:xfrm>
                <a:off x="2151139" y="3557807"/>
                <a:ext cx="818301" cy="5259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𝑑𝑚</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2151139" y="3557807"/>
                <a:ext cx="818301" cy="525913"/>
              </a:xfrm>
              <a:prstGeom prst="rect">
                <a:avLst/>
              </a:prstGeom>
              <a:blipFill rotWithShape="1">
                <a:blip r:embed="rId2"/>
                <a:stretch>
                  <a:fillRect l="-48" t="-102" r="-3392" b="7"/>
                </a:stretch>
              </a:blipFill>
            </p:spPr>
            <p:txBody>
              <a:bodyPr/>
              <a:lstStyle/>
              <a:p>
                <a:r>
                  <a:rPr lang="zh-CN" altLang="en-US">
                    <a:noFill/>
                  </a:rPr>
                  <a:t> </a:t>
                </a:r>
              </a:p>
            </p:txBody>
          </p:sp>
        </mc:Fallback>
      </mc:AlternateContent>
      <p:sp>
        <p:nvSpPr>
          <p:cNvPr id="17" name="TextBox 16"/>
          <p:cNvSpPr txBox="1"/>
          <p:nvPr/>
        </p:nvSpPr>
        <p:spPr>
          <a:xfrm>
            <a:off x="4582344" y="3294276"/>
            <a:ext cx="1300356" cy="369332"/>
          </a:xfrm>
          <a:prstGeom prst="rect">
            <a:avLst/>
          </a:prstGeom>
          <a:noFill/>
        </p:spPr>
        <p:txBody>
          <a:bodyPr wrap="none" rtlCol="0">
            <a:spAutoFit/>
          </a:bodyPr>
          <a:lstStyle/>
          <a:p>
            <a:r>
              <a:rPr lang="en-US" dirty="0"/>
              <a:t>acceleration</a:t>
            </a:r>
            <a:endParaRPr lang="en-US" dirty="0"/>
          </a:p>
        </p:txBody>
      </p:sp>
      <p:pic>
        <p:nvPicPr>
          <p:cNvPr id="19" name="Picture 18"/>
          <p:cNvPicPr>
            <a:picLocks noChangeAspect="1"/>
          </p:cNvPicPr>
          <p:nvPr/>
        </p:nvPicPr>
        <p:blipFill>
          <a:blip r:embed="rId3"/>
          <a:stretch>
            <a:fillRect/>
          </a:stretch>
        </p:blipFill>
        <p:spPr>
          <a:xfrm>
            <a:off x="5232522" y="4083720"/>
            <a:ext cx="2957115" cy="27074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862"/>
            <a:ext cx="8229600" cy="1143000"/>
          </a:xfrm>
        </p:spPr>
        <p:txBody>
          <a:bodyPr/>
          <a:lstStyle/>
          <a:p>
            <a:r>
              <a:rPr lang="en-GB" dirty="0"/>
              <a:t>Contents</a:t>
            </a:r>
            <a:endParaRPr lang="en-US" dirty="0"/>
          </a:p>
        </p:txBody>
      </p:sp>
      <p:sp>
        <p:nvSpPr>
          <p:cNvPr id="3" name="Content Placeholder 2"/>
          <p:cNvSpPr>
            <a:spLocks noGrp="1"/>
          </p:cNvSpPr>
          <p:nvPr>
            <p:ph idx="1"/>
          </p:nvPr>
        </p:nvSpPr>
        <p:spPr>
          <a:xfrm>
            <a:off x="437970" y="1124744"/>
            <a:ext cx="8229600" cy="4525963"/>
          </a:xfrm>
        </p:spPr>
        <p:txBody>
          <a:bodyPr/>
          <a:lstStyle/>
          <a:p>
            <a:pPr marL="514350" indent="-514350">
              <a:buAutoNum type="arabicPeriod"/>
            </a:pPr>
            <a:r>
              <a:rPr lang="en-GB" dirty="0"/>
              <a:t>Introduction </a:t>
            </a:r>
            <a:endParaRPr lang="en-GB" dirty="0"/>
          </a:p>
          <a:p>
            <a:pPr marL="514350" indent="-514350">
              <a:buAutoNum type="arabicPeriod"/>
            </a:pPr>
            <a:r>
              <a:rPr lang="en-GB" dirty="0"/>
              <a:t>The momentum</a:t>
            </a:r>
            <a:endParaRPr lang="en-GB"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62" y="2636912"/>
            <a:ext cx="8229600" cy="1143000"/>
          </a:xfrm>
        </p:spPr>
        <p:txBody>
          <a:bodyPr/>
          <a:lstStyle/>
          <a:p>
            <a:r>
              <a:rPr lang="en-GB" dirty="0"/>
              <a:t>2. The momentum </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550" y="0"/>
            <a:ext cx="8229600" cy="1143000"/>
          </a:xfrm>
        </p:spPr>
        <p:txBody>
          <a:bodyPr/>
          <a:lstStyle/>
          <a:p>
            <a:r>
              <a:rPr lang="en-US" sz="3600" dirty="0"/>
              <a:t>Expression of the momentum</a:t>
            </a:r>
            <a:endParaRPr lang="en-US" sz="36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11" name="TextBox 10"/>
              <p:cNvSpPr txBox="1"/>
              <p:nvPr/>
            </p:nvSpPr>
            <p:spPr>
              <a:xfrm>
                <a:off x="3419872" y="1256520"/>
                <a:ext cx="3740959" cy="615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𝑝</m:t>
                          </m:r>
                        </m:e>
                      </m:acc>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r>
                        <a:rPr lang="en-US" sz="4000" b="0" i="1" smtClean="0">
                          <a:latin typeface="Cambria Math" panose="02040503050406030204" pitchFamily="18" charset="0"/>
                        </a:rPr>
                        <m:t>=</m:t>
                      </m:r>
                      <m:r>
                        <a:rPr lang="en-US" sz="4000" b="0" i="1" smtClean="0">
                          <a:latin typeface="Cambria Math" panose="02040503050406030204" pitchFamily="18" charset="0"/>
                        </a:rPr>
                        <m:t>𝑚</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𝑣</m:t>
                          </m:r>
                        </m:e>
                      </m:acc>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oMath>
                  </m:oMathPara>
                </a14:m>
                <a:endParaRPr lang="en-US" sz="4000" dirty="0"/>
              </a:p>
            </p:txBody>
          </p:sp>
        </mc:Choice>
        <mc:Fallback>
          <p:sp>
            <p:nvSpPr>
              <p:cNvPr id="11" name="TextBox 10"/>
              <p:cNvSpPr txBox="1">
                <a:spLocks noRot="1" noChangeAspect="1" noMove="1" noResize="1" noEditPoints="1" noAdjustHandles="1" noChangeArrowheads="1" noChangeShapeType="1" noTextEdit="1"/>
              </p:cNvSpPr>
              <p:nvPr/>
            </p:nvSpPr>
            <p:spPr>
              <a:xfrm>
                <a:off x="3419872" y="1256520"/>
                <a:ext cx="3740959" cy="615553"/>
              </a:xfrm>
              <a:prstGeom prst="rect">
                <a:avLst/>
              </a:prstGeom>
              <a:blipFill rotWithShape="1">
                <a:blip r:embed="rId1"/>
                <a:stretch>
                  <a:fillRect l="-11" t="-80" r="-749" b="15"/>
                </a:stretch>
              </a:blipFill>
            </p:spPr>
            <p:txBody>
              <a:bodyPr/>
              <a:lstStyle/>
              <a:p>
                <a:r>
                  <a:rPr lang="zh-CN" altLang="en-US">
                    <a:noFill/>
                  </a:rPr>
                  <a:t> </a:t>
                </a:r>
              </a:p>
            </p:txBody>
          </p:sp>
        </mc:Fallback>
      </mc:AlternateContent>
      <p:cxnSp>
        <p:nvCxnSpPr>
          <p:cNvPr id="13" name="Straight Arrow Connector 12"/>
          <p:cNvCxnSpPr/>
          <p:nvPr/>
        </p:nvCxnSpPr>
        <p:spPr>
          <a:xfrm flipV="1">
            <a:off x="3419872" y="1988840"/>
            <a:ext cx="360040" cy="648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flipH="1">
            <a:off x="2627784" y="2689503"/>
            <a:ext cx="2882954" cy="369332"/>
          </a:xfrm>
          <a:prstGeom prst="rect">
            <a:avLst/>
          </a:prstGeom>
          <a:noFill/>
        </p:spPr>
        <p:txBody>
          <a:bodyPr wrap="square" rtlCol="0">
            <a:spAutoFit/>
          </a:bodyPr>
          <a:lstStyle/>
          <a:p>
            <a:r>
              <a:rPr lang="en-US" dirty="0"/>
              <a:t>Momentum </a:t>
            </a:r>
            <a:endParaRPr lang="en-US" dirty="0"/>
          </a:p>
        </p:txBody>
      </p:sp>
      <p:cxnSp>
        <p:nvCxnSpPr>
          <p:cNvPr id="23" name="Straight Arrow Connector 22"/>
          <p:cNvCxnSpPr/>
          <p:nvPr/>
        </p:nvCxnSpPr>
        <p:spPr>
          <a:xfrm flipV="1">
            <a:off x="5290351" y="1872073"/>
            <a:ext cx="0" cy="1584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flipH="1">
            <a:off x="4759350" y="3429000"/>
            <a:ext cx="1396826" cy="923330"/>
          </a:xfrm>
          <a:prstGeom prst="rect">
            <a:avLst/>
          </a:prstGeom>
          <a:noFill/>
        </p:spPr>
        <p:txBody>
          <a:bodyPr wrap="square" rtlCol="0">
            <a:spAutoFit/>
          </a:bodyPr>
          <a:lstStyle/>
          <a:p>
            <a:r>
              <a:rPr lang="en-US" dirty="0"/>
              <a:t>Mass of the particle studied</a:t>
            </a:r>
            <a:endParaRPr lang="en-US" dirty="0"/>
          </a:p>
        </p:txBody>
      </p:sp>
      <p:cxnSp>
        <p:nvCxnSpPr>
          <p:cNvPr id="29" name="Straight Arrow Connector 28"/>
          <p:cNvCxnSpPr/>
          <p:nvPr/>
        </p:nvCxnSpPr>
        <p:spPr>
          <a:xfrm flipH="1" flipV="1">
            <a:off x="6410456" y="1844824"/>
            <a:ext cx="717446" cy="844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01416" y="2846435"/>
            <a:ext cx="2834174" cy="276999"/>
          </a:xfrm>
          <a:prstGeom prst="rect">
            <a:avLst/>
          </a:prstGeom>
          <a:noFill/>
        </p:spPr>
        <p:txBody>
          <a:bodyPr wrap="none" lIns="0" tIns="0" rIns="0" bIns="0" rtlCol="0">
            <a:spAutoFit/>
          </a:bodyPr>
          <a:lstStyle/>
          <a:p>
            <a:r>
              <a:rPr lang="en-US" dirty="0"/>
              <a:t>Velocity of the particle studied</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550" y="0"/>
            <a:ext cx="8229600" cy="1143000"/>
          </a:xfrm>
        </p:spPr>
        <p:txBody>
          <a:bodyPr/>
          <a:lstStyle/>
          <a:p>
            <a:r>
              <a:rPr lang="en-US" sz="3600" dirty="0"/>
              <a:t>Expression of the momentum</a:t>
            </a:r>
            <a:endParaRPr lang="en-US" sz="36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11" name="TextBox 10"/>
              <p:cNvSpPr txBox="1"/>
              <p:nvPr/>
            </p:nvSpPr>
            <p:spPr>
              <a:xfrm>
                <a:off x="3419872" y="1256520"/>
                <a:ext cx="3740959" cy="615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𝑝</m:t>
                          </m:r>
                        </m:e>
                      </m:acc>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r>
                        <a:rPr lang="en-US" sz="4000" b="0" i="1" smtClean="0">
                          <a:latin typeface="Cambria Math" panose="02040503050406030204" pitchFamily="18" charset="0"/>
                        </a:rPr>
                        <m:t>=</m:t>
                      </m:r>
                      <m:r>
                        <a:rPr lang="en-US" sz="4000" b="0" i="1" smtClean="0">
                          <a:latin typeface="Cambria Math" panose="02040503050406030204" pitchFamily="18" charset="0"/>
                        </a:rPr>
                        <m:t>𝑚</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𝑣</m:t>
                          </m:r>
                        </m:e>
                      </m:acc>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oMath>
                  </m:oMathPara>
                </a14:m>
                <a:endParaRPr lang="en-US" sz="4000" dirty="0"/>
              </a:p>
            </p:txBody>
          </p:sp>
        </mc:Choice>
        <mc:Fallback>
          <p:sp>
            <p:nvSpPr>
              <p:cNvPr id="11" name="TextBox 10"/>
              <p:cNvSpPr txBox="1">
                <a:spLocks noRot="1" noChangeAspect="1" noMove="1" noResize="1" noEditPoints="1" noAdjustHandles="1" noChangeArrowheads="1" noChangeShapeType="1" noTextEdit="1"/>
              </p:cNvSpPr>
              <p:nvPr/>
            </p:nvSpPr>
            <p:spPr>
              <a:xfrm>
                <a:off x="3419872" y="1256520"/>
                <a:ext cx="3740959" cy="615553"/>
              </a:xfrm>
              <a:prstGeom prst="rect">
                <a:avLst/>
              </a:prstGeom>
              <a:blipFill rotWithShape="1">
                <a:blip r:embed="rId1"/>
                <a:stretch>
                  <a:fillRect l="-11" t="-80" r="-749" b="15"/>
                </a:stretch>
              </a:blipFill>
            </p:spPr>
            <p:txBody>
              <a:bodyPr/>
              <a:lstStyle/>
              <a:p>
                <a:r>
                  <a:rPr lang="zh-CN" altLang="en-US">
                    <a:noFill/>
                  </a:rPr>
                  <a:t> </a:t>
                </a:r>
              </a:p>
            </p:txBody>
          </p:sp>
        </mc:Fallback>
      </mc:AlternateContent>
      <p:cxnSp>
        <p:nvCxnSpPr>
          <p:cNvPr id="13" name="Straight Arrow Connector 12"/>
          <p:cNvCxnSpPr/>
          <p:nvPr/>
        </p:nvCxnSpPr>
        <p:spPr>
          <a:xfrm flipV="1">
            <a:off x="3419872" y="1988840"/>
            <a:ext cx="360040" cy="648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flipH="1">
            <a:off x="2627784" y="2689503"/>
            <a:ext cx="2882954" cy="369332"/>
          </a:xfrm>
          <a:prstGeom prst="rect">
            <a:avLst/>
          </a:prstGeom>
          <a:noFill/>
        </p:spPr>
        <p:txBody>
          <a:bodyPr wrap="square" rtlCol="0">
            <a:spAutoFit/>
          </a:bodyPr>
          <a:lstStyle/>
          <a:p>
            <a:r>
              <a:rPr lang="en-US" dirty="0"/>
              <a:t>Momentum </a:t>
            </a:r>
            <a:endParaRPr lang="en-US" dirty="0"/>
          </a:p>
        </p:txBody>
      </p:sp>
      <p:cxnSp>
        <p:nvCxnSpPr>
          <p:cNvPr id="23" name="Straight Arrow Connector 22"/>
          <p:cNvCxnSpPr/>
          <p:nvPr/>
        </p:nvCxnSpPr>
        <p:spPr>
          <a:xfrm flipV="1">
            <a:off x="5290351" y="1872073"/>
            <a:ext cx="0" cy="1584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flipH="1">
            <a:off x="4759350" y="3429000"/>
            <a:ext cx="1396826" cy="923330"/>
          </a:xfrm>
          <a:prstGeom prst="rect">
            <a:avLst/>
          </a:prstGeom>
          <a:noFill/>
        </p:spPr>
        <p:txBody>
          <a:bodyPr wrap="square" rtlCol="0">
            <a:spAutoFit/>
          </a:bodyPr>
          <a:lstStyle/>
          <a:p>
            <a:r>
              <a:rPr lang="en-US" dirty="0"/>
              <a:t>Mass of the particle studied</a:t>
            </a:r>
            <a:endParaRPr lang="en-US" dirty="0"/>
          </a:p>
        </p:txBody>
      </p:sp>
      <p:cxnSp>
        <p:nvCxnSpPr>
          <p:cNvPr id="29" name="Straight Arrow Connector 28"/>
          <p:cNvCxnSpPr/>
          <p:nvPr/>
        </p:nvCxnSpPr>
        <p:spPr>
          <a:xfrm flipH="1" flipV="1">
            <a:off x="6410456" y="1844824"/>
            <a:ext cx="717446" cy="844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01416" y="2846435"/>
            <a:ext cx="2834174" cy="276999"/>
          </a:xfrm>
          <a:prstGeom prst="rect">
            <a:avLst/>
          </a:prstGeom>
          <a:noFill/>
        </p:spPr>
        <p:txBody>
          <a:bodyPr wrap="none" lIns="0" tIns="0" rIns="0" bIns="0" rtlCol="0">
            <a:spAutoFit/>
          </a:bodyPr>
          <a:lstStyle/>
          <a:p>
            <a:r>
              <a:rPr lang="en-US" dirty="0"/>
              <a:t>Velocity of the particle studied</a:t>
            </a:r>
            <a:endParaRPr lang="en-US" dirty="0"/>
          </a:p>
        </p:txBody>
      </p:sp>
      <mc:AlternateContent xmlns:mc="http://schemas.openxmlformats.org/markup-compatibility/2006">
        <mc:Choice xmlns:a14="http://schemas.microsoft.com/office/drawing/2010/main" Requires="a14">
          <p:sp>
            <p:nvSpPr>
              <p:cNvPr id="34" name="TextBox 33"/>
              <p:cNvSpPr txBox="1"/>
              <p:nvPr/>
            </p:nvSpPr>
            <p:spPr>
              <a:xfrm>
                <a:off x="897208" y="4861305"/>
                <a:ext cx="3879332" cy="281371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i="1" smtClean="0">
                              <a:solidFill>
                                <a:srgbClr val="FF0000"/>
                              </a:solidFill>
                              <a:latin typeface="Cambria Math" panose="02040503050406030204" pitchFamily="18" charset="0"/>
                            </a:rPr>
                          </m:ctrlPr>
                        </m:sSubPr>
                        <m:e>
                          <m:r>
                            <a:rPr lang="en-US" sz="3600" b="0" i="1" smtClean="0">
                              <a:solidFill>
                                <a:srgbClr val="FF0000"/>
                              </a:solidFill>
                              <a:latin typeface="Cambria Math" panose="02040503050406030204" pitchFamily="18" charset="0"/>
                            </a:rPr>
                            <m:t>𝑝</m:t>
                          </m:r>
                        </m:e>
                        <m:sub>
                          <m:r>
                            <a:rPr lang="en-US" sz="3600" b="0" i="1" smtClean="0">
                              <a:solidFill>
                                <a:srgbClr val="FF0000"/>
                              </a:solidFill>
                              <a:latin typeface="Cambria Math" panose="02040503050406030204" pitchFamily="18" charset="0"/>
                            </a:rPr>
                            <m:t>𝑥</m:t>
                          </m:r>
                        </m:sub>
                      </m:sSub>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𝑡</m:t>
                      </m:r>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𝑚</m:t>
                      </m:r>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𝑡</m:t>
                      </m:r>
                      <m:r>
                        <a:rPr lang="en-US" sz="3600" b="0" i="1" smtClean="0">
                          <a:solidFill>
                            <a:srgbClr val="FF0000"/>
                          </a:solidFill>
                          <a:latin typeface="Cambria Math" panose="02040503050406030204" pitchFamily="18" charset="0"/>
                        </a:rPr>
                        <m:t>)</m:t>
                      </m:r>
                      <m:sSub>
                        <m:sSubPr>
                          <m:ctrlPr>
                            <a:rPr lang="en-US" sz="3600" b="0" i="1" smtClean="0">
                              <a:solidFill>
                                <a:srgbClr val="FF0000"/>
                              </a:solidFill>
                              <a:latin typeface="Cambria Math" panose="02040503050406030204" pitchFamily="18" charset="0"/>
                            </a:rPr>
                          </m:ctrlPr>
                        </m:sSubPr>
                        <m:e>
                          <m:r>
                            <a:rPr lang="en-US" sz="3600" b="0" i="1" smtClean="0">
                              <a:solidFill>
                                <a:srgbClr val="FF0000"/>
                              </a:solidFill>
                              <a:latin typeface="Cambria Math" panose="02040503050406030204" pitchFamily="18" charset="0"/>
                            </a:rPr>
                            <m:t>𝑣</m:t>
                          </m:r>
                        </m:e>
                        <m:sub>
                          <m:r>
                            <a:rPr lang="en-US" sz="3600" b="0" i="1" smtClean="0">
                              <a:solidFill>
                                <a:srgbClr val="FF0000"/>
                              </a:solidFill>
                              <a:latin typeface="Cambria Math" panose="02040503050406030204" pitchFamily="18" charset="0"/>
                            </a:rPr>
                            <m:t>𝑥</m:t>
                          </m:r>
                        </m:sub>
                      </m:sSub>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𝑡</m:t>
                      </m:r>
                      <m:r>
                        <a:rPr lang="en-US" sz="3600" b="0" i="1" smtClean="0">
                          <a:solidFill>
                            <a:srgbClr val="FF0000"/>
                          </a:solidFill>
                          <a:latin typeface="Cambria Math" panose="02040503050406030204" pitchFamily="18" charset="0"/>
                        </a:rPr>
                        <m:t>)</m:t>
                      </m:r>
                    </m:oMath>
                  </m:oMathPara>
                </a14:m>
                <a:endParaRPr lang="en-US" sz="3600" b="0"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𝑝</m:t>
                          </m:r>
                        </m:e>
                        <m:sub>
                          <m:r>
                            <a:rPr lang="en-US" sz="3600" b="0" i="1" smtClean="0">
                              <a:solidFill>
                                <a:srgbClr val="FF0000"/>
                              </a:solidFill>
                              <a:latin typeface="Cambria Math" panose="02040503050406030204" pitchFamily="18" charset="0"/>
                            </a:rPr>
                            <m:t>𝑦</m:t>
                          </m:r>
                        </m:sub>
                      </m:sSub>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𝑡</m:t>
                      </m:r>
                      <m:r>
                        <a:rPr lang="en-US" sz="3600" b="0" i="1" smtClean="0">
                          <a:solidFill>
                            <a:srgbClr val="FF0000"/>
                          </a:solidFill>
                          <a:latin typeface="Cambria Math" panose="02040503050406030204" pitchFamily="18" charset="0"/>
                        </a:rPr>
                        <m:t>)=</m:t>
                      </m:r>
                      <m:r>
                        <a:rPr lang="en-US" sz="3600" i="1">
                          <a:solidFill>
                            <a:srgbClr val="FF0000"/>
                          </a:solidFill>
                          <a:latin typeface="Cambria Math" panose="02040503050406030204" pitchFamily="18" charset="0"/>
                        </a:rPr>
                        <m:t>𝑚</m:t>
                      </m:r>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𝑡</m:t>
                      </m:r>
                      <m:r>
                        <a:rPr lang="en-US" sz="3600" b="0" i="1" smtClean="0">
                          <a:solidFill>
                            <a:srgbClr val="FF0000"/>
                          </a:solidFill>
                          <a:latin typeface="Cambria Math" panose="02040503050406030204" pitchFamily="18" charset="0"/>
                        </a:rPr>
                        <m:t>)</m:t>
                      </m:r>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𝑣</m:t>
                          </m:r>
                        </m:e>
                        <m:sub>
                          <m:r>
                            <a:rPr lang="en-US" sz="3600" b="0" i="1" smtClean="0">
                              <a:solidFill>
                                <a:srgbClr val="FF0000"/>
                              </a:solidFill>
                              <a:latin typeface="Cambria Math" panose="02040503050406030204" pitchFamily="18" charset="0"/>
                            </a:rPr>
                            <m:t>𝑦</m:t>
                          </m:r>
                        </m:sub>
                      </m:sSub>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𝑡</m:t>
                      </m:r>
                      <m:r>
                        <a:rPr lang="en-US" sz="3600" b="0" i="1" smtClean="0">
                          <a:solidFill>
                            <a:srgbClr val="FF0000"/>
                          </a:solidFill>
                          <a:latin typeface="Cambria Math" panose="02040503050406030204" pitchFamily="18" charset="0"/>
                        </a:rPr>
                        <m:t>)</m:t>
                      </m:r>
                    </m:oMath>
                  </m:oMathPara>
                </a14:m>
                <a:endParaRPr lang="en-US" sz="3600"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𝑝</m:t>
                          </m:r>
                        </m:e>
                        <m:sub>
                          <m:r>
                            <a:rPr lang="en-US" sz="3600" b="0" i="1" smtClean="0">
                              <a:solidFill>
                                <a:srgbClr val="FF0000"/>
                              </a:solidFill>
                              <a:latin typeface="Cambria Math" panose="02040503050406030204" pitchFamily="18" charset="0"/>
                            </a:rPr>
                            <m:t>𝑧</m:t>
                          </m:r>
                        </m:sub>
                      </m:sSub>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𝑡</m:t>
                      </m:r>
                      <m:r>
                        <a:rPr lang="en-US" sz="3600" b="0" i="1" smtClean="0">
                          <a:solidFill>
                            <a:srgbClr val="FF0000"/>
                          </a:solidFill>
                          <a:latin typeface="Cambria Math" panose="02040503050406030204" pitchFamily="18" charset="0"/>
                        </a:rPr>
                        <m:t>)=</m:t>
                      </m:r>
                      <m:r>
                        <a:rPr lang="en-US" sz="3600" i="1">
                          <a:solidFill>
                            <a:srgbClr val="FF0000"/>
                          </a:solidFill>
                          <a:latin typeface="Cambria Math" panose="02040503050406030204" pitchFamily="18" charset="0"/>
                        </a:rPr>
                        <m:t>𝑚</m:t>
                      </m:r>
                      <m:sSub>
                        <m:sSubPr>
                          <m:ctrlPr>
                            <a:rPr lang="en-US" sz="3600" i="1">
                              <a:solidFill>
                                <a:srgbClr val="FF0000"/>
                              </a:solidFill>
                              <a:latin typeface="Cambria Math" panose="02040503050406030204" pitchFamily="18" charset="0"/>
                            </a:rPr>
                          </m:ctrlPr>
                        </m:sSubPr>
                        <m:e>
                          <m:d>
                            <m:dPr>
                              <m:ctrlPr>
                                <a:rPr lang="en-US" sz="3600" b="0" i="1" smtClean="0">
                                  <a:solidFill>
                                    <a:srgbClr val="FF0000"/>
                                  </a:solidFill>
                                  <a:latin typeface="Cambria Math" panose="02040503050406030204" pitchFamily="18" charset="0"/>
                                </a:rPr>
                              </m:ctrlPr>
                            </m:dPr>
                            <m:e>
                              <m:r>
                                <a:rPr lang="en-US" sz="3600" b="0" i="1" smtClean="0">
                                  <a:solidFill>
                                    <a:srgbClr val="FF0000"/>
                                  </a:solidFill>
                                  <a:latin typeface="Cambria Math" panose="02040503050406030204" pitchFamily="18" charset="0"/>
                                </a:rPr>
                                <m:t>𝑡</m:t>
                              </m:r>
                            </m:e>
                          </m:d>
                          <m:r>
                            <a:rPr lang="en-US" sz="3600" i="1">
                              <a:solidFill>
                                <a:srgbClr val="FF0000"/>
                              </a:solidFill>
                              <a:latin typeface="Cambria Math" panose="02040503050406030204" pitchFamily="18" charset="0"/>
                            </a:rPr>
                            <m:t>𝑣</m:t>
                          </m:r>
                        </m:e>
                        <m:sub>
                          <m:r>
                            <a:rPr lang="en-US" sz="3600" b="0" i="1" smtClean="0">
                              <a:solidFill>
                                <a:srgbClr val="FF0000"/>
                              </a:solidFill>
                              <a:latin typeface="Cambria Math" panose="02040503050406030204" pitchFamily="18" charset="0"/>
                            </a:rPr>
                            <m:t>𝑧</m:t>
                          </m:r>
                        </m:sub>
                      </m:sSub>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𝑡</m:t>
                      </m:r>
                      <m:r>
                        <a:rPr lang="en-US" sz="3600" b="0" i="1" smtClean="0">
                          <a:solidFill>
                            <a:srgbClr val="FF0000"/>
                          </a:solidFill>
                          <a:latin typeface="Cambria Math" panose="02040503050406030204" pitchFamily="18" charset="0"/>
                        </a:rPr>
                        <m:t>)</m:t>
                      </m:r>
                    </m:oMath>
                  </m:oMathPara>
                </a14:m>
                <a:endParaRPr lang="en-US" sz="3600" dirty="0"/>
              </a:p>
              <a:p>
                <a:endParaRPr lang="en-US" sz="3600" dirty="0"/>
              </a:p>
              <a:p>
                <a:endParaRPr lang="en-US" sz="3600" dirty="0"/>
              </a:p>
            </p:txBody>
          </p:sp>
        </mc:Choice>
        <mc:Fallback>
          <p:sp>
            <p:nvSpPr>
              <p:cNvPr id="34" name="TextBox 33"/>
              <p:cNvSpPr txBox="1">
                <a:spLocks noRot="1" noChangeAspect="1" noMove="1" noResize="1" noEditPoints="1" noAdjustHandles="1" noChangeArrowheads="1" noChangeShapeType="1" noTextEdit="1"/>
              </p:cNvSpPr>
              <p:nvPr/>
            </p:nvSpPr>
            <p:spPr>
              <a:xfrm>
                <a:off x="897208" y="4861305"/>
                <a:ext cx="3879332" cy="2813719"/>
              </a:xfrm>
              <a:prstGeom prst="rect">
                <a:avLst/>
              </a:prstGeom>
              <a:blipFill rotWithShape="1">
                <a:blip r:embed="rId2"/>
                <a:stretch>
                  <a:fillRect l="-15" t="-14" r="2" b="15"/>
                </a:stretch>
              </a:blipFill>
            </p:spPr>
            <p:txBody>
              <a:bodyPr/>
              <a:lstStyle/>
              <a:p>
                <a:r>
                  <a:rPr lang="zh-CN" altLang="en-US">
                    <a:noFill/>
                  </a:rPr>
                  <a:t> </a:t>
                </a:r>
              </a:p>
            </p:txBody>
          </p:sp>
        </mc:Fallback>
      </mc:AlternateContent>
      <p:sp>
        <p:nvSpPr>
          <p:cNvPr id="3" name="TextBox 2"/>
          <p:cNvSpPr txBox="1"/>
          <p:nvPr/>
        </p:nvSpPr>
        <p:spPr>
          <a:xfrm>
            <a:off x="467544" y="4352330"/>
            <a:ext cx="3704860" cy="369332"/>
          </a:xfrm>
          <a:prstGeom prst="rect">
            <a:avLst/>
          </a:prstGeom>
          <a:noFill/>
        </p:spPr>
        <p:txBody>
          <a:bodyPr wrap="none" rtlCol="0">
            <a:spAutoFit/>
          </a:bodyPr>
          <a:lstStyle/>
          <a:p>
            <a:r>
              <a:rPr lang="en-US" dirty="0"/>
              <a:t>In a 3D Cartesian coordinate system:</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3131840" y="836712"/>
            <a:ext cx="2376264" cy="1368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US" sz="3600" dirty="0"/>
              <a:t>Momentum in the Newton’s  2</a:t>
            </a:r>
            <a:r>
              <a:rPr lang="en-US" sz="3600" baseline="30000" dirty="0"/>
              <a:t>nd</a:t>
            </a:r>
            <a:r>
              <a:rPr lang="en-US" sz="3600" dirty="0"/>
              <a:t>  law</a:t>
            </a:r>
            <a:endParaRPr lang="en-US" sz="36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33" name="Rectangle 32"/>
              <p:cNvSpPr/>
              <p:nvPr/>
            </p:nvSpPr>
            <p:spPr>
              <a:xfrm>
                <a:off x="3635896" y="1038644"/>
                <a:ext cx="1476751" cy="13731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oMath>
                  </m:oMathPara>
                </a14:m>
                <a:endParaRPr lang="en-US" sz="2800" dirty="0"/>
              </a:p>
              <a:p>
                <a:endParaRPr lang="en-US" sz="2800" dirty="0"/>
              </a:p>
            </p:txBody>
          </p:sp>
        </mc:Choice>
        <mc:Fallback>
          <p:sp>
            <p:nvSpPr>
              <p:cNvPr id="33" name="Rectangle 32"/>
              <p:cNvSpPr>
                <a:spLocks noRot="1" noChangeAspect="1" noMove="1" noResize="1" noEditPoints="1" noAdjustHandles="1" noChangeArrowheads="1" noChangeShapeType="1" noTextEdit="1"/>
              </p:cNvSpPr>
              <p:nvPr/>
            </p:nvSpPr>
            <p:spPr>
              <a:xfrm>
                <a:off x="3635896" y="1038644"/>
                <a:ext cx="1476751" cy="1373196"/>
              </a:xfrm>
              <a:prstGeom prst="rect">
                <a:avLst/>
              </a:prstGeom>
              <a:blipFill rotWithShape="1">
                <a:blip r:embed="rId1"/>
                <a:stretch>
                  <a:fillRect l="-35" t="-31" r="18" b="8"/>
                </a:stretch>
              </a:blipFill>
            </p:spPr>
            <p:txBody>
              <a:bodyPr/>
              <a:lstStyle/>
              <a:p>
                <a:r>
                  <a:rPr lang="zh-CN" altLang="en-US">
                    <a:noFill/>
                  </a:rPr>
                  <a:t> </a:t>
                </a:r>
              </a:p>
            </p:txBody>
          </p:sp>
        </mc:Fallback>
      </mc:AlternateContent>
      <p:cxnSp>
        <p:nvCxnSpPr>
          <p:cNvPr id="6" name="Straight Arrow Connector 5"/>
          <p:cNvCxnSpPr/>
          <p:nvPr/>
        </p:nvCxnSpPr>
        <p:spPr>
          <a:xfrm flipH="1" flipV="1">
            <a:off x="5061989" y="1727684"/>
            <a:ext cx="1259553" cy="50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flipH="1">
            <a:off x="6489926" y="1916832"/>
            <a:ext cx="1826489" cy="646331"/>
          </a:xfrm>
          <a:prstGeom prst="rect">
            <a:avLst/>
          </a:prstGeom>
          <a:noFill/>
        </p:spPr>
        <p:txBody>
          <a:bodyPr wrap="square" rtlCol="0">
            <a:spAutoFit/>
          </a:bodyPr>
          <a:lstStyle/>
          <a:p>
            <a:r>
              <a:rPr lang="en-US" dirty="0"/>
              <a:t>Net force exerted on the particle</a:t>
            </a:r>
            <a:endParaRPr lang="en-US" dirty="0"/>
          </a:p>
        </p:txBody>
      </p:sp>
      <p:cxnSp>
        <p:nvCxnSpPr>
          <p:cNvPr id="19" name="Straight Arrow Connector 18"/>
          <p:cNvCxnSpPr/>
          <p:nvPr/>
        </p:nvCxnSpPr>
        <p:spPr>
          <a:xfrm flipV="1">
            <a:off x="2578686" y="1651493"/>
            <a:ext cx="1013313" cy="7603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flipH="1">
            <a:off x="431366" y="2446799"/>
            <a:ext cx="5400948" cy="369332"/>
          </a:xfrm>
          <a:prstGeom prst="rect">
            <a:avLst/>
          </a:prstGeom>
          <a:noFill/>
        </p:spPr>
        <p:txBody>
          <a:bodyPr wrap="square" rtlCol="0">
            <a:spAutoFit/>
          </a:bodyPr>
          <a:lstStyle/>
          <a:p>
            <a:r>
              <a:rPr lang="en-US" dirty="0"/>
              <a:t>Change rate of the momentum of the particle</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3131840" y="836712"/>
            <a:ext cx="2376264" cy="1368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US" sz="3600" dirty="0"/>
              <a:t>Momentum in the Newton’s  2</a:t>
            </a:r>
            <a:r>
              <a:rPr lang="en-US" sz="3600" baseline="30000" dirty="0"/>
              <a:t>nd</a:t>
            </a:r>
            <a:r>
              <a:rPr lang="en-US" sz="3600" dirty="0"/>
              <a:t>  law</a:t>
            </a:r>
            <a:endParaRPr lang="en-US" sz="36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9" name="Rectangle 8"/>
              <p:cNvSpPr/>
              <p:nvPr/>
            </p:nvSpPr>
            <p:spPr>
              <a:xfrm>
                <a:off x="1979712" y="2660610"/>
                <a:ext cx="4667303" cy="94243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i="1">
                              <a:latin typeface="Cambria Math" panose="02040503050406030204" pitchFamily="18" charset="0"/>
                            </a:rPr>
                            <m:t>𝑑</m:t>
                          </m:r>
                          <m:r>
                            <a:rPr lang="en-US" sz="2800" b="0" i="1" smtClean="0">
                              <a:latin typeface="Cambria Math" panose="02040503050406030204" pitchFamily="18" charset="0"/>
                            </a:rPr>
                            <m:t>(</m:t>
                          </m:r>
                          <m:r>
                            <a:rPr lang="en-US" sz="2800" b="0" i="1" smtClean="0">
                              <a:latin typeface="Cambria Math" panose="02040503050406030204" pitchFamily="18" charset="0"/>
                            </a:rPr>
                            <m:t>𝑚</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r>
                            <a:rPr lang="en-US" sz="2800" b="0" i="1" smtClean="0">
                              <a:latin typeface="Cambria Math" panose="02040503050406030204" pitchFamily="18" charset="0"/>
                            </a:rPr>
                            <m:t>)</m:t>
                          </m:r>
                        </m:num>
                        <m:den>
                          <m:r>
                            <a:rPr lang="en-US" sz="2800" i="1">
                              <a:latin typeface="Cambria Math" panose="02040503050406030204" pitchFamily="18" charset="0"/>
                            </a:rPr>
                            <m:t>𝑑𝑡</m:t>
                          </m:r>
                        </m:den>
                      </m:f>
                      <m:r>
                        <a:rPr lang="en-US" sz="2800" b="0" i="1" smtClean="0">
                          <a:latin typeface="Cambria Math" panose="02040503050406030204" pitchFamily="18" charset="0"/>
                        </a:rPr>
                        <m:t>=</m:t>
                      </m:r>
                      <m:r>
                        <a:rPr lang="en-US" sz="2800" b="0" i="1" smtClean="0">
                          <a:latin typeface="Cambria Math" panose="02040503050406030204" pitchFamily="18" charset="0"/>
                        </a:rPr>
                        <m:t>𝑚</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𝑑𝑚</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oMath>
                  </m:oMathPara>
                </a14:m>
                <a:endParaRPr lang="en-US" sz="2800" dirty="0"/>
              </a:p>
            </p:txBody>
          </p:sp>
        </mc:Choice>
        <mc:Fallback>
          <p:sp>
            <p:nvSpPr>
              <p:cNvPr id="9" name="Rectangle 8"/>
              <p:cNvSpPr>
                <a:spLocks noRot="1" noChangeAspect="1" noMove="1" noResize="1" noEditPoints="1" noAdjustHandles="1" noChangeArrowheads="1" noChangeShapeType="1" noTextEdit="1"/>
              </p:cNvSpPr>
              <p:nvPr/>
            </p:nvSpPr>
            <p:spPr>
              <a:xfrm>
                <a:off x="1979712" y="2660610"/>
                <a:ext cx="4667303" cy="942437"/>
              </a:xfrm>
              <a:prstGeom prst="rect">
                <a:avLst/>
              </a:prstGeom>
              <a:blipFill rotWithShape="1">
                <a:blip r:embed="rId1"/>
                <a:stretch>
                  <a:fillRect l="-9" t="-63" r="10"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Rectangle 32"/>
              <p:cNvSpPr/>
              <p:nvPr/>
            </p:nvSpPr>
            <p:spPr>
              <a:xfrm>
                <a:off x="3635896" y="1038644"/>
                <a:ext cx="1476751" cy="13731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oMath>
                  </m:oMathPara>
                </a14:m>
                <a:endParaRPr lang="en-US" sz="2800" dirty="0"/>
              </a:p>
              <a:p>
                <a:endParaRPr lang="en-US" sz="2800" dirty="0"/>
              </a:p>
            </p:txBody>
          </p:sp>
        </mc:Choice>
        <mc:Fallback>
          <p:sp>
            <p:nvSpPr>
              <p:cNvPr id="33" name="Rectangle 32"/>
              <p:cNvSpPr>
                <a:spLocks noRot="1" noChangeAspect="1" noMove="1" noResize="1" noEditPoints="1" noAdjustHandles="1" noChangeArrowheads="1" noChangeShapeType="1" noTextEdit="1"/>
              </p:cNvSpPr>
              <p:nvPr/>
            </p:nvSpPr>
            <p:spPr>
              <a:xfrm>
                <a:off x="3635896" y="1038644"/>
                <a:ext cx="1476751" cy="1373196"/>
              </a:xfrm>
              <a:prstGeom prst="rect">
                <a:avLst/>
              </a:prstGeom>
              <a:blipFill rotWithShape="1">
                <a:blip r:embed="rId2"/>
                <a:stretch>
                  <a:fillRect l="-35" t="-31" r="18" b="8"/>
                </a:stretch>
              </a:blipFill>
            </p:spPr>
            <p:txBody>
              <a:bodyPr/>
              <a:lstStyle/>
              <a:p>
                <a:r>
                  <a:rPr lang="zh-CN" altLang="en-US">
                    <a:noFill/>
                  </a:rPr>
                  <a:t> </a:t>
                </a:r>
              </a:p>
            </p:txBody>
          </p:sp>
        </mc:Fallback>
      </mc:AlternateContent>
      <p:cxnSp>
        <p:nvCxnSpPr>
          <p:cNvPr id="7" name="Straight Arrow Connector 6"/>
          <p:cNvCxnSpPr/>
          <p:nvPr/>
        </p:nvCxnSpPr>
        <p:spPr>
          <a:xfrm flipH="1" flipV="1">
            <a:off x="5061989" y="1727684"/>
            <a:ext cx="1259553" cy="50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6489926" y="1916832"/>
            <a:ext cx="1826489" cy="646331"/>
          </a:xfrm>
          <a:prstGeom prst="rect">
            <a:avLst/>
          </a:prstGeom>
          <a:noFill/>
        </p:spPr>
        <p:txBody>
          <a:bodyPr wrap="square" rtlCol="0">
            <a:spAutoFit/>
          </a:bodyPr>
          <a:lstStyle/>
          <a:p>
            <a:r>
              <a:rPr lang="en-US" dirty="0"/>
              <a:t>Net force exerted on the particle</a:t>
            </a:r>
            <a:endParaRPr lang="en-US" dirty="0"/>
          </a:p>
        </p:txBody>
      </p:sp>
      <p:cxnSp>
        <p:nvCxnSpPr>
          <p:cNvPr id="10" name="Straight Arrow Connector 9"/>
          <p:cNvCxnSpPr/>
          <p:nvPr/>
        </p:nvCxnSpPr>
        <p:spPr>
          <a:xfrm flipV="1">
            <a:off x="2578686" y="1651493"/>
            <a:ext cx="1013313" cy="7603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flipH="1">
            <a:off x="431366" y="2446799"/>
            <a:ext cx="5400948" cy="369332"/>
          </a:xfrm>
          <a:prstGeom prst="rect">
            <a:avLst/>
          </a:prstGeom>
          <a:noFill/>
        </p:spPr>
        <p:txBody>
          <a:bodyPr wrap="square" rtlCol="0">
            <a:spAutoFit/>
          </a:bodyPr>
          <a:lstStyle/>
          <a:p>
            <a:r>
              <a:rPr lang="en-US" dirty="0"/>
              <a:t>Change rate of the momentum of the particle</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3131840" y="836712"/>
            <a:ext cx="2376264" cy="1368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US" sz="3600" dirty="0"/>
              <a:t>Momentum in the Newton’s  2</a:t>
            </a:r>
            <a:r>
              <a:rPr lang="en-US" sz="3600" baseline="30000" dirty="0"/>
              <a:t>nd</a:t>
            </a:r>
            <a:r>
              <a:rPr lang="en-US" sz="3600" dirty="0"/>
              <a:t>  law</a:t>
            </a:r>
            <a:endParaRPr lang="en-US" sz="36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9" name="Rectangle 8"/>
              <p:cNvSpPr/>
              <p:nvPr/>
            </p:nvSpPr>
            <p:spPr>
              <a:xfrm>
                <a:off x="1979712" y="2660610"/>
                <a:ext cx="4667303" cy="94243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i="1">
                              <a:latin typeface="Cambria Math" panose="02040503050406030204" pitchFamily="18" charset="0"/>
                            </a:rPr>
                            <m:t>𝑑</m:t>
                          </m:r>
                          <m:r>
                            <a:rPr lang="en-US" sz="2800" b="0" i="1" smtClean="0">
                              <a:latin typeface="Cambria Math" panose="02040503050406030204" pitchFamily="18" charset="0"/>
                            </a:rPr>
                            <m:t>(</m:t>
                          </m:r>
                          <m:r>
                            <a:rPr lang="en-US" sz="2800" b="0" i="1" smtClean="0">
                              <a:latin typeface="Cambria Math" panose="02040503050406030204" pitchFamily="18" charset="0"/>
                            </a:rPr>
                            <m:t>𝑚</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r>
                            <a:rPr lang="en-US" sz="2800" b="0" i="1" smtClean="0">
                              <a:latin typeface="Cambria Math" panose="02040503050406030204" pitchFamily="18" charset="0"/>
                            </a:rPr>
                            <m:t>)</m:t>
                          </m:r>
                        </m:num>
                        <m:den>
                          <m:r>
                            <a:rPr lang="en-US" sz="2800" i="1">
                              <a:latin typeface="Cambria Math" panose="02040503050406030204" pitchFamily="18" charset="0"/>
                            </a:rPr>
                            <m:t>𝑑𝑡</m:t>
                          </m:r>
                        </m:den>
                      </m:f>
                      <m:r>
                        <a:rPr lang="en-US" sz="2800" b="0" i="1" smtClean="0">
                          <a:latin typeface="Cambria Math" panose="02040503050406030204" pitchFamily="18" charset="0"/>
                        </a:rPr>
                        <m:t>=</m:t>
                      </m:r>
                      <m:r>
                        <a:rPr lang="en-US" sz="2800" b="0" i="1" smtClean="0">
                          <a:latin typeface="Cambria Math" panose="02040503050406030204" pitchFamily="18" charset="0"/>
                        </a:rPr>
                        <m:t>𝑚</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𝑑𝑚</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oMath>
                  </m:oMathPara>
                </a14:m>
                <a:endParaRPr lang="en-US" sz="2800" dirty="0"/>
              </a:p>
            </p:txBody>
          </p:sp>
        </mc:Choice>
        <mc:Fallback>
          <p:sp>
            <p:nvSpPr>
              <p:cNvPr id="9" name="Rectangle 8"/>
              <p:cNvSpPr>
                <a:spLocks noRot="1" noChangeAspect="1" noMove="1" noResize="1" noEditPoints="1" noAdjustHandles="1" noChangeArrowheads="1" noChangeShapeType="1" noTextEdit="1"/>
              </p:cNvSpPr>
              <p:nvPr/>
            </p:nvSpPr>
            <p:spPr>
              <a:xfrm>
                <a:off x="1979712" y="2660610"/>
                <a:ext cx="4667303" cy="942437"/>
              </a:xfrm>
              <a:prstGeom prst="rect">
                <a:avLst/>
              </a:prstGeom>
              <a:blipFill rotWithShape="1">
                <a:blip r:embed="rId1"/>
                <a:stretch>
                  <a:fillRect l="-9" t="-63" r="10" b="6"/>
                </a:stretch>
              </a:blipFill>
            </p:spPr>
            <p:txBody>
              <a:bodyPr/>
              <a:lstStyle/>
              <a:p>
                <a:r>
                  <a:rPr lang="zh-CN" altLang="en-US">
                    <a:noFill/>
                  </a:rPr>
                  <a:t> </a:t>
                </a:r>
              </a:p>
            </p:txBody>
          </p:sp>
        </mc:Fallback>
      </mc:AlternateContent>
      <p:sp>
        <p:nvSpPr>
          <p:cNvPr id="17" name="Right Arrow 16"/>
          <p:cNvSpPr/>
          <p:nvPr/>
        </p:nvSpPr>
        <p:spPr>
          <a:xfrm>
            <a:off x="1259632" y="4015146"/>
            <a:ext cx="28803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Rectangle 17"/>
              <p:cNvSpPr/>
              <p:nvPr/>
            </p:nvSpPr>
            <p:spPr>
              <a:xfrm>
                <a:off x="1979712" y="3655106"/>
                <a:ext cx="2701060" cy="9103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𝑚</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𝑎</m:t>
                          </m:r>
                        </m:e>
                      </m:ac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𝑑𝑚</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oMath>
                  </m:oMathPara>
                </a14:m>
                <a:endParaRPr lang="en-US" sz="2800" dirty="0"/>
              </a:p>
            </p:txBody>
          </p:sp>
        </mc:Choice>
        <mc:Fallback>
          <p:sp>
            <p:nvSpPr>
              <p:cNvPr id="18" name="Rectangle 17"/>
              <p:cNvSpPr>
                <a:spLocks noRot="1" noChangeAspect="1" noMove="1" noResize="1" noEditPoints="1" noAdjustHandles="1" noChangeArrowheads="1" noChangeShapeType="1" noTextEdit="1"/>
              </p:cNvSpPr>
              <p:nvPr/>
            </p:nvSpPr>
            <p:spPr>
              <a:xfrm>
                <a:off x="1979712" y="3655106"/>
                <a:ext cx="2701060" cy="910377"/>
              </a:xfrm>
              <a:prstGeom prst="rect">
                <a:avLst/>
              </a:prstGeom>
              <a:blipFill rotWithShape="1">
                <a:blip r:embed="rId2"/>
                <a:stretch>
                  <a:fillRect l="-15" t="-5" r="7"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4780885" y="3960831"/>
                <a:ext cx="3338606" cy="369332"/>
              </a:xfrm>
              <a:prstGeom prst="rect">
                <a:avLst/>
              </a:prstGeom>
              <a:noFill/>
            </p:spPr>
            <p:txBody>
              <a:bodyPr wrap="none" rtlCol="0">
                <a:spAutoFit/>
              </a:bodyPr>
              <a:lstStyle/>
              <a:p>
                <a:r>
                  <a:rPr lang="en-US" dirty="0"/>
                  <a:t>Where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𝑎</m:t>
                        </m:r>
                      </m:e>
                    </m:acc>
                  </m:oMath>
                </a14:m>
                <a:r>
                  <a:rPr lang="en-US" dirty="0"/>
                  <a:t> is the acceleration vector</a:t>
                </a:r>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4780885" y="3960831"/>
                <a:ext cx="3338606" cy="369332"/>
              </a:xfrm>
              <a:prstGeom prst="rect">
                <a:avLst/>
              </a:prstGeom>
              <a:blipFill rotWithShape="1">
                <a:blip r:embed="rId3"/>
                <a:stretch>
                  <a:fillRect l="-18" t="-91" r="11"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Rectangle 32"/>
              <p:cNvSpPr/>
              <p:nvPr/>
            </p:nvSpPr>
            <p:spPr>
              <a:xfrm>
                <a:off x="3635896" y="1038644"/>
                <a:ext cx="1476751" cy="13731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oMath>
                  </m:oMathPara>
                </a14:m>
                <a:endParaRPr lang="en-US" sz="2800" dirty="0"/>
              </a:p>
              <a:p>
                <a:endParaRPr lang="en-US" sz="2800" dirty="0"/>
              </a:p>
            </p:txBody>
          </p:sp>
        </mc:Choice>
        <mc:Fallback>
          <p:sp>
            <p:nvSpPr>
              <p:cNvPr id="33" name="Rectangle 32"/>
              <p:cNvSpPr>
                <a:spLocks noRot="1" noChangeAspect="1" noMove="1" noResize="1" noEditPoints="1" noAdjustHandles="1" noChangeArrowheads="1" noChangeShapeType="1" noTextEdit="1"/>
              </p:cNvSpPr>
              <p:nvPr/>
            </p:nvSpPr>
            <p:spPr>
              <a:xfrm>
                <a:off x="3635896" y="1038644"/>
                <a:ext cx="1476751" cy="1373196"/>
              </a:xfrm>
              <a:prstGeom prst="rect">
                <a:avLst/>
              </a:prstGeom>
              <a:blipFill rotWithShape="1">
                <a:blip r:embed="rId4"/>
                <a:stretch>
                  <a:fillRect l="-35" t="-31" r="18" b="8"/>
                </a:stretch>
              </a:blipFill>
            </p:spPr>
            <p:txBody>
              <a:bodyPr/>
              <a:lstStyle/>
              <a:p>
                <a:r>
                  <a:rPr lang="zh-CN" altLang="en-US">
                    <a:noFill/>
                  </a:rPr>
                  <a:t> </a:t>
                </a:r>
              </a:p>
            </p:txBody>
          </p:sp>
        </mc:Fallback>
      </mc:AlternateContent>
      <p:cxnSp>
        <p:nvCxnSpPr>
          <p:cNvPr id="10" name="Straight Arrow Connector 9"/>
          <p:cNvCxnSpPr/>
          <p:nvPr/>
        </p:nvCxnSpPr>
        <p:spPr>
          <a:xfrm flipH="1" flipV="1">
            <a:off x="5061989" y="1727684"/>
            <a:ext cx="1259553" cy="50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flipH="1">
            <a:off x="6489926" y="1916832"/>
            <a:ext cx="1826489" cy="646331"/>
          </a:xfrm>
          <a:prstGeom prst="rect">
            <a:avLst/>
          </a:prstGeom>
          <a:noFill/>
        </p:spPr>
        <p:txBody>
          <a:bodyPr wrap="square" rtlCol="0">
            <a:spAutoFit/>
          </a:bodyPr>
          <a:lstStyle/>
          <a:p>
            <a:r>
              <a:rPr lang="en-US" dirty="0"/>
              <a:t>Net force exerted on the particle</a:t>
            </a:r>
            <a:endParaRPr lang="en-US" dirty="0"/>
          </a:p>
        </p:txBody>
      </p:sp>
      <p:cxnSp>
        <p:nvCxnSpPr>
          <p:cNvPr id="12" name="Straight Arrow Connector 11"/>
          <p:cNvCxnSpPr/>
          <p:nvPr/>
        </p:nvCxnSpPr>
        <p:spPr>
          <a:xfrm flipV="1">
            <a:off x="2578686" y="1651493"/>
            <a:ext cx="1013313" cy="7603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flipH="1">
            <a:off x="431366" y="2446799"/>
            <a:ext cx="5400948" cy="369332"/>
          </a:xfrm>
          <a:prstGeom prst="rect">
            <a:avLst/>
          </a:prstGeom>
          <a:noFill/>
        </p:spPr>
        <p:txBody>
          <a:bodyPr wrap="square" rtlCol="0">
            <a:spAutoFit/>
          </a:bodyPr>
          <a:lstStyle/>
          <a:p>
            <a:r>
              <a:rPr lang="en-US" dirty="0"/>
              <a:t>Change rate of the momentum of the particle</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3131840" y="836712"/>
            <a:ext cx="2376264" cy="1368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US" sz="3600" dirty="0"/>
              <a:t>Momentum in the Newton’s  2</a:t>
            </a:r>
            <a:r>
              <a:rPr lang="en-US" sz="3600" baseline="30000" dirty="0"/>
              <a:t>nd</a:t>
            </a:r>
            <a:r>
              <a:rPr lang="en-US" sz="3600" dirty="0"/>
              <a:t>  law</a:t>
            </a:r>
            <a:endParaRPr lang="en-US" sz="36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9" name="Rectangle 8"/>
              <p:cNvSpPr/>
              <p:nvPr/>
            </p:nvSpPr>
            <p:spPr>
              <a:xfrm>
                <a:off x="1979712" y="2660610"/>
                <a:ext cx="4667303" cy="94243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i="1">
                              <a:latin typeface="Cambria Math" panose="02040503050406030204" pitchFamily="18" charset="0"/>
                            </a:rPr>
                            <m:t>𝑑</m:t>
                          </m:r>
                          <m:r>
                            <a:rPr lang="en-US" sz="2800" b="0" i="1" smtClean="0">
                              <a:latin typeface="Cambria Math" panose="02040503050406030204" pitchFamily="18" charset="0"/>
                            </a:rPr>
                            <m:t>(</m:t>
                          </m:r>
                          <m:r>
                            <a:rPr lang="en-US" sz="2800" b="0" i="1" smtClean="0">
                              <a:latin typeface="Cambria Math" panose="02040503050406030204" pitchFamily="18" charset="0"/>
                            </a:rPr>
                            <m:t>𝑚</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r>
                            <a:rPr lang="en-US" sz="2800" b="0" i="1" smtClean="0">
                              <a:latin typeface="Cambria Math" panose="02040503050406030204" pitchFamily="18" charset="0"/>
                            </a:rPr>
                            <m:t>)</m:t>
                          </m:r>
                        </m:num>
                        <m:den>
                          <m:r>
                            <a:rPr lang="en-US" sz="2800" i="1">
                              <a:latin typeface="Cambria Math" panose="02040503050406030204" pitchFamily="18" charset="0"/>
                            </a:rPr>
                            <m:t>𝑑𝑡</m:t>
                          </m:r>
                        </m:den>
                      </m:f>
                      <m:r>
                        <a:rPr lang="en-US" sz="2800" b="0" i="1" smtClean="0">
                          <a:latin typeface="Cambria Math" panose="02040503050406030204" pitchFamily="18" charset="0"/>
                        </a:rPr>
                        <m:t>=</m:t>
                      </m:r>
                      <m:r>
                        <a:rPr lang="en-US" sz="2800" b="0" i="1" smtClean="0">
                          <a:latin typeface="Cambria Math" panose="02040503050406030204" pitchFamily="18" charset="0"/>
                        </a:rPr>
                        <m:t>𝑚</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𝑑𝑚</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oMath>
                  </m:oMathPara>
                </a14:m>
                <a:endParaRPr lang="en-US" sz="2800" dirty="0"/>
              </a:p>
            </p:txBody>
          </p:sp>
        </mc:Choice>
        <mc:Fallback>
          <p:sp>
            <p:nvSpPr>
              <p:cNvPr id="9" name="Rectangle 8"/>
              <p:cNvSpPr>
                <a:spLocks noRot="1" noChangeAspect="1" noMove="1" noResize="1" noEditPoints="1" noAdjustHandles="1" noChangeArrowheads="1" noChangeShapeType="1" noTextEdit="1"/>
              </p:cNvSpPr>
              <p:nvPr/>
            </p:nvSpPr>
            <p:spPr>
              <a:xfrm>
                <a:off x="1979712" y="2660610"/>
                <a:ext cx="4667303" cy="942437"/>
              </a:xfrm>
              <a:prstGeom prst="rect">
                <a:avLst/>
              </a:prstGeom>
              <a:blipFill rotWithShape="1">
                <a:blip r:embed="rId1"/>
                <a:stretch>
                  <a:fillRect l="-9" t="-63" r="10" b="6"/>
                </a:stretch>
              </a:blipFill>
            </p:spPr>
            <p:txBody>
              <a:bodyPr/>
              <a:lstStyle/>
              <a:p>
                <a:r>
                  <a:rPr lang="zh-CN" altLang="en-US">
                    <a:noFill/>
                  </a:rPr>
                  <a:t> </a:t>
                </a:r>
              </a:p>
            </p:txBody>
          </p:sp>
        </mc:Fallback>
      </mc:AlternateContent>
      <p:sp>
        <p:nvSpPr>
          <p:cNvPr id="17" name="Right Arrow 16"/>
          <p:cNvSpPr/>
          <p:nvPr/>
        </p:nvSpPr>
        <p:spPr>
          <a:xfrm>
            <a:off x="1259632" y="4015146"/>
            <a:ext cx="28803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Rectangle 17"/>
              <p:cNvSpPr/>
              <p:nvPr/>
            </p:nvSpPr>
            <p:spPr>
              <a:xfrm>
                <a:off x="1979712" y="3655106"/>
                <a:ext cx="2701060" cy="9103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𝑚</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𝑎</m:t>
                          </m:r>
                        </m:e>
                      </m:ac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𝑑𝑚</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oMath>
                  </m:oMathPara>
                </a14:m>
                <a:endParaRPr lang="en-US" sz="2800" dirty="0"/>
              </a:p>
            </p:txBody>
          </p:sp>
        </mc:Choice>
        <mc:Fallback>
          <p:sp>
            <p:nvSpPr>
              <p:cNvPr id="18" name="Rectangle 17"/>
              <p:cNvSpPr>
                <a:spLocks noRot="1" noChangeAspect="1" noMove="1" noResize="1" noEditPoints="1" noAdjustHandles="1" noChangeArrowheads="1" noChangeShapeType="1" noTextEdit="1"/>
              </p:cNvSpPr>
              <p:nvPr/>
            </p:nvSpPr>
            <p:spPr>
              <a:xfrm>
                <a:off x="1979712" y="3655106"/>
                <a:ext cx="2701060" cy="910377"/>
              </a:xfrm>
              <a:prstGeom prst="rect">
                <a:avLst/>
              </a:prstGeom>
              <a:blipFill rotWithShape="1">
                <a:blip r:embed="rId2"/>
                <a:stretch>
                  <a:fillRect l="-15" t="-5" r="7" b="51"/>
                </a:stretch>
              </a:blipFill>
            </p:spPr>
            <p:txBody>
              <a:bodyPr/>
              <a:lstStyle/>
              <a:p>
                <a:r>
                  <a:rPr lang="zh-CN" altLang="en-US">
                    <a:noFill/>
                  </a:rPr>
                  <a:t> </a:t>
                </a:r>
              </a:p>
            </p:txBody>
          </p:sp>
        </mc:Fallback>
      </mc:AlternateContent>
      <p:sp>
        <p:nvSpPr>
          <p:cNvPr id="20" name="TextBox 19"/>
          <p:cNvSpPr txBox="1"/>
          <p:nvPr/>
        </p:nvSpPr>
        <p:spPr>
          <a:xfrm flipH="1">
            <a:off x="272861" y="4669600"/>
            <a:ext cx="6114761" cy="461665"/>
          </a:xfrm>
          <a:prstGeom prst="rect">
            <a:avLst/>
          </a:prstGeom>
          <a:noFill/>
        </p:spPr>
        <p:txBody>
          <a:bodyPr wrap="square" rtlCol="0">
            <a:spAutoFit/>
          </a:bodyPr>
          <a:lstStyle/>
          <a:p>
            <a:r>
              <a:rPr lang="en-US" sz="2400" dirty="0"/>
              <a:t>If the mass is constant with the time, then</a:t>
            </a:r>
            <a:endParaRPr lang="en-US" sz="2400" dirty="0"/>
          </a:p>
        </p:txBody>
      </p:sp>
      <mc:AlternateContent xmlns:mc="http://schemas.openxmlformats.org/markup-compatibility/2006">
        <mc:Choice xmlns:a14="http://schemas.microsoft.com/office/drawing/2010/main" Requires="a14">
          <p:sp>
            <p:nvSpPr>
              <p:cNvPr id="21" name="Rectangle 20"/>
              <p:cNvSpPr/>
              <p:nvPr/>
            </p:nvSpPr>
            <p:spPr>
              <a:xfrm>
                <a:off x="5508104" y="4404067"/>
                <a:ext cx="1456361" cy="9103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𝑑𝑚</m:t>
                          </m:r>
                        </m:num>
                        <m:den>
                          <m:r>
                            <a:rPr lang="en-US" sz="2800" i="1">
                              <a:latin typeface="Cambria Math" panose="02040503050406030204" pitchFamily="18" charset="0"/>
                            </a:rPr>
                            <m:t>𝑑𝑡</m:t>
                          </m:r>
                        </m:den>
                      </m:f>
                      <m:r>
                        <a:rPr lang="en-US" sz="2800" i="1">
                          <a:latin typeface="Cambria Math" panose="02040503050406030204" pitchFamily="18" charset="0"/>
                        </a:rPr>
                        <m:t>=</m:t>
                      </m:r>
                      <m:r>
                        <a:rPr lang="en-US" sz="2800" i="1">
                          <a:latin typeface="Cambria Math" panose="02040503050406030204" pitchFamily="18" charset="0"/>
                        </a:rPr>
                        <m:t>0</m:t>
                      </m:r>
                    </m:oMath>
                  </m:oMathPara>
                </a14:m>
                <a:endParaRPr lang="en-US" sz="2800" dirty="0"/>
              </a:p>
            </p:txBody>
          </p:sp>
        </mc:Choice>
        <mc:Fallback>
          <p:sp>
            <p:nvSpPr>
              <p:cNvPr id="21" name="Rectangle 20"/>
              <p:cNvSpPr>
                <a:spLocks noRot="1" noChangeAspect="1" noMove="1" noResize="1" noEditPoints="1" noAdjustHandles="1" noChangeArrowheads="1" noChangeShapeType="1" noTextEdit="1"/>
              </p:cNvSpPr>
              <p:nvPr/>
            </p:nvSpPr>
            <p:spPr>
              <a:xfrm>
                <a:off x="5508104" y="4404067"/>
                <a:ext cx="1456361" cy="910377"/>
              </a:xfrm>
              <a:prstGeom prst="rect">
                <a:avLst/>
              </a:prstGeom>
              <a:blipFill rotWithShape="1">
                <a:blip r:embed="rId3"/>
                <a:stretch>
                  <a:fillRect l="-8" t="-38" r="29" b="14"/>
                </a:stretch>
              </a:blipFill>
            </p:spPr>
            <p:txBody>
              <a:bodyPr/>
              <a:lstStyle/>
              <a:p>
                <a:r>
                  <a:rPr lang="zh-CN" altLang="en-US">
                    <a:noFill/>
                  </a:rPr>
                  <a:t> </a:t>
                </a:r>
              </a:p>
            </p:txBody>
          </p:sp>
        </mc:Fallback>
      </mc:AlternateContent>
      <p:sp>
        <p:nvSpPr>
          <p:cNvPr id="22" name="Right Arrow 21"/>
          <p:cNvSpPr/>
          <p:nvPr/>
        </p:nvSpPr>
        <p:spPr>
          <a:xfrm>
            <a:off x="3635896" y="5949572"/>
            <a:ext cx="28803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Rectangle 22"/>
              <p:cNvSpPr/>
              <p:nvPr/>
            </p:nvSpPr>
            <p:spPr>
              <a:xfrm>
                <a:off x="4157574" y="5877857"/>
                <a:ext cx="1492012" cy="57547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𝑚</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𝑎</m:t>
                          </m:r>
                        </m:e>
                      </m:acc>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oMath>
                  </m:oMathPara>
                </a14:m>
                <a:endParaRPr lang="en-US" sz="2800" dirty="0"/>
              </a:p>
            </p:txBody>
          </p:sp>
        </mc:Choice>
        <mc:Fallback>
          <p:sp>
            <p:nvSpPr>
              <p:cNvPr id="23" name="Rectangle 22"/>
              <p:cNvSpPr>
                <a:spLocks noRot="1" noChangeAspect="1" noMove="1" noResize="1" noEditPoints="1" noAdjustHandles="1" noChangeArrowheads="1" noChangeShapeType="1" noTextEdit="1"/>
              </p:cNvSpPr>
              <p:nvPr/>
            </p:nvSpPr>
            <p:spPr>
              <a:xfrm>
                <a:off x="4157574" y="5877857"/>
                <a:ext cx="1492012" cy="575479"/>
              </a:xfrm>
              <a:prstGeom prst="rect">
                <a:avLst/>
              </a:prstGeom>
              <a:blipFill rotWithShape="1">
                <a:blip r:embed="rId4"/>
                <a:stretch>
                  <a:fillRect l="-15" t="-52" r="42" b="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4780885" y="3960831"/>
                <a:ext cx="3338606" cy="369332"/>
              </a:xfrm>
              <a:prstGeom prst="rect">
                <a:avLst/>
              </a:prstGeom>
              <a:noFill/>
            </p:spPr>
            <p:txBody>
              <a:bodyPr wrap="none" rtlCol="0">
                <a:spAutoFit/>
              </a:bodyPr>
              <a:lstStyle/>
              <a:p>
                <a:r>
                  <a:rPr lang="en-US" dirty="0"/>
                  <a:t>Where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𝑎</m:t>
                        </m:r>
                      </m:e>
                    </m:acc>
                  </m:oMath>
                </a14:m>
                <a:r>
                  <a:rPr lang="en-US" dirty="0"/>
                  <a:t> is the acceleration vector</a:t>
                </a:r>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4780885" y="3960831"/>
                <a:ext cx="3338606" cy="369332"/>
              </a:xfrm>
              <a:prstGeom prst="rect">
                <a:avLst/>
              </a:prstGeom>
              <a:blipFill rotWithShape="1">
                <a:blip r:embed="rId5"/>
                <a:stretch>
                  <a:fillRect l="-18" t="-91" r="11"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Rectangle 32"/>
              <p:cNvSpPr/>
              <p:nvPr/>
            </p:nvSpPr>
            <p:spPr>
              <a:xfrm>
                <a:off x="3635896" y="1038644"/>
                <a:ext cx="1476751" cy="13731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2800" b="0" i="1" smtClean="0">
                              <a:solidFill>
                                <a:srgbClr val="FF0000"/>
                              </a:solidFill>
                              <a:latin typeface="Cambria Math" panose="02040503050406030204" pitchFamily="18" charset="0"/>
                            </a:rPr>
                          </m:ctrlPr>
                        </m:fPr>
                        <m:num>
                          <m:r>
                            <a:rPr lang="en-US" sz="2800" b="0" i="1" smtClean="0">
                              <a:solidFill>
                                <a:srgbClr val="FF0000"/>
                              </a:solidFill>
                              <a:latin typeface="Cambria Math" panose="02040503050406030204" pitchFamily="18" charset="0"/>
                            </a:rPr>
                            <m:t>𝑑</m:t>
                          </m:r>
                          <m:acc>
                            <m:accPr>
                              <m:chr m:val="⃗"/>
                              <m:ctrlPr>
                                <a:rPr lang="en-US" sz="2800" b="0" i="1" smtClean="0">
                                  <a:solidFill>
                                    <a:srgbClr val="FF0000"/>
                                  </a:solidFill>
                                  <a:latin typeface="Cambria Math" panose="02040503050406030204" pitchFamily="18" charset="0"/>
                                </a:rPr>
                              </m:ctrlPr>
                            </m:accPr>
                            <m:e>
                              <m:r>
                                <a:rPr lang="en-US" sz="2800" b="0" i="1" smtClean="0">
                                  <a:solidFill>
                                    <a:srgbClr val="FF0000"/>
                                  </a:solidFill>
                                  <a:latin typeface="Cambria Math" panose="02040503050406030204" pitchFamily="18" charset="0"/>
                                </a:rPr>
                                <m:t>𝑝</m:t>
                              </m:r>
                            </m:e>
                          </m:acc>
                        </m:num>
                        <m:den>
                          <m:r>
                            <a:rPr lang="en-US" sz="2800" b="0" i="1" smtClean="0">
                              <a:solidFill>
                                <a:srgbClr val="FF0000"/>
                              </a:solidFill>
                              <a:latin typeface="Cambria Math" panose="02040503050406030204" pitchFamily="18" charset="0"/>
                            </a:rPr>
                            <m:t>𝑑𝑡</m:t>
                          </m:r>
                        </m:den>
                      </m:f>
                      <m:r>
                        <a:rPr lang="en-US" sz="2800" b="0" i="1" smtClean="0">
                          <a:solidFill>
                            <a:srgbClr val="FF0000"/>
                          </a:solidFill>
                          <a:latin typeface="Cambria Math" panose="02040503050406030204" pitchFamily="18" charset="0"/>
                        </a:rPr>
                        <m:t>=</m:t>
                      </m:r>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𝐹</m:t>
                          </m:r>
                        </m:e>
                      </m:acc>
                    </m:oMath>
                  </m:oMathPara>
                </a14:m>
                <a:endParaRPr lang="en-US" sz="2800" dirty="0">
                  <a:solidFill>
                    <a:srgbClr val="FF0000"/>
                  </a:solidFill>
                </a:endParaRPr>
              </a:p>
              <a:p>
                <a:endParaRPr lang="en-US" sz="2800" dirty="0">
                  <a:solidFill>
                    <a:srgbClr val="FF0000"/>
                  </a:solidFill>
                </a:endParaRPr>
              </a:p>
            </p:txBody>
          </p:sp>
        </mc:Choice>
        <mc:Fallback>
          <p:sp>
            <p:nvSpPr>
              <p:cNvPr id="33" name="Rectangle 32"/>
              <p:cNvSpPr>
                <a:spLocks noRot="1" noChangeAspect="1" noMove="1" noResize="1" noEditPoints="1" noAdjustHandles="1" noChangeArrowheads="1" noChangeShapeType="1" noTextEdit="1"/>
              </p:cNvSpPr>
              <p:nvPr/>
            </p:nvSpPr>
            <p:spPr>
              <a:xfrm>
                <a:off x="3635896" y="1038644"/>
                <a:ext cx="1476751" cy="1373196"/>
              </a:xfrm>
              <a:prstGeom prst="rect">
                <a:avLst/>
              </a:prstGeom>
              <a:blipFill rotWithShape="1">
                <a:blip r:embed="rId6"/>
                <a:stretch>
                  <a:fillRect l="-35" t="-31" r="18" b="8"/>
                </a:stretch>
              </a:blipFill>
            </p:spPr>
            <p:txBody>
              <a:bodyPr/>
              <a:lstStyle/>
              <a:p>
                <a:r>
                  <a:rPr lang="zh-CN" altLang="en-US">
                    <a:noFill/>
                  </a:rPr>
                  <a:t> </a:t>
                </a:r>
              </a:p>
            </p:txBody>
          </p:sp>
        </mc:Fallback>
      </mc:AlternateContent>
      <p:cxnSp>
        <p:nvCxnSpPr>
          <p:cNvPr id="14" name="Straight Arrow Connector 13"/>
          <p:cNvCxnSpPr/>
          <p:nvPr/>
        </p:nvCxnSpPr>
        <p:spPr>
          <a:xfrm flipH="1" flipV="1">
            <a:off x="5061989" y="1727684"/>
            <a:ext cx="1259553" cy="50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flipH="1">
            <a:off x="6489926" y="1916832"/>
            <a:ext cx="1826489" cy="646331"/>
          </a:xfrm>
          <a:prstGeom prst="rect">
            <a:avLst/>
          </a:prstGeom>
          <a:noFill/>
        </p:spPr>
        <p:txBody>
          <a:bodyPr wrap="square" rtlCol="0">
            <a:spAutoFit/>
          </a:bodyPr>
          <a:lstStyle/>
          <a:p>
            <a:r>
              <a:rPr lang="en-US" dirty="0"/>
              <a:t>Net force exerted on the particle</a:t>
            </a:r>
            <a:endParaRPr lang="en-US" dirty="0"/>
          </a:p>
        </p:txBody>
      </p:sp>
      <p:cxnSp>
        <p:nvCxnSpPr>
          <p:cNvPr id="16" name="Straight Arrow Connector 15"/>
          <p:cNvCxnSpPr/>
          <p:nvPr/>
        </p:nvCxnSpPr>
        <p:spPr>
          <a:xfrm flipV="1">
            <a:off x="2578686" y="1651493"/>
            <a:ext cx="1013313" cy="7603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flipH="1">
            <a:off x="431366" y="2446799"/>
            <a:ext cx="5400948" cy="369332"/>
          </a:xfrm>
          <a:prstGeom prst="rect">
            <a:avLst/>
          </a:prstGeom>
          <a:noFill/>
        </p:spPr>
        <p:txBody>
          <a:bodyPr wrap="square" rtlCol="0">
            <a:spAutoFit/>
          </a:bodyPr>
          <a:lstStyle/>
          <a:p>
            <a:r>
              <a:rPr lang="en-US" dirty="0"/>
              <a:t>Change rate of the momentum of the particle</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69862"/>
            <a:ext cx="8229600" cy="1143000"/>
          </a:xfrm>
        </p:spPr>
        <p:txBody>
          <a:bodyPr/>
          <a:lstStyle/>
          <a:p>
            <a:r>
              <a:rPr lang="en-US" dirty="0"/>
              <a:t>Ex. Kinetic energy and momentum (5 minutes)</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8" name="TextBox 7"/>
              <p:cNvSpPr txBox="1"/>
              <p:nvPr/>
            </p:nvSpPr>
            <p:spPr>
              <a:xfrm flipH="1">
                <a:off x="623534" y="3947259"/>
                <a:ext cx="8052922" cy="2677656"/>
              </a:xfrm>
              <a:prstGeom prst="rect">
                <a:avLst/>
              </a:prstGeom>
              <a:noFill/>
            </p:spPr>
            <p:txBody>
              <a:bodyPr wrap="square" rtlCol="0">
                <a:spAutoFit/>
              </a:bodyPr>
              <a:lstStyle/>
              <a:p>
                <a:pPr marL="457200" indent="-457200" algn="just">
                  <a:buAutoNum type="arabicPeriod"/>
                </a:pPr>
                <a:r>
                  <a:rPr lang="en-US" sz="2400" dirty="0"/>
                  <a:t>Describe the kinetic energy of a particle in terms of its mass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t> and magnitude of its momentum </a:t>
                </a:r>
                <a14:m>
                  <m:oMath xmlns:m="http://schemas.openxmlformats.org/officeDocument/2006/math">
                    <m:d>
                      <m:dPr>
                        <m:begChr m:val="|"/>
                        <m:endChr m:val="|"/>
                        <m:ctrlPr>
                          <a:rPr lang="en-US" sz="2400" b="0" i="1" dirty="0" smtClean="0">
                            <a:latin typeface="Cambria Math" panose="02040503050406030204" pitchFamily="18" charset="0"/>
                          </a:rPr>
                        </m:ctrlPr>
                      </m:d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𝑝</m:t>
                            </m:r>
                          </m:e>
                        </m:acc>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𝑡</m:t>
                            </m:r>
                          </m:e>
                        </m:d>
                      </m:e>
                    </m:d>
                    <m:r>
                      <a:rPr lang="en-US" sz="2400" b="0" i="0" dirty="0" smtClean="0">
                        <a:latin typeface="Cambria Math" panose="02040503050406030204" pitchFamily="18" charset="0"/>
                      </a:rPr>
                      <m:t>=</m:t>
                    </m:r>
                    <m:r>
                      <a:rPr lang="en-US" sz="2400" i="1" dirty="0" smtClean="0">
                        <a:latin typeface="Cambria Math" panose="02040503050406030204" pitchFamily="18" charset="0"/>
                      </a:rPr>
                      <m:t>𝑝</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𝑡</m:t>
                        </m:r>
                      </m:e>
                    </m:d>
                  </m:oMath>
                </a14:m>
                <a:r>
                  <a:rPr lang="en-US" sz="2400" dirty="0"/>
                  <a:t> (we know they could depend on the time t, so you can omit the time in the equations). </a:t>
                </a:r>
                <a:endParaRPr lang="en-US" sz="2400" dirty="0"/>
              </a:p>
              <a:p>
                <a:pPr marL="457200" indent="-457200" algn="just">
                  <a:buAutoNum type="arabicPeriod"/>
                </a:pPr>
                <a:r>
                  <a:rPr lang="en-US" sz="2400" dirty="0"/>
                  <a:t>Verify your results by checking the units and describe 1 J in terms of units: kg, m, s (reminder: the SI unit for energy is the Joules, symbol: J) . </a:t>
                </a:r>
                <a:endParaRPr lang="en-US" sz="2400" dirty="0"/>
              </a:p>
            </p:txBody>
          </p:sp>
        </mc:Choice>
        <mc:Fallback>
          <p:sp>
            <p:nvSpPr>
              <p:cNvPr id="8" name="TextBox 7"/>
              <p:cNvSpPr txBox="1">
                <a:spLocks noRot="1" noChangeAspect="1" noMove="1" noResize="1" noEditPoints="1" noAdjustHandles="1" noChangeArrowheads="1" noChangeShapeType="1" noTextEdit="1"/>
              </p:cNvSpPr>
              <p:nvPr/>
            </p:nvSpPr>
            <p:spPr>
              <a:xfrm flipH="1">
                <a:off x="623534" y="3947259"/>
                <a:ext cx="8052922" cy="2677656"/>
              </a:xfrm>
              <a:prstGeom prst="rect">
                <a:avLst/>
              </a:prstGeom>
              <a:blipFill rotWithShape="1">
                <a:blip r:embed="rId1"/>
                <a:stretch>
                  <a:fillRect l="-7" t="-4" r="6" b="22"/>
                </a:stretch>
              </a:blipFill>
            </p:spPr>
            <p:txBody>
              <a:bodyPr/>
              <a:lstStyle/>
              <a:p>
                <a:r>
                  <a:rPr lang="zh-CN" altLang="en-US">
                    <a:noFill/>
                  </a:rPr>
                  <a:t> </a:t>
                </a:r>
              </a:p>
            </p:txBody>
          </p:sp>
        </mc:Fallback>
      </mc:AlternateContent>
      <p:pic>
        <p:nvPicPr>
          <p:cNvPr id="6" name="Picture 5"/>
          <p:cNvPicPr>
            <a:picLocks noChangeAspect="1"/>
          </p:cNvPicPr>
          <p:nvPr/>
        </p:nvPicPr>
        <p:blipFill>
          <a:blip r:embed="rId2"/>
          <a:stretch>
            <a:fillRect/>
          </a:stretch>
        </p:blipFill>
        <p:spPr>
          <a:xfrm>
            <a:off x="1259632" y="1203587"/>
            <a:ext cx="2824665" cy="2677656"/>
          </a:xfrm>
          <a:prstGeom prst="rect">
            <a:avLst/>
          </a:prstGeom>
        </p:spPr>
      </p:pic>
      <p:sp>
        <p:nvSpPr>
          <p:cNvPr id="7" name="TextBox 6"/>
          <p:cNvSpPr txBox="1"/>
          <p:nvPr/>
        </p:nvSpPr>
        <p:spPr>
          <a:xfrm>
            <a:off x="4427984" y="1556792"/>
            <a:ext cx="4438204" cy="646331"/>
          </a:xfrm>
          <a:prstGeom prst="rect">
            <a:avLst/>
          </a:prstGeom>
          <a:noFill/>
        </p:spPr>
        <p:txBody>
          <a:bodyPr wrap="square" rtlCol="0">
            <a:spAutoFit/>
          </a:bodyPr>
          <a:lstStyle/>
          <a:p>
            <a:r>
              <a:rPr lang="en-US" i="1" dirty="0"/>
              <a:t>After the impact, this golf ball has a certain momentum and a certain kinetic energy. </a:t>
            </a:r>
            <a:endParaRPr lang="en-US" i="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69862"/>
            <a:ext cx="8229600" cy="1143000"/>
          </a:xfrm>
        </p:spPr>
        <p:txBody>
          <a:bodyPr/>
          <a:lstStyle/>
          <a:p>
            <a:r>
              <a:rPr lang="en-US" dirty="0"/>
              <a:t>Solution</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6" name="TextBox 5"/>
              <p:cNvSpPr txBox="1"/>
              <p:nvPr/>
            </p:nvSpPr>
            <p:spPr>
              <a:xfrm flipH="1">
                <a:off x="827584" y="1124744"/>
                <a:ext cx="8136904" cy="830997"/>
              </a:xfrm>
              <a:prstGeom prst="rect">
                <a:avLst/>
              </a:prstGeom>
              <a:noFill/>
            </p:spPr>
            <p:txBody>
              <a:bodyPr wrap="square" rtlCol="0">
                <a:spAutoFit/>
              </a:bodyPr>
              <a:lstStyle/>
              <a:p>
                <a:pPr marL="457200" indent="-457200">
                  <a:buAutoNum type="arabicPeriod"/>
                </a:pPr>
                <a:r>
                  <a:rPr lang="en-US" sz="2400" dirty="0"/>
                  <a:t>Describe the kinetic energy of a particle in terms of its mass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t> and magnitude of its momentum </a:t>
                </a:r>
                <a14:m>
                  <m:oMath xmlns:m="http://schemas.openxmlformats.org/officeDocument/2006/math">
                    <m:d>
                      <m:dPr>
                        <m:begChr m:val="|"/>
                        <m:endChr m:val="|"/>
                        <m:ctrlPr>
                          <a:rPr lang="en-US" sz="2400" b="0" i="1" dirty="0" smtClean="0">
                            <a:latin typeface="Cambria Math" panose="02040503050406030204" pitchFamily="18" charset="0"/>
                          </a:rPr>
                        </m:ctrlPr>
                      </m:d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𝑝</m:t>
                            </m:r>
                          </m:e>
                        </m:acc>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𝑡</m:t>
                            </m:r>
                          </m:e>
                        </m:d>
                      </m:e>
                    </m:d>
                    <m:r>
                      <a:rPr lang="en-US" sz="2400" b="0" i="0" dirty="0" smtClean="0">
                        <a:latin typeface="Cambria Math" panose="02040503050406030204" pitchFamily="18" charset="0"/>
                      </a:rPr>
                      <m:t>=</m:t>
                    </m:r>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t>.</a:t>
                </a:r>
                <a:endParaRPr lang="en-US" sz="2400" dirty="0"/>
              </a:p>
            </p:txBody>
          </p:sp>
        </mc:Choice>
        <mc:Fallback>
          <p:sp>
            <p:nvSpPr>
              <p:cNvPr id="6" name="TextBox 5"/>
              <p:cNvSpPr txBox="1">
                <a:spLocks noRot="1" noChangeAspect="1" noMove="1" noResize="1" noEditPoints="1" noAdjustHandles="1" noChangeArrowheads="1" noChangeShapeType="1" noTextEdit="1"/>
              </p:cNvSpPr>
              <p:nvPr/>
            </p:nvSpPr>
            <p:spPr>
              <a:xfrm flipH="1">
                <a:off x="827584" y="1124744"/>
                <a:ext cx="8136904" cy="830997"/>
              </a:xfrm>
              <a:prstGeom prst="rect">
                <a:avLst/>
              </a:prstGeom>
              <a:blipFill rotWithShape="1">
                <a:blip r:embed="rId1"/>
                <a:stretch>
                  <a:fillRect l="-2" t="-19" r="2" b="69"/>
                </a:stretch>
              </a:blipFill>
            </p:spPr>
            <p:txBody>
              <a:bodyPr/>
              <a:lstStyle/>
              <a:p>
                <a:r>
                  <a:rPr lang="zh-CN" altLang="en-US">
                    <a:noFill/>
                  </a:rPr>
                  <a:t> </a:t>
                </a:r>
              </a:p>
            </p:txBody>
          </p:sp>
        </mc:Fallback>
      </mc:AlternateContent>
      <p:sp>
        <p:nvSpPr>
          <p:cNvPr id="3" name="TextBox 2"/>
          <p:cNvSpPr txBox="1"/>
          <p:nvPr/>
        </p:nvSpPr>
        <p:spPr>
          <a:xfrm>
            <a:off x="614019" y="1916832"/>
            <a:ext cx="3872827" cy="369332"/>
          </a:xfrm>
          <a:prstGeom prst="rect">
            <a:avLst/>
          </a:prstGeom>
          <a:noFill/>
        </p:spPr>
        <p:txBody>
          <a:bodyPr wrap="square" rtlCol="0">
            <a:spAutoFit/>
          </a:bodyPr>
          <a:lstStyle/>
          <a:p>
            <a:r>
              <a:rPr lang="en-US" dirty="0"/>
              <a:t>Kinetic energy of a particle:</a:t>
            </a:r>
            <a:endParaRPr lang="en-US" dirty="0"/>
          </a:p>
        </p:txBody>
      </p:sp>
      <mc:AlternateContent xmlns:mc="http://schemas.openxmlformats.org/markup-compatibility/2006">
        <mc:Choice xmlns:a14="http://schemas.microsoft.com/office/drawing/2010/main" Requires="a14">
          <p:sp>
            <p:nvSpPr>
              <p:cNvPr id="8" name="TextBox 7"/>
              <p:cNvSpPr txBox="1"/>
              <p:nvPr/>
            </p:nvSpPr>
            <p:spPr>
              <a:xfrm>
                <a:off x="2915816" y="2200489"/>
                <a:ext cx="2701830" cy="115249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𝐸</m:t>
                          </m:r>
                        </m:e>
                        <m:sub>
                          <m:r>
                            <a:rPr lang="en-US" sz="4000" b="0" i="1" smtClean="0">
                              <a:latin typeface="Cambria Math" panose="02040503050406030204" pitchFamily="18" charset="0"/>
                            </a:rPr>
                            <m:t>𝑘</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2</m:t>
                          </m:r>
                        </m:den>
                      </m:f>
                      <m:r>
                        <a:rPr lang="en-US" sz="4000" b="0" i="1" smtClean="0">
                          <a:latin typeface="Cambria Math" panose="02040503050406030204" pitchFamily="18" charset="0"/>
                        </a:rPr>
                        <m:t>𝑚</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𝑣</m:t>
                          </m:r>
                        </m:e>
                        <m:sup>
                          <m:r>
                            <a:rPr lang="en-US" sz="4000" b="0" i="1" smtClean="0">
                              <a:latin typeface="Cambria Math" panose="02040503050406030204" pitchFamily="18" charset="0"/>
                            </a:rPr>
                            <m:t>2</m:t>
                          </m:r>
                        </m:sup>
                      </m:sSup>
                    </m:oMath>
                  </m:oMathPara>
                </a14:m>
                <a:endParaRPr lang="en-US" sz="4000" dirty="0"/>
              </a:p>
            </p:txBody>
          </p:sp>
        </mc:Choice>
        <mc:Fallback>
          <p:sp>
            <p:nvSpPr>
              <p:cNvPr id="8" name="TextBox 7"/>
              <p:cNvSpPr txBox="1">
                <a:spLocks noRot="1" noChangeAspect="1" noMove="1" noResize="1" noEditPoints="1" noAdjustHandles="1" noChangeArrowheads="1" noChangeShapeType="1" noTextEdit="1"/>
              </p:cNvSpPr>
              <p:nvPr/>
            </p:nvSpPr>
            <p:spPr>
              <a:xfrm>
                <a:off x="2915816" y="2200489"/>
                <a:ext cx="2701830" cy="1152495"/>
              </a:xfrm>
              <a:prstGeom prst="rect">
                <a:avLst/>
              </a:prstGeom>
              <a:blipFill rotWithShape="1">
                <a:blip r:embed="rId2"/>
                <a:stretch>
                  <a:fillRect l="-20" t="-19" r="-1958" b="16"/>
                </a:stretch>
              </a:blipFill>
            </p:spPr>
            <p:txBody>
              <a:bodyPr/>
              <a:lstStyle/>
              <a:p>
                <a:r>
                  <a:rPr lang="zh-CN" altLang="en-US">
                    <a:noFill/>
                  </a:rPr>
                  <a:t> </a:t>
                </a:r>
              </a:p>
            </p:txBody>
          </p:sp>
        </mc:Fallback>
      </mc:AlternateContent>
      <p:cxnSp>
        <p:nvCxnSpPr>
          <p:cNvPr id="10" name="Straight Arrow Connector 9"/>
          <p:cNvCxnSpPr/>
          <p:nvPr/>
        </p:nvCxnSpPr>
        <p:spPr>
          <a:xfrm flipV="1">
            <a:off x="4788024" y="3212976"/>
            <a:ext cx="0"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p:cNvSpPr txBox="1"/>
              <p:nvPr/>
            </p:nvSpPr>
            <p:spPr>
              <a:xfrm>
                <a:off x="4355976" y="4023627"/>
                <a:ext cx="2854031" cy="369332"/>
              </a:xfrm>
              <a:prstGeom prst="rect">
                <a:avLst/>
              </a:prstGeom>
              <a:noFill/>
            </p:spPr>
            <p:txBody>
              <a:bodyPr wrap="square" rtlCol="0">
                <a:spAutoFit/>
              </a:bodyPr>
              <a:lstStyle/>
              <a:p>
                <a:r>
                  <a:rPr lang="en-US" dirty="0"/>
                  <a:t>Mass of the particle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355976" y="4023627"/>
                <a:ext cx="2854031" cy="369332"/>
              </a:xfrm>
              <a:prstGeom prst="rect">
                <a:avLst/>
              </a:prstGeom>
              <a:blipFill rotWithShape="1">
                <a:blip r:embed="rId3"/>
                <a:stretch>
                  <a:fillRect l="-18" t="-72" r="8" b="8"/>
                </a:stretch>
              </a:blipFill>
            </p:spPr>
            <p:txBody>
              <a:bodyPr/>
              <a:lstStyle/>
              <a:p>
                <a:r>
                  <a:rPr lang="zh-CN" altLang="en-US">
                    <a:noFill/>
                  </a:rPr>
                  <a:t> </a:t>
                </a:r>
              </a:p>
            </p:txBody>
          </p:sp>
        </mc:Fallback>
      </mc:AlternateContent>
      <p:cxnSp>
        <p:nvCxnSpPr>
          <p:cNvPr id="13" name="Straight Arrow Connector 12"/>
          <p:cNvCxnSpPr/>
          <p:nvPr/>
        </p:nvCxnSpPr>
        <p:spPr>
          <a:xfrm flipH="1" flipV="1">
            <a:off x="5276372" y="3083515"/>
            <a:ext cx="504056"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p:cNvSpPr txBox="1"/>
              <p:nvPr/>
            </p:nvSpPr>
            <p:spPr>
              <a:xfrm>
                <a:off x="5921360" y="3009726"/>
                <a:ext cx="3168352" cy="923330"/>
              </a:xfrm>
              <a:prstGeom prst="rect">
                <a:avLst/>
              </a:prstGeom>
              <a:noFill/>
            </p:spPr>
            <p:txBody>
              <a:bodyPr wrap="square" rtlCol="0">
                <a:spAutoFit/>
              </a:bodyPr>
              <a:lstStyle/>
              <a:p>
                <a:r>
                  <a:rPr lang="en-US" dirty="0"/>
                  <a:t>Velocity of the particle (magnitude of the velocity vector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oMath>
                </a14:m>
                <a:r>
                  <a:rPr lang="en-US" dirty="0"/>
                  <a:t>)</a:t>
                </a:r>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5921360" y="3009726"/>
                <a:ext cx="3168352" cy="923330"/>
              </a:xfrm>
              <a:prstGeom prst="rect">
                <a:avLst/>
              </a:prstGeom>
              <a:blipFill rotWithShape="1">
                <a:blip r:embed="rId4"/>
                <a:stretch>
                  <a:fillRect l="-20" t="-50" r="10" b="54"/>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69862"/>
            <a:ext cx="8229600" cy="1143000"/>
          </a:xfrm>
        </p:spPr>
        <p:txBody>
          <a:bodyPr/>
          <a:lstStyle/>
          <a:p>
            <a:r>
              <a:rPr lang="en-US" dirty="0"/>
              <a:t>Solution</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6" name="TextBox 5"/>
              <p:cNvSpPr txBox="1"/>
              <p:nvPr/>
            </p:nvSpPr>
            <p:spPr>
              <a:xfrm flipH="1">
                <a:off x="827584" y="1124744"/>
                <a:ext cx="8136904" cy="830997"/>
              </a:xfrm>
              <a:prstGeom prst="rect">
                <a:avLst/>
              </a:prstGeom>
              <a:noFill/>
            </p:spPr>
            <p:txBody>
              <a:bodyPr wrap="square" rtlCol="0">
                <a:spAutoFit/>
              </a:bodyPr>
              <a:lstStyle/>
              <a:p>
                <a:pPr marL="457200" indent="-457200">
                  <a:buAutoNum type="arabicPeriod"/>
                </a:pPr>
                <a:r>
                  <a:rPr lang="en-US" sz="2400" dirty="0"/>
                  <a:t>Describe the kinetic energy of a particle in terms of its mass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t> and magnitude of its momentum </a:t>
                </a:r>
                <a14:m>
                  <m:oMath xmlns:m="http://schemas.openxmlformats.org/officeDocument/2006/math">
                    <m:d>
                      <m:dPr>
                        <m:begChr m:val="|"/>
                        <m:endChr m:val="|"/>
                        <m:ctrlPr>
                          <a:rPr lang="en-US" sz="2400" b="0" i="1" dirty="0" smtClean="0">
                            <a:latin typeface="Cambria Math" panose="02040503050406030204" pitchFamily="18" charset="0"/>
                          </a:rPr>
                        </m:ctrlPr>
                      </m:d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𝑝</m:t>
                            </m:r>
                          </m:e>
                        </m:acc>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𝑡</m:t>
                            </m:r>
                          </m:e>
                        </m:d>
                      </m:e>
                    </m:d>
                    <m:r>
                      <a:rPr lang="en-US" sz="2400" b="0" i="0" dirty="0" smtClean="0">
                        <a:latin typeface="Cambria Math" panose="02040503050406030204" pitchFamily="18" charset="0"/>
                      </a:rPr>
                      <m:t>=</m:t>
                    </m:r>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t>.</a:t>
                </a:r>
                <a:endParaRPr lang="en-US" sz="2400" dirty="0"/>
              </a:p>
            </p:txBody>
          </p:sp>
        </mc:Choice>
        <mc:Fallback>
          <p:sp>
            <p:nvSpPr>
              <p:cNvPr id="6" name="TextBox 5"/>
              <p:cNvSpPr txBox="1">
                <a:spLocks noRot="1" noChangeAspect="1" noMove="1" noResize="1" noEditPoints="1" noAdjustHandles="1" noChangeArrowheads="1" noChangeShapeType="1" noTextEdit="1"/>
              </p:cNvSpPr>
              <p:nvPr/>
            </p:nvSpPr>
            <p:spPr>
              <a:xfrm flipH="1">
                <a:off x="827584" y="1124744"/>
                <a:ext cx="8136904" cy="830997"/>
              </a:xfrm>
              <a:prstGeom prst="rect">
                <a:avLst/>
              </a:prstGeom>
              <a:blipFill rotWithShape="1">
                <a:blip r:embed="rId1"/>
                <a:stretch>
                  <a:fillRect l="-2" t="-19" r="2" b="69"/>
                </a:stretch>
              </a:blipFill>
            </p:spPr>
            <p:txBody>
              <a:bodyPr/>
              <a:lstStyle/>
              <a:p>
                <a:r>
                  <a:rPr lang="zh-CN" altLang="en-US">
                    <a:noFill/>
                  </a:rPr>
                  <a:t> </a:t>
                </a:r>
              </a:p>
            </p:txBody>
          </p:sp>
        </mc:Fallback>
      </mc:AlternateContent>
      <p:sp>
        <p:nvSpPr>
          <p:cNvPr id="3" name="TextBox 2"/>
          <p:cNvSpPr txBox="1"/>
          <p:nvPr/>
        </p:nvSpPr>
        <p:spPr>
          <a:xfrm>
            <a:off x="614019" y="1916832"/>
            <a:ext cx="3872827" cy="369332"/>
          </a:xfrm>
          <a:prstGeom prst="rect">
            <a:avLst/>
          </a:prstGeom>
          <a:noFill/>
        </p:spPr>
        <p:txBody>
          <a:bodyPr wrap="square" rtlCol="0">
            <a:spAutoFit/>
          </a:bodyPr>
          <a:lstStyle/>
          <a:p>
            <a:r>
              <a:rPr lang="en-US" dirty="0"/>
              <a:t>Kinetic energy of a particle:</a:t>
            </a:r>
            <a:endParaRPr lang="en-US" dirty="0"/>
          </a:p>
        </p:txBody>
      </p:sp>
      <mc:AlternateContent xmlns:mc="http://schemas.openxmlformats.org/markup-compatibility/2006">
        <mc:Choice xmlns:a14="http://schemas.microsoft.com/office/drawing/2010/main" Requires="a14">
          <p:sp>
            <p:nvSpPr>
              <p:cNvPr id="8" name="TextBox 7"/>
              <p:cNvSpPr txBox="1"/>
              <p:nvPr/>
            </p:nvSpPr>
            <p:spPr>
              <a:xfrm>
                <a:off x="2915816" y="2200489"/>
                <a:ext cx="2701830" cy="115249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𝐸</m:t>
                          </m:r>
                        </m:e>
                        <m:sub>
                          <m:r>
                            <a:rPr lang="en-US" sz="4000" b="0" i="1" smtClean="0">
                              <a:latin typeface="Cambria Math" panose="02040503050406030204" pitchFamily="18" charset="0"/>
                            </a:rPr>
                            <m:t>𝑘</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2</m:t>
                          </m:r>
                        </m:den>
                      </m:f>
                      <m:r>
                        <a:rPr lang="en-US" sz="4000" b="0" i="1" smtClean="0">
                          <a:latin typeface="Cambria Math" panose="02040503050406030204" pitchFamily="18" charset="0"/>
                        </a:rPr>
                        <m:t>𝑚</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𝑣</m:t>
                          </m:r>
                        </m:e>
                        <m:sup>
                          <m:r>
                            <a:rPr lang="en-US" sz="4000" b="0" i="1" smtClean="0">
                              <a:latin typeface="Cambria Math" panose="02040503050406030204" pitchFamily="18" charset="0"/>
                            </a:rPr>
                            <m:t>2</m:t>
                          </m:r>
                        </m:sup>
                      </m:sSup>
                    </m:oMath>
                  </m:oMathPara>
                </a14:m>
                <a:endParaRPr lang="en-US" sz="4000" dirty="0"/>
              </a:p>
            </p:txBody>
          </p:sp>
        </mc:Choice>
        <mc:Fallback>
          <p:sp>
            <p:nvSpPr>
              <p:cNvPr id="8" name="TextBox 7"/>
              <p:cNvSpPr txBox="1">
                <a:spLocks noRot="1" noChangeAspect="1" noMove="1" noResize="1" noEditPoints="1" noAdjustHandles="1" noChangeArrowheads="1" noChangeShapeType="1" noTextEdit="1"/>
              </p:cNvSpPr>
              <p:nvPr/>
            </p:nvSpPr>
            <p:spPr>
              <a:xfrm>
                <a:off x="2915816" y="2200489"/>
                <a:ext cx="2701830" cy="1152495"/>
              </a:xfrm>
              <a:prstGeom prst="rect">
                <a:avLst/>
              </a:prstGeom>
              <a:blipFill rotWithShape="1">
                <a:blip r:embed="rId2"/>
                <a:stretch>
                  <a:fillRect l="-20" t="-19" r="-1958" b="16"/>
                </a:stretch>
              </a:blipFill>
            </p:spPr>
            <p:txBody>
              <a:bodyPr/>
              <a:lstStyle/>
              <a:p>
                <a:r>
                  <a:rPr lang="zh-CN" altLang="en-US">
                    <a:noFill/>
                  </a:rPr>
                  <a:t> </a:t>
                </a:r>
              </a:p>
            </p:txBody>
          </p:sp>
        </mc:Fallback>
      </mc:AlternateContent>
      <p:cxnSp>
        <p:nvCxnSpPr>
          <p:cNvPr id="10" name="Straight Arrow Connector 9"/>
          <p:cNvCxnSpPr/>
          <p:nvPr/>
        </p:nvCxnSpPr>
        <p:spPr>
          <a:xfrm flipV="1">
            <a:off x="4788024" y="3212976"/>
            <a:ext cx="0"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p:cNvSpPr txBox="1"/>
              <p:nvPr/>
            </p:nvSpPr>
            <p:spPr>
              <a:xfrm>
                <a:off x="4355976" y="4023627"/>
                <a:ext cx="2854031" cy="369332"/>
              </a:xfrm>
              <a:prstGeom prst="rect">
                <a:avLst/>
              </a:prstGeom>
              <a:noFill/>
            </p:spPr>
            <p:txBody>
              <a:bodyPr wrap="square" rtlCol="0">
                <a:spAutoFit/>
              </a:bodyPr>
              <a:lstStyle/>
              <a:p>
                <a:r>
                  <a:rPr lang="en-US" dirty="0"/>
                  <a:t>Mass of the particle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355976" y="4023627"/>
                <a:ext cx="2854031" cy="369332"/>
              </a:xfrm>
              <a:prstGeom prst="rect">
                <a:avLst/>
              </a:prstGeom>
              <a:blipFill rotWithShape="1">
                <a:blip r:embed="rId3"/>
                <a:stretch>
                  <a:fillRect l="-18" t="-72" r="8" b="8"/>
                </a:stretch>
              </a:blipFill>
            </p:spPr>
            <p:txBody>
              <a:bodyPr/>
              <a:lstStyle/>
              <a:p>
                <a:r>
                  <a:rPr lang="zh-CN" altLang="en-US">
                    <a:noFill/>
                  </a:rPr>
                  <a:t> </a:t>
                </a:r>
              </a:p>
            </p:txBody>
          </p:sp>
        </mc:Fallback>
      </mc:AlternateContent>
      <p:cxnSp>
        <p:nvCxnSpPr>
          <p:cNvPr id="13" name="Straight Arrow Connector 12"/>
          <p:cNvCxnSpPr/>
          <p:nvPr/>
        </p:nvCxnSpPr>
        <p:spPr>
          <a:xfrm flipH="1" flipV="1">
            <a:off x="5276372" y="3083515"/>
            <a:ext cx="504056"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p:cNvSpPr txBox="1"/>
              <p:nvPr/>
            </p:nvSpPr>
            <p:spPr>
              <a:xfrm>
                <a:off x="5921360" y="3009726"/>
                <a:ext cx="3168352" cy="923330"/>
              </a:xfrm>
              <a:prstGeom prst="rect">
                <a:avLst/>
              </a:prstGeom>
              <a:noFill/>
            </p:spPr>
            <p:txBody>
              <a:bodyPr wrap="square" rtlCol="0">
                <a:spAutoFit/>
              </a:bodyPr>
              <a:lstStyle/>
              <a:p>
                <a:r>
                  <a:rPr lang="en-US" dirty="0"/>
                  <a:t>Velocity of the particle (magnitude of the velocity vector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oMath>
                </a14:m>
                <a:r>
                  <a:rPr lang="en-US" dirty="0"/>
                  <a:t>)</a:t>
                </a:r>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5921360" y="3009726"/>
                <a:ext cx="3168352" cy="923330"/>
              </a:xfrm>
              <a:prstGeom prst="rect">
                <a:avLst/>
              </a:prstGeom>
              <a:blipFill rotWithShape="1">
                <a:blip r:embed="rId4"/>
                <a:stretch>
                  <a:fillRect l="-20" t="-50" r="10" b="54"/>
                </a:stretch>
              </a:blipFill>
            </p:spPr>
            <p:txBody>
              <a:bodyPr/>
              <a:lstStyle/>
              <a:p>
                <a:r>
                  <a:rPr lang="zh-CN" altLang="en-US">
                    <a:noFill/>
                  </a:rPr>
                  <a:t> </a:t>
                </a:r>
              </a:p>
            </p:txBody>
          </p:sp>
        </mc:Fallback>
      </mc:AlternateContent>
      <p:sp>
        <p:nvSpPr>
          <p:cNvPr id="16" name="TextBox 15"/>
          <p:cNvSpPr txBox="1"/>
          <p:nvPr/>
        </p:nvSpPr>
        <p:spPr>
          <a:xfrm>
            <a:off x="613415" y="4599327"/>
            <a:ext cx="3872827" cy="369332"/>
          </a:xfrm>
          <a:prstGeom prst="rect">
            <a:avLst/>
          </a:prstGeom>
          <a:noFill/>
        </p:spPr>
        <p:txBody>
          <a:bodyPr wrap="square" rtlCol="0">
            <a:spAutoFit/>
          </a:bodyPr>
          <a:lstStyle/>
          <a:p>
            <a:r>
              <a:rPr lang="en-US" dirty="0"/>
              <a:t>Magnitude of momentum of a particle:</a:t>
            </a:r>
            <a:endParaRPr lang="en-US" dirty="0"/>
          </a:p>
        </p:txBody>
      </p:sp>
      <mc:AlternateContent xmlns:mc="http://schemas.openxmlformats.org/markup-compatibility/2006">
        <mc:Choice xmlns:a14="http://schemas.microsoft.com/office/drawing/2010/main" Requires="a14">
          <p:sp>
            <p:nvSpPr>
              <p:cNvPr id="17" name="TextBox 16"/>
              <p:cNvSpPr txBox="1"/>
              <p:nvPr/>
            </p:nvSpPr>
            <p:spPr>
              <a:xfrm>
                <a:off x="4486242" y="4521410"/>
                <a:ext cx="337650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𝑚</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e>
                      </m:d>
                      <m:r>
                        <a:rPr lang="en-US" sz="2800" b="0" i="1" smtClean="0">
                          <a:latin typeface="Cambria Math" panose="02040503050406030204" pitchFamily="18" charset="0"/>
                        </a:rPr>
                        <m:t>=</m:t>
                      </m:r>
                      <m:r>
                        <a:rPr lang="en-US" sz="2800" b="0" i="1" smtClean="0">
                          <a:latin typeface="Cambria Math" panose="02040503050406030204" pitchFamily="18" charset="0"/>
                        </a:rPr>
                        <m:t>𝑚𝑣</m:t>
                      </m:r>
                    </m:oMath>
                  </m:oMathPara>
                </a14:m>
                <a:endParaRPr lang="en-US" sz="2800" dirty="0"/>
              </a:p>
            </p:txBody>
          </p:sp>
        </mc:Choice>
        <mc:Fallback>
          <p:sp>
            <p:nvSpPr>
              <p:cNvPr id="17" name="TextBox 16"/>
              <p:cNvSpPr txBox="1">
                <a:spLocks noRot="1" noChangeAspect="1" noMove="1" noResize="1" noEditPoints="1" noAdjustHandles="1" noChangeArrowheads="1" noChangeShapeType="1" noTextEdit="1"/>
              </p:cNvSpPr>
              <p:nvPr/>
            </p:nvSpPr>
            <p:spPr>
              <a:xfrm>
                <a:off x="4486242" y="4521410"/>
                <a:ext cx="3376502" cy="430887"/>
              </a:xfrm>
              <a:prstGeom prst="rect">
                <a:avLst/>
              </a:prstGeom>
              <a:blipFill rotWithShape="1">
                <a:blip r:embed="rId5"/>
                <a:stretch>
                  <a:fillRect l="-18" t="-49" r="-578" b="132"/>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862"/>
            <a:ext cx="8229600" cy="1143000"/>
          </a:xfrm>
        </p:spPr>
        <p:txBody>
          <a:bodyPr/>
          <a:lstStyle/>
          <a:p>
            <a:r>
              <a:rPr lang="en-GB" dirty="0"/>
              <a:t>Contents</a:t>
            </a:r>
            <a:endParaRPr lang="en-US" dirty="0"/>
          </a:p>
        </p:txBody>
      </p:sp>
      <p:sp>
        <p:nvSpPr>
          <p:cNvPr id="3" name="Content Placeholder 2"/>
          <p:cNvSpPr>
            <a:spLocks noGrp="1"/>
          </p:cNvSpPr>
          <p:nvPr>
            <p:ph idx="1"/>
          </p:nvPr>
        </p:nvSpPr>
        <p:spPr>
          <a:xfrm>
            <a:off x="437970" y="1124744"/>
            <a:ext cx="8229600" cy="4525963"/>
          </a:xfrm>
        </p:spPr>
        <p:txBody>
          <a:bodyPr/>
          <a:lstStyle/>
          <a:p>
            <a:pPr marL="514350" indent="-514350">
              <a:buAutoNum type="arabicPeriod"/>
            </a:pPr>
            <a:r>
              <a:rPr lang="en-GB" dirty="0"/>
              <a:t>Introduction </a:t>
            </a:r>
            <a:endParaRPr lang="en-GB" dirty="0"/>
          </a:p>
          <a:p>
            <a:pPr marL="514350" indent="-514350">
              <a:buAutoNum type="arabicPeriod"/>
            </a:pPr>
            <a:r>
              <a:rPr lang="en-GB" dirty="0"/>
              <a:t>The momentum</a:t>
            </a:r>
            <a:endParaRPr lang="en-GB" dirty="0"/>
          </a:p>
          <a:p>
            <a:pPr marL="514350" indent="-514350">
              <a:buAutoNum type="arabicPeriod"/>
            </a:pPr>
            <a:r>
              <a:rPr lang="en-GB" dirty="0"/>
              <a:t>The impulse-momentum theorem</a:t>
            </a:r>
            <a:endParaRPr lang="en-GB"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p:cNvSpPr/>
          <p:nvPr/>
        </p:nvSpPr>
        <p:spPr>
          <a:xfrm>
            <a:off x="6083334" y="5301208"/>
            <a:ext cx="1779410" cy="1159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7584" y="-169862"/>
            <a:ext cx="8229600" cy="1143000"/>
          </a:xfrm>
        </p:spPr>
        <p:txBody>
          <a:bodyPr/>
          <a:lstStyle/>
          <a:p>
            <a:r>
              <a:rPr lang="en-US" dirty="0"/>
              <a:t>Solution</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6" name="TextBox 5"/>
              <p:cNvSpPr txBox="1"/>
              <p:nvPr/>
            </p:nvSpPr>
            <p:spPr>
              <a:xfrm flipH="1">
                <a:off x="827584" y="1124744"/>
                <a:ext cx="8136904" cy="830997"/>
              </a:xfrm>
              <a:prstGeom prst="rect">
                <a:avLst/>
              </a:prstGeom>
              <a:noFill/>
            </p:spPr>
            <p:txBody>
              <a:bodyPr wrap="square" rtlCol="0">
                <a:spAutoFit/>
              </a:bodyPr>
              <a:lstStyle/>
              <a:p>
                <a:pPr marL="457200" indent="-457200">
                  <a:buAutoNum type="arabicPeriod"/>
                </a:pPr>
                <a:r>
                  <a:rPr lang="en-US" sz="2400" dirty="0"/>
                  <a:t>Describe the kinetic energy of a particle in terms of its mass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t> and magnitude of its momentum </a:t>
                </a:r>
                <a14:m>
                  <m:oMath xmlns:m="http://schemas.openxmlformats.org/officeDocument/2006/math">
                    <m:d>
                      <m:dPr>
                        <m:begChr m:val="|"/>
                        <m:endChr m:val="|"/>
                        <m:ctrlPr>
                          <a:rPr lang="en-US" sz="2400" b="0" i="1" dirty="0" smtClean="0">
                            <a:latin typeface="Cambria Math" panose="02040503050406030204" pitchFamily="18" charset="0"/>
                          </a:rPr>
                        </m:ctrlPr>
                      </m:d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𝑝</m:t>
                            </m:r>
                          </m:e>
                        </m:acc>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𝑡</m:t>
                            </m:r>
                          </m:e>
                        </m:d>
                      </m:e>
                    </m:d>
                    <m:r>
                      <a:rPr lang="en-US" sz="2400" b="0" i="0" dirty="0" smtClean="0">
                        <a:latin typeface="Cambria Math" panose="02040503050406030204" pitchFamily="18" charset="0"/>
                      </a:rPr>
                      <m:t>=</m:t>
                    </m:r>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t>.</a:t>
                </a:r>
                <a:endParaRPr lang="en-US" sz="2400" dirty="0"/>
              </a:p>
            </p:txBody>
          </p:sp>
        </mc:Choice>
        <mc:Fallback>
          <p:sp>
            <p:nvSpPr>
              <p:cNvPr id="6" name="TextBox 5"/>
              <p:cNvSpPr txBox="1">
                <a:spLocks noRot="1" noChangeAspect="1" noMove="1" noResize="1" noEditPoints="1" noAdjustHandles="1" noChangeArrowheads="1" noChangeShapeType="1" noTextEdit="1"/>
              </p:cNvSpPr>
              <p:nvPr/>
            </p:nvSpPr>
            <p:spPr>
              <a:xfrm flipH="1">
                <a:off x="827584" y="1124744"/>
                <a:ext cx="8136904" cy="830997"/>
              </a:xfrm>
              <a:prstGeom prst="rect">
                <a:avLst/>
              </a:prstGeom>
              <a:blipFill rotWithShape="1">
                <a:blip r:embed="rId1"/>
                <a:stretch>
                  <a:fillRect l="-2" t="-19" r="2" b="69"/>
                </a:stretch>
              </a:blipFill>
            </p:spPr>
            <p:txBody>
              <a:bodyPr/>
              <a:lstStyle/>
              <a:p>
                <a:r>
                  <a:rPr lang="zh-CN" altLang="en-US">
                    <a:noFill/>
                  </a:rPr>
                  <a:t> </a:t>
                </a:r>
              </a:p>
            </p:txBody>
          </p:sp>
        </mc:Fallback>
      </mc:AlternateContent>
      <p:sp>
        <p:nvSpPr>
          <p:cNvPr id="3" name="TextBox 2"/>
          <p:cNvSpPr txBox="1"/>
          <p:nvPr/>
        </p:nvSpPr>
        <p:spPr>
          <a:xfrm>
            <a:off x="614019" y="1916832"/>
            <a:ext cx="3872827" cy="369332"/>
          </a:xfrm>
          <a:prstGeom prst="rect">
            <a:avLst/>
          </a:prstGeom>
          <a:noFill/>
        </p:spPr>
        <p:txBody>
          <a:bodyPr wrap="square" rtlCol="0">
            <a:spAutoFit/>
          </a:bodyPr>
          <a:lstStyle/>
          <a:p>
            <a:r>
              <a:rPr lang="en-US" dirty="0"/>
              <a:t>Kinetic energy of a particle:</a:t>
            </a:r>
            <a:endParaRPr lang="en-US" dirty="0"/>
          </a:p>
        </p:txBody>
      </p:sp>
      <mc:AlternateContent xmlns:mc="http://schemas.openxmlformats.org/markup-compatibility/2006">
        <mc:Choice xmlns:a14="http://schemas.microsoft.com/office/drawing/2010/main" Requires="a14">
          <p:sp>
            <p:nvSpPr>
              <p:cNvPr id="8" name="TextBox 7"/>
              <p:cNvSpPr txBox="1"/>
              <p:nvPr/>
            </p:nvSpPr>
            <p:spPr>
              <a:xfrm>
                <a:off x="2915816" y="2200489"/>
                <a:ext cx="2701830" cy="115249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𝐸</m:t>
                          </m:r>
                        </m:e>
                        <m:sub>
                          <m:r>
                            <a:rPr lang="en-US" sz="4000" b="0" i="1" smtClean="0">
                              <a:latin typeface="Cambria Math" panose="02040503050406030204" pitchFamily="18" charset="0"/>
                            </a:rPr>
                            <m:t>𝑘</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2</m:t>
                          </m:r>
                        </m:den>
                      </m:f>
                      <m:r>
                        <a:rPr lang="en-US" sz="4000" b="0" i="1" smtClean="0">
                          <a:latin typeface="Cambria Math" panose="02040503050406030204" pitchFamily="18" charset="0"/>
                        </a:rPr>
                        <m:t>𝑚</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𝑣</m:t>
                          </m:r>
                        </m:e>
                        <m:sup>
                          <m:r>
                            <a:rPr lang="en-US" sz="4000" b="0" i="1" smtClean="0">
                              <a:latin typeface="Cambria Math" panose="02040503050406030204" pitchFamily="18" charset="0"/>
                            </a:rPr>
                            <m:t>2</m:t>
                          </m:r>
                        </m:sup>
                      </m:sSup>
                    </m:oMath>
                  </m:oMathPara>
                </a14:m>
                <a:endParaRPr lang="en-US" sz="4000" dirty="0"/>
              </a:p>
            </p:txBody>
          </p:sp>
        </mc:Choice>
        <mc:Fallback>
          <p:sp>
            <p:nvSpPr>
              <p:cNvPr id="8" name="TextBox 7"/>
              <p:cNvSpPr txBox="1">
                <a:spLocks noRot="1" noChangeAspect="1" noMove="1" noResize="1" noEditPoints="1" noAdjustHandles="1" noChangeArrowheads="1" noChangeShapeType="1" noTextEdit="1"/>
              </p:cNvSpPr>
              <p:nvPr/>
            </p:nvSpPr>
            <p:spPr>
              <a:xfrm>
                <a:off x="2915816" y="2200489"/>
                <a:ext cx="2701830" cy="1152495"/>
              </a:xfrm>
              <a:prstGeom prst="rect">
                <a:avLst/>
              </a:prstGeom>
              <a:blipFill rotWithShape="1">
                <a:blip r:embed="rId2"/>
                <a:stretch>
                  <a:fillRect l="-20" t="-19" r="-1958" b="16"/>
                </a:stretch>
              </a:blipFill>
            </p:spPr>
            <p:txBody>
              <a:bodyPr/>
              <a:lstStyle/>
              <a:p>
                <a:r>
                  <a:rPr lang="zh-CN" altLang="en-US">
                    <a:noFill/>
                  </a:rPr>
                  <a:t> </a:t>
                </a:r>
              </a:p>
            </p:txBody>
          </p:sp>
        </mc:Fallback>
      </mc:AlternateContent>
      <p:cxnSp>
        <p:nvCxnSpPr>
          <p:cNvPr id="10" name="Straight Arrow Connector 9"/>
          <p:cNvCxnSpPr/>
          <p:nvPr/>
        </p:nvCxnSpPr>
        <p:spPr>
          <a:xfrm flipV="1">
            <a:off x="4788024" y="3212976"/>
            <a:ext cx="0"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p:cNvSpPr txBox="1"/>
              <p:nvPr/>
            </p:nvSpPr>
            <p:spPr>
              <a:xfrm>
                <a:off x="4355976" y="4023627"/>
                <a:ext cx="2854031" cy="369332"/>
              </a:xfrm>
              <a:prstGeom prst="rect">
                <a:avLst/>
              </a:prstGeom>
              <a:noFill/>
            </p:spPr>
            <p:txBody>
              <a:bodyPr wrap="square" rtlCol="0">
                <a:spAutoFit/>
              </a:bodyPr>
              <a:lstStyle/>
              <a:p>
                <a:r>
                  <a:rPr lang="en-US" dirty="0"/>
                  <a:t>Mass of the particle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355976" y="4023627"/>
                <a:ext cx="2854031" cy="369332"/>
              </a:xfrm>
              <a:prstGeom prst="rect">
                <a:avLst/>
              </a:prstGeom>
              <a:blipFill rotWithShape="1">
                <a:blip r:embed="rId3"/>
                <a:stretch>
                  <a:fillRect l="-18" t="-72" r="8" b="8"/>
                </a:stretch>
              </a:blipFill>
            </p:spPr>
            <p:txBody>
              <a:bodyPr/>
              <a:lstStyle/>
              <a:p>
                <a:r>
                  <a:rPr lang="zh-CN" altLang="en-US">
                    <a:noFill/>
                  </a:rPr>
                  <a:t> </a:t>
                </a:r>
              </a:p>
            </p:txBody>
          </p:sp>
        </mc:Fallback>
      </mc:AlternateContent>
      <p:cxnSp>
        <p:nvCxnSpPr>
          <p:cNvPr id="13" name="Straight Arrow Connector 12"/>
          <p:cNvCxnSpPr/>
          <p:nvPr/>
        </p:nvCxnSpPr>
        <p:spPr>
          <a:xfrm flipH="1" flipV="1">
            <a:off x="5276372" y="3083515"/>
            <a:ext cx="504056"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p:cNvSpPr txBox="1"/>
              <p:nvPr/>
            </p:nvSpPr>
            <p:spPr>
              <a:xfrm>
                <a:off x="5921360" y="3009726"/>
                <a:ext cx="3168352" cy="923330"/>
              </a:xfrm>
              <a:prstGeom prst="rect">
                <a:avLst/>
              </a:prstGeom>
              <a:noFill/>
            </p:spPr>
            <p:txBody>
              <a:bodyPr wrap="square" rtlCol="0">
                <a:spAutoFit/>
              </a:bodyPr>
              <a:lstStyle/>
              <a:p>
                <a:r>
                  <a:rPr lang="en-US" dirty="0"/>
                  <a:t>Velocity of the particle (magnitude of the velocity vector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oMath>
                </a14:m>
                <a:r>
                  <a:rPr lang="en-US" dirty="0"/>
                  <a:t>)</a:t>
                </a:r>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5921360" y="3009726"/>
                <a:ext cx="3168352" cy="923330"/>
              </a:xfrm>
              <a:prstGeom prst="rect">
                <a:avLst/>
              </a:prstGeom>
              <a:blipFill rotWithShape="1">
                <a:blip r:embed="rId4"/>
                <a:stretch>
                  <a:fillRect l="-20" t="-50" r="10" b="54"/>
                </a:stretch>
              </a:blipFill>
            </p:spPr>
            <p:txBody>
              <a:bodyPr/>
              <a:lstStyle/>
              <a:p>
                <a:r>
                  <a:rPr lang="zh-CN" altLang="en-US">
                    <a:noFill/>
                  </a:rPr>
                  <a:t> </a:t>
                </a:r>
              </a:p>
            </p:txBody>
          </p:sp>
        </mc:Fallback>
      </mc:AlternateContent>
      <p:sp>
        <p:nvSpPr>
          <p:cNvPr id="16" name="TextBox 15"/>
          <p:cNvSpPr txBox="1"/>
          <p:nvPr/>
        </p:nvSpPr>
        <p:spPr>
          <a:xfrm>
            <a:off x="613415" y="4599327"/>
            <a:ext cx="3872827" cy="369332"/>
          </a:xfrm>
          <a:prstGeom prst="rect">
            <a:avLst/>
          </a:prstGeom>
          <a:noFill/>
        </p:spPr>
        <p:txBody>
          <a:bodyPr wrap="square" rtlCol="0">
            <a:spAutoFit/>
          </a:bodyPr>
          <a:lstStyle/>
          <a:p>
            <a:r>
              <a:rPr lang="en-US" dirty="0"/>
              <a:t>Magnitude of momentum of a particle:</a:t>
            </a:r>
            <a:endParaRPr lang="en-US" dirty="0"/>
          </a:p>
        </p:txBody>
      </p:sp>
      <mc:AlternateContent xmlns:mc="http://schemas.openxmlformats.org/markup-compatibility/2006">
        <mc:Choice xmlns:a14="http://schemas.microsoft.com/office/drawing/2010/main" Requires="a14">
          <p:sp>
            <p:nvSpPr>
              <p:cNvPr id="17" name="TextBox 16"/>
              <p:cNvSpPr txBox="1"/>
              <p:nvPr/>
            </p:nvSpPr>
            <p:spPr>
              <a:xfrm>
                <a:off x="4486242" y="4521410"/>
                <a:ext cx="337650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𝑚</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𝑣</m:t>
                              </m:r>
                            </m:e>
                          </m:acc>
                        </m:e>
                      </m:d>
                      <m:r>
                        <a:rPr lang="en-US" sz="2800" b="0" i="1" smtClean="0">
                          <a:latin typeface="Cambria Math" panose="02040503050406030204" pitchFamily="18" charset="0"/>
                        </a:rPr>
                        <m:t>=</m:t>
                      </m:r>
                      <m:r>
                        <a:rPr lang="en-US" sz="2800" b="0" i="1" smtClean="0">
                          <a:latin typeface="Cambria Math" panose="02040503050406030204" pitchFamily="18" charset="0"/>
                        </a:rPr>
                        <m:t>𝑚𝑣</m:t>
                      </m:r>
                    </m:oMath>
                  </m:oMathPara>
                </a14:m>
                <a:endParaRPr lang="en-US" sz="2800" dirty="0"/>
              </a:p>
            </p:txBody>
          </p:sp>
        </mc:Choice>
        <mc:Fallback>
          <p:sp>
            <p:nvSpPr>
              <p:cNvPr id="17" name="TextBox 16"/>
              <p:cNvSpPr txBox="1">
                <a:spLocks noRot="1" noChangeAspect="1" noMove="1" noResize="1" noEditPoints="1" noAdjustHandles="1" noChangeArrowheads="1" noChangeShapeType="1" noTextEdit="1"/>
              </p:cNvSpPr>
              <p:nvPr/>
            </p:nvSpPr>
            <p:spPr>
              <a:xfrm>
                <a:off x="4486242" y="4521410"/>
                <a:ext cx="3376502" cy="430887"/>
              </a:xfrm>
              <a:prstGeom prst="rect">
                <a:avLst/>
              </a:prstGeom>
              <a:blipFill rotWithShape="1">
                <a:blip r:embed="rId5"/>
                <a:stretch>
                  <a:fillRect l="-18" t="-49" r="-578" b="132"/>
                </a:stretch>
              </a:blipFill>
            </p:spPr>
            <p:txBody>
              <a:bodyPr/>
              <a:lstStyle/>
              <a:p>
                <a:r>
                  <a:rPr lang="zh-CN" altLang="en-US">
                    <a:noFill/>
                  </a:rPr>
                  <a:t> </a:t>
                </a:r>
              </a:p>
            </p:txBody>
          </p:sp>
        </mc:Fallback>
      </mc:AlternateContent>
      <p:sp>
        <p:nvSpPr>
          <p:cNvPr id="18" name="Arrow: Right 17"/>
          <p:cNvSpPr/>
          <p:nvPr/>
        </p:nvSpPr>
        <p:spPr>
          <a:xfrm>
            <a:off x="1115616" y="5733256"/>
            <a:ext cx="720080" cy="504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p:cNvSpPr txBox="1"/>
              <p:nvPr/>
            </p:nvSpPr>
            <p:spPr>
              <a:xfrm>
                <a:off x="2066202" y="5366821"/>
                <a:ext cx="2741713" cy="96808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𝑘</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2</m:t>
                          </m:r>
                        </m:den>
                      </m:f>
                      <m:r>
                        <a:rPr lang="en-US" sz="3200" b="0" i="1" smtClean="0">
                          <a:latin typeface="Cambria Math" panose="02040503050406030204" pitchFamily="18" charset="0"/>
                        </a:rPr>
                        <m:t>𝑚</m:t>
                      </m:r>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𝑝</m:t>
                                  </m:r>
                                </m:num>
                                <m:den>
                                  <m:r>
                                    <a:rPr lang="en-US" sz="3200" b="0" i="1" smtClean="0">
                                      <a:latin typeface="Cambria Math" panose="02040503050406030204" pitchFamily="18" charset="0"/>
                                    </a:rPr>
                                    <m:t>𝑚</m:t>
                                  </m:r>
                                </m:den>
                              </m:f>
                            </m:e>
                          </m:d>
                        </m:e>
                        <m:sup>
                          <m:r>
                            <a:rPr lang="en-US" sz="3200" b="0" i="1" smtClean="0">
                              <a:latin typeface="Cambria Math" panose="02040503050406030204" pitchFamily="18" charset="0"/>
                            </a:rPr>
                            <m:t>2</m:t>
                          </m:r>
                        </m:sup>
                      </m:sSup>
                    </m:oMath>
                  </m:oMathPara>
                </a14:m>
                <a:endParaRPr lang="en-US" sz="3200" dirty="0"/>
              </a:p>
            </p:txBody>
          </p:sp>
        </mc:Choice>
        <mc:Fallback>
          <p:sp>
            <p:nvSpPr>
              <p:cNvPr id="19" name="TextBox 18"/>
              <p:cNvSpPr txBox="1">
                <a:spLocks noRot="1" noChangeAspect="1" noMove="1" noResize="1" noEditPoints="1" noAdjustHandles="1" noChangeArrowheads="1" noChangeShapeType="1" noTextEdit="1"/>
              </p:cNvSpPr>
              <p:nvPr/>
            </p:nvSpPr>
            <p:spPr>
              <a:xfrm>
                <a:off x="2066202" y="5366821"/>
                <a:ext cx="2741713" cy="968086"/>
              </a:xfrm>
              <a:prstGeom prst="rect">
                <a:avLst/>
              </a:prstGeom>
              <a:blipFill rotWithShape="1">
                <a:blip r:embed="rId6"/>
                <a:stretch>
                  <a:fillRect l="-20" t="-45" r="-312"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6083334" y="5377993"/>
                <a:ext cx="1657440" cy="9881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𝑘</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𝑝</m:t>
                              </m:r>
                            </m:e>
                            <m:sup>
                              <m:r>
                                <a:rPr lang="en-US" sz="3200" b="0" i="1" smtClean="0">
                                  <a:latin typeface="Cambria Math" panose="02040503050406030204" pitchFamily="18" charset="0"/>
                                </a:rPr>
                                <m:t>2</m:t>
                              </m:r>
                            </m:sup>
                          </m:sSup>
                        </m:num>
                        <m:den>
                          <m:r>
                            <a:rPr lang="en-US" sz="3200" b="0" i="1" smtClean="0">
                              <a:latin typeface="Cambria Math" panose="02040503050406030204" pitchFamily="18" charset="0"/>
                            </a:rPr>
                            <m:t>2</m:t>
                          </m:r>
                          <m:r>
                            <a:rPr lang="en-US" sz="3200" b="0" i="1" smtClean="0">
                              <a:latin typeface="Cambria Math" panose="02040503050406030204" pitchFamily="18" charset="0"/>
                            </a:rPr>
                            <m:t>𝑚</m:t>
                          </m:r>
                        </m:den>
                      </m:f>
                    </m:oMath>
                  </m:oMathPara>
                </a14:m>
                <a:endParaRPr lang="en-US" sz="3200" dirty="0"/>
              </a:p>
            </p:txBody>
          </p:sp>
        </mc:Choice>
        <mc:Fallback>
          <p:sp>
            <p:nvSpPr>
              <p:cNvPr id="20" name="TextBox 19"/>
              <p:cNvSpPr txBox="1">
                <a:spLocks noRot="1" noChangeAspect="1" noMove="1" noResize="1" noEditPoints="1" noAdjustHandles="1" noChangeArrowheads="1" noChangeShapeType="1" noTextEdit="1"/>
              </p:cNvSpPr>
              <p:nvPr/>
            </p:nvSpPr>
            <p:spPr>
              <a:xfrm>
                <a:off x="6083334" y="5377993"/>
                <a:ext cx="1657440" cy="988156"/>
              </a:xfrm>
              <a:prstGeom prst="rect">
                <a:avLst/>
              </a:prstGeom>
              <a:blipFill rotWithShape="1">
                <a:blip r:embed="rId7"/>
                <a:stretch>
                  <a:fillRect l="-2" t="-18" r="-3326" b="28"/>
                </a:stretch>
              </a:blipFill>
            </p:spPr>
            <p:txBody>
              <a:bodyPr/>
              <a:lstStyle/>
              <a:p>
                <a:r>
                  <a:rPr lang="zh-CN" altLang="en-US">
                    <a:noFill/>
                  </a:rPr>
                  <a:t> </a:t>
                </a:r>
              </a:p>
            </p:txBody>
          </p:sp>
        </mc:Fallback>
      </mc:AlternateContent>
      <p:sp>
        <p:nvSpPr>
          <p:cNvPr id="21" name="Arrow: Right 20"/>
          <p:cNvSpPr/>
          <p:nvPr/>
        </p:nvSpPr>
        <p:spPr>
          <a:xfrm>
            <a:off x="5218238" y="5698208"/>
            <a:ext cx="720080" cy="504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23" name="TextBox 22"/>
          <p:cNvSpPr txBox="1"/>
          <p:nvPr/>
        </p:nvSpPr>
        <p:spPr>
          <a:xfrm flipH="1">
            <a:off x="912738" y="524579"/>
            <a:ext cx="7318524" cy="1200329"/>
          </a:xfrm>
          <a:prstGeom prst="rect">
            <a:avLst/>
          </a:prstGeom>
          <a:noFill/>
        </p:spPr>
        <p:txBody>
          <a:bodyPr wrap="square" rtlCol="0">
            <a:spAutoFit/>
          </a:bodyPr>
          <a:lstStyle/>
          <a:p>
            <a:r>
              <a:rPr lang="en-US" sz="2400" dirty="0"/>
              <a:t>2.Verify your results by checking the units and describe 1 J in terms of units: kg, m, s (reminder: the SI unit for energy is the Joules, symbol: J) . </a:t>
            </a:r>
            <a:endParaRPr lang="en-US" sz="2400" dirty="0"/>
          </a:p>
        </p:txBody>
      </p:sp>
      <mc:AlternateContent xmlns:mc="http://schemas.openxmlformats.org/markup-compatibility/2006">
        <mc:Choice xmlns:a14="http://schemas.microsoft.com/office/drawing/2010/main" Requires="a14">
          <p:sp>
            <p:nvSpPr>
              <p:cNvPr id="15" name="TextBox 14"/>
              <p:cNvSpPr txBox="1"/>
              <p:nvPr/>
            </p:nvSpPr>
            <p:spPr>
              <a:xfrm>
                <a:off x="868671" y="2248663"/>
                <a:ext cx="3296928"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𝐽</m:t>
                      </m:r>
                      <m:r>
                        <a:rPr lang="en-US" sz="3200" b="0" i="1" smtClean="0">
                          <a:latin typeface="Cambria Math" panose="02040503050406030204" pitchFamily="18" charset="0"/>
                        </a:rPr>
                        <m:t>=</m:t>
                      </m:r>
                      <m:r>
                        <a:rPr lang="en-US" sz="3200" b="0" i="1" smtClean="0">
                          <a:latin typeface="Cambria Math" panose="02040503050406030204" pitchFamily="18" charset="0"/>
                        </a:rPr>
                        <m:t>1</m:t>
                      </m:r>
                      <m:r>
                        <a:rPr lang="en-US" sz="3200" b="0" i="1" smtClean="0">
                          <a:latin typeface="Cambria Math" panose="02040503050406030204" pitchFamily="18" charset="0"/>
                        </a:rPr>
                        <m:t> </m:t>
                      </m:r>
                      <m:r>
                        <a:rPr lang="en-US" sz="3200" b="0" i="1" smtClean="0">
                          <a:latin typeface="Cambria Math" panose="02040503050406030204" pitchFamily="18" charset="0"/>
                        </a:rPr>
                        <m:t>𝑘𝑔</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𝑚</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𝑠</m:t>
                          </m:r>
                        </m:e>
                        <m:sup>
                          <m:r>
                            <a:rPr lang="en-US" sz="3200" b="0" i="1" smtClean="0">
                              <a:latin typeface="Cambria Math" panose="02040503050406030204" pitchFamily="18" charset="0"/>
                            </a:rPr>
                            <m:t>−</m:t>
                          </m:r>
                          <m:r>
                            <a:rPr lang="en-US" sz="3200" b="0" i="1" smtClean="0">
                              <a:latin typeface="Cambria Math" panose="02040503050406030204" pitchFamily="18" charset="0"/>
                            </a:rPr>
                            <m:t>2</m:t>
                          </m:r>
                        </m:sup>
                      </m:sSup>
                    </m:oMath>
                  </m:oMathPara>
                </a14:m>
                <a:endParaRPr lang="en-US" sz="3200" dirty="0"/>
              </a:p>
            </p:txBody>
          </p:sp>
        </mc:Choice>
        <mc:Fallback>
          <p:sp>
            <p:nvSpPr>
              <p:cNvPr id="15" name="TextBox 14"/>
              <p:cNvSpPr txBox="1">
                <a:spLocks noRot="1" noChangeAspect="1" noMove="1" noResize="1" noEditPoints="1" noAdjustHandles="1" noChangeArrowheads="1" noChangeShapeType="1" noTextEdit="1"/>
              </p:cNvSpPr>
              <p:nvPr/>
            </p:nvSpPr>
            <p:spPr>
              <a:xfrm>
                <a:off x="868671" y="2248663"/>
                <a:ext cx="3296928" cy="492443"/>
              </a:xfrm>
              <a:prstGeom prst="rect">
                <a:avLst/>
              </a:prstGeom>
              <a:blipFill rotWithShape="1">
                <a:blip r:embed="rId1"/>
                <a:stretch>
                  <a:fillRect l="-19" t="-26" r="-655" b="91"/>
                </a:stretch>
              </a:blipFill>
            </p:spPr>
            <p:txBody>
              <a:bodyPr/>
              <a:lstStyle/>
              <a:p>
                <a:r>
                  <a:rPr lang="zh-CN" altLang="en-US">
                    <a:noFill/>
                  </a:rPr>
                  <a:t> </a:t>
                </a:r>
              </a:p>
            </p:txBody>
          </p:sp>
        </mc:Fallback>
      </mc:AlternateContent>
      <p:cxnSp>
        <p:nvCxnSpPr>
          <p:cNvPr id="25" name="Straight Arrow Connector 24"/>
          <p:cNvCxnSpPr/>
          <p:nvPr/>
        </p:nvCxnSpPr>
        <p:spPr>
          <a:xfrm flipH="1">
            <a:off x="4572000" y="2494884"/>
            <a:ext cx="6480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08104" y="2202945"/>
            <a:ext cx="2664296" cy="923330"/>
          </a:xfrm>
          <a:prstGeom prst="rect">
            <a:avLst/>
          </a:prstGeom>
          <a:noFill/>
        </p:spPr>
        <p:txBody>
          <a:bodyPr wrap="square" rtlCol="0">
            <a:spAutoFit/>
          </a:bodyPr>
          <a:lstStyle/>
          <a:p>
            <a:r>
              <a:rPr lang="en-US" dirty="0"/>
              <a:t>Easy to remember from the expression of the kinetic energy</a:t>
            </a:r>
            <a:endParaRPr lang="en-US" dirty="0"/>
          </a:p>
        </p:txBody>
      </p:sp>
      <mc:AlternateContent xmlns:mc="http://schemas.openxmlformats.org/markup-compatibility/2006">
        <mc:Choice xmlns:a14="http://schemas.microsoft.com/office/drawing/2010/main" Requires="a14">
          <p:sp>
            <p:nvSpPr>
              <p:cNvPr id="27" name="TextBox 26"/>
              <p:cNvSpPr txBox="1"/>
              <p:nvPr/>
            </p:nvSpPr>
            <p:spPr>
              <a:xfrm>
                <a:off x="5652120" y="3096027"/>
                <a:ext cx="1354153" cy="5761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𝑚</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2</m:t>
                          </m:r>
                        </m:sup>
                      </m:sSup>
                    </m:oMath>
                  </m:oMathPara>
                </a14:m>
                <a:endParaRPr lang="en-US" sz="2000" dirty="0"/>
              </a:p>
            </p:txBody>
          </p:sp>
        </mc:Choice>
        <mc:Fallback>
          <p:sp>
            <p:nvSpPr>
              <p:cNvPr id="27" name="TextBox 26"/>
              <p:cNvSpPr txBox="1">
                <a:spLocks noRot="1" noChangeAspect="1" noMove="1" noResize="1" noEditPoints="1" noAdjustHandles="1" noChangeArrowheads="1" noChangeShapeType="1" noTextEdit="1"/>
              </p:cNvSpPr>
              <p:nvPr/>
            </p:nvSpPr>
            <p:spPr>
              <a:xfrm>
                <a:off x="5652120" y="3096027"/>
                <a:ext cx="1354153" cy="576183"/>
              </a:xfrm>
              <a:prstGeom prst="rect">
                <a:avLst/>
              </a:prstGeom>
              <a:blipFill rotWithShape="1">
                <a:blip r:embed="rId2"/>
                <a:stretch>
                  <a:fillRect l="-46" t="-70" r="-1758" b="1"/>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20" name="TextBox 19"/>
              <p:cNvSpPr txBox="1"/>
              <p:nvPr/>
            </p:nvSpPr>
            <p:spPr>
              <a:xfrm>
                <a:off x="1222372" y="4116894"/>
                <a:ext cx="1657440" cy="9881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𝑘</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𝑝</m:t>
                              </m:r>
                            </m:e>
                            <m:sup>
                              <m:r>
                                <a:rPr lang="en-US" sz="3200" b="0" i="1" smtClean="0">
                                  <a:latin typeface="Cambria Math" panose="02040503050406030204" pitchFamily="18" charset="0"/>
                                </a:rPr>
                                <m:t>2</m:t>
                              </m:r>
                            </m:sup>
                          </m:sSup>
                        </m:num>
                        <m:den>
                          <m:r>
                            <a:rPr lang="en-US" sz="3200" b="0" i="1" smtClean="0">
                              <a:latin typeface="Cambria Math" panose="02040503050406030204" pitchFamily="18" charset="0"/>
                            </a:rPr>
                            <m:t>2</m:t>
                          </m:r>
                          <m:r>
                            <a:rPr lang="en-US" sz="3200" b="0" i="1" smtClean="0">
                              <a:latin typeface="Cambria Math" panose="02040503050406030204" pitchFamily="18" charset="0"/>
                            </a:rPr>
                            <m:t>𝑚</m:t>
                          </m:r>
                        </m:den>
                      </m:f>
                    </m:oMath>
                  </m:oMathPara>
                </a14:m>
                <a:endParaRPr lang="en-US" sz="3200" dirty="0"/>
              </a:p>
            </p:txBody>
          </p:sp>
        </mc:Choice>
        <mc:Fallback>
          <p:sp>
            <p:nvSpPr>
              <p:cNvPr id="20" name="TextBox 19"/>
              <p:cNvSpPr txBox="1">
                <a:spLocks noRot="1" noChangeAspect="1" noMove="1" noResize="1" noEditPoints="1" noAdjustHandles="1" noChangeArrowheads="1" noChangeShapeType="1" noTextEdit="1"/>
              </p:cNvSpPr>
              <p:nvPr/>
            </p:nvSpPr>
            <p:spPr>
              <a:xfrm>
                <a:off x="1222372" y="4116894"/>
                <a:ext cx="1657440" cy="988156"/>
              </a:xfrm>
              <a:prstGeom prst="rect">
                <a:avLst/>
              </a:prstGeom>
              <a:blipFill rotWithShape="1">
                <a:blip r:embed="rId1"/>
                <a:stretch>
                  <a:fillRect l="-38" t="-19" r="-3290" b="29"/>
                </a:stretch>
              </a:blipFill>
            </p:spPr>
            <p:txBody>
              <a:bodyPr/>
              <a:lstStyle/>
              <a:p>
                <a:r>
                  <a:rPr lang="zh-CN" altLang="en-US">
                    <a:noFill/>
                  </a:rPr>
                  <a:t> </a:t>
                </a:r>
              </a:p>
            </p:txBody>
          </p:sp>
        </mc:Fallback>
      </mc:AlternateContent>
      <p:sp>
        <p:nvSpPr>
          <p:cNvPr id="23" name="TextBox 22"/>
          <p:cNvSpPr txBox="1"/>
          <p:nvPr/>
        </p:nvSpPr>
        <p:spPr>
          <a:xfrm flipH="1">
            <a:off x="912738" y="524579"/>
            <a:ext cx="7318524" cy="1200329"/>
          </a:xfrm>
          <a:prstGeom prst="rect">
            <a:avLst/>
          </a:prstGeom>
          <a:noFill/>
        </p:spPr>
        <p:txBody>
          <a:bodyPr wrap="square" rtlCol="0">
            <a:spAutoFit/>
          </a:bodyPr>
          <a:lstStyle/>
          <a:p>
            <a:r>
              <a:rPr lang="en-US" sz="2400" dirty="0"/>
              <a:t>2.Verify your results by checking the units and describe 1 J in terms of units: kg, m, s (reminder: the SI unit for energy is the Joules, symbol: J) . </a:t>
            </a:r>
            <a:endParaRPr lang="en-US" sz="2400" dirty="0"/>
          </a:p>
        </p:txBody>
      </p:sp>
      <mc:AlternateContent xmlns:mc="http://schemas.openxmlformats.org/markup-compatibility/2006">
        <mc:Choice xmlns:a14="http://schemas.microsoft.com/office/drawing/2010/main" Requires="a14">
          <p:sp>
            <p:nvSpPr>
              <p:cNvPr id="15" name="TextBox 14"/>
              <p:cNvSpPr txBox="1"/>
              <p:nvPr/>
            </p:nvSpPr>
            <p:spPr>
              <a:xfrm>
                <a:off x="868671" y="2248663"/>
                <a:ext cx="3296928"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1</m:t>
                      </m:r>
                      <m:r>
                        <a:rPr lang="en-US" sz="3200" b="0" i="1" smtClean="0">
                          <a:latin typeface="Cambria Math" panose="02040503050406030204" pitchFamily="18" charset="0"/>
                        </a:rPr>
                        <m:t>𝐽</m:t>
                      </m:r>
                      <m:r>
                        <a:rPr lang="en-US" sz="3200" b="0" i="1" smtClean="0">
                          <a:latin typeface="Cambria Math" panose="02040503050406030204" pitchFamily="18" charset="0"/>
                        </a:rPr>
                        <m:t>=</m:t>
                      </m:r>
                      <m:r>
                        <a:rPr lang="en-US" sz="3200" b="0" i="1" smtClean="0">
                          <a:latin typeface="Cambria Math" panose="02040503050406030204" pitchFamily="18" charset="0"/>
                        </a:rPr>
                        <m:t>1</m:t>
                      </m:r>
                      <m:r>
                        <a:rPr lang="en-US" sz="3200" b="0" i="1" smtClean="0">
                          <a:latin typeface="Cambria Math" panose="02040503050406030204" pitchFamily="18" charset="0"/>
                        </a:rPr>
                        <m:t> </m:t>
                      </m:r>
                      <m:r>
                        <a:rPr lang="en-US" sz="3200" b="0" i="1" smtClean="0">
                          <a:latin typeface="Cambria Math" panose="02040503050406030204" pitchFamily="18" charset="0"/>
                        </a:rPr>
                        <m:t>𝑘𝑔</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𝑚</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𝑠</m:t>
                          </m:r>
                        </m:e>
                        <m:sup>
                          <m:r>
                            <a:rPr lang="en-US" sz="3200" b="0" i="1" smtClean="0">
                              <a:latin typeface="Cambria Math" panose="02040503050406030204" pitchFamily="18" charset="0"/>
                            </a:rPr>
                            <m:t>−</m:t>
                          </m:r>
                          <m:r>
                            <a:rPr lang="en-US" sz="3200" b="0" i="1" smtClean="0">
                              <a:latin typeface="Cambria Math" panose="02040503050406030204" pitchFamily="18" charset="0"/>
                            </a:rPr>
                            <m:t>2</m:t>
                          </m:r>
                        </m:sup>
                      </m:sSup>
                    </m:oMath>
                  </m:oMathPara>
                </a14:m>
                <a:endParaRPr lang="en-US" sz="3200" dirty="0"/>
              </a:p>
            </p:txBody>
          </p:sp>
        </mc:Choice>
        <mc:Fallback>
          <p:sp>
            <p:nvSpPr>
              <p:cNvPr id="15" name="TextBox 14"/>
              <p:cNvSpPr txBox="1">
                <a:spLocks noRot="1" noChangeAspect="1" noMove="1" noResize="1" noEditPoints="1" noAdjustHandles="1" noChangeArrowheads="1" noChangeShapeType="1" noTextEdit="1"/>
              </p:cNvSpPr>
              <p:nvPr/>
            </p:nvSpPr>
            <p:spPr>
              <a:xfrm>
                <a:off x="868671" y="2248663"/>
                <a:ext cx="3296928" cy="492443"/>
              </a:xfrm>
              <a:prstGeom prst="rect">
                <a:avLst/>
              </a:prstGeom>
              <a:blipFill rotWithShape="1">
                <a:blip r:embed="rId2"/>
                <a:stretch>
                  <a:fillRect l="-19" t="-26" r="-655" b="91"/>
                </a:stretch>
              </a:blipFill>
            </p:spPr>
            <p:txBody>
              <a:bodyPr/>
              <a:lstStyle/>
              <a:p>
                <a:r>
                  <a:rPr lang="zh-CN" altLang="en-US">
                    <a:noFill/>
                  </a:rPr>
                  <a:t> </a:t>
                </a:r>
              </a:p>
            </p:txBody>
          </p:sp>
        </mc:Fallback>
      </mc:AlternateContent>
      <p:cxnSp>
        <p:nvCxnSpPr>
          <p:cNvPr id="25" name="Straight Arrow Connector 24"/>
          <p:cNvCxnSpPr/>
          <p:nvPr/>
        </p:nvCxnSpPr>
        <p:spPr>
          <a:xfrm flipH="1">
            <a:off x="4572000" y="2494884"/>
            <a:ext cx="6480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08104" y="2202945"/>
            <a:ext cx="2664296" cy="923330"/>
          </a:xfrm>
          <a:prstGeom prst="rect">
            <a:avLst/>
          </a:prstGeom>
          <a:noFill/>
        </p:spPr>
        <p:txBody>
          <a:bodyPr wrap="square" rtlCol="0">
            <a:spAutoFit/>
          </a:bodyPr>
          <a:lstStyle/>
          <a:p>
            <a:r>
              <a:rPr lang="en-US" dirty="0"/>
              <a:t>Easy to remember from the expression of the kinetic energy</a:t>
            </a:r>
            <a:endParaRPr lang="en-US" dirty="0"/>
          </a:p>
        </p:txBody>
      </p:sp>
      <mc:AlternateContent xmlns:mc="http://schemas.openxmlformats.org/markup-compatibility/2006">
        <mc:Choice xmlns:a14="http://schemas.microsoft.com/office/drawing/2010/main" Requires="a14">
          <p:sp>
            <p:nvSpPr>
              <p:cNvPr id="27" name="TextBox 26"/>
              <p:cNvSpPr txBox="1"/>
              <p:nvPr/>
            </p:nvSpPr>
            <p:spPr>
              <a:xfrm>
                <a:off x="5652120" y="3096027"/>
                <a:ext cx="1354153" cy="5761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𝑚</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2</m:t>
                          </m:r>
                        </m:sup>
                      </m:sSup>
                    </m:oMath>
                  </m:oMathPara>
                </a14:m>
                <a:endParaRPr lang="en-US" sz="2000" dirty="0"/>
              </a:p>
            </p:txBody>
          </p:sp>
        </mc:Choice>
        <mc:Fallback>
          <p:sp>
            <p:nvSpPr>
              <p:cNvPr id="27" name="TextBox 26"/>
              <p:cNvSpPr txBox="1">
                <a:spLocks noRot="1" noChangeAspect="1" noMove="1" noResize="1" noEditPoints="1" noAdjustHandles="1" noChangeArrowheads="1" noChangeShapeType="1" noTextEdit="1"/>
              </p:cNvSpPr>
              <p:nvPr/>
            </p:nvSpPr>
            <p:spPr>
              <a:xfrm>
                <a:off x="5652120" y="3096027"/>
                <a:ext cx="1354153" cy="576183"/>
              </a:xfrm>
              <a:prstGeom prst="rect">
                <a:avLst/>
              </a:prstGeom>
              <a:blipFill rotWithShape="1">
                <a:blip r:embed="rId3"/>
                <a:stretch>
                  <a:fillRect l="-46" t="-70" r="-1758" b="1"/>
                </a:stretch>
              </a:blipFill>
            </p:spPr>
            <p:txBody>
              <a:bodyPr/>
              <a:lstStyle/>
              <a:p>
                <a:r>
                  <a:rPr lang="zh-CN" altLang="en-US">
                    <a:noFill/>
                  </a:rPr>
                  <a:t> </a:t>
                </a:r>
              </a:p>
            </p:txBody>
          </p:sp>
        </mc:Fallback>
      </mc:AlternateContent>
      <p:cxnSp>
        <p:nvCxnSpPr>
          <p:cNvPr id="29" name="Straight Arrow Connector 28"/>
          <p:cNvCxnSpPr/>
          <p:nvPr/>
        </p:nvCxnSpPr>
        <p:spPr>
          <a:xfrm flipH="1">
            <a:off x="2987824" y="4116894"/>
            <a:ext cx="1008112" cy="248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p:cNvSpPr txBox="1"/>
              <p:nvPr/>
            </p:nvSpPr>
            <p:spPr>
              <a:xfrm>
                <a:off x="4165599" y="3834691"/>
                <a:ext cx="4104456" cy="369332"/>
              </a:xfrm>
              <a:prstGeom prst="rect">
                <a:avLst/>
              </a:prstGeom>
              <a:noFill/>
            </p:spPr>
            <p:txBody>
              <a:bodyPr wrap="square" rtlCol="0">
                <a:spAutoFit/>
              </a:bodyPr>
              <a:lstStyle/>
              <a:p>
                <a:r>
                  <a:rPr lang="en-US" dirty="0"/>
                  <a:t>SI: Unit of the momentum p: </a:t>
                </a:r>
                <a14:m>
                  <m:oMath xmlns:m="http://schemas.openxmlformats.org/officeDocument/2006/math">
                    <m:r>
                      <a:rPr lang="en-US" b="0" i="1" smtClean="0">
                        <a:latin typeface="Cambria Math" panose="02040503050406030204" pitchFamily="18" charset="0"/>
                      </a:rPr>
                      <m:t>𝑘𝑔</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4165599" y="3834691"/>
                <a:ext cx="4104456" cy="369332"/>
              </a:xfrm>
              <a:prstGeom prst="rect">
                <a:avLst/>
              </a:prstGeom>
              <a:blipFill rotWithShape="1">
                <a:blip r:embed="rId4"/>
                <a:stretch>
                  <a:fillRect l="-15" t="-152" r="11" b="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TextBox 32"/>
              <p:cNvSpPr txBox="1"/>
              <p:nvPr/>
            </p:nvSpPr>
            <p:spPr>
              <a:xfrm>
                <a:off x="1222372" y="5392527"/>
                <a:ext cx="4572000" cy="89825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𝑘𝑔</m:t>
                                  </m:r>
                                  <m:r>
                                    <a:rPr lang="en-US" sz="2400" i="1">
                                      <a:latin typeface="Cambria Math" panose="02040503050406030204" pitchFamily="18" charset="0"/>
                                    </a:rPr>
                                    <m:t>.</m:t>
                                  </m:r>
                                  <m:r>
                                    <a:rPr lang="en-US" sz="2400" i="1">
                                      <a:latin typeface="Cambria Math" panose="02040503050406030204" pitchFamily="18" charset="0"/>
                                    </a:rPr>
                                    <m:t>𝑚</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r>
                                        <a:rPr lang="en-US" sz="2400" i="1">
                                          <a:latin typeface="Cambria Math" panose="02040503050406030204" pitchFamily="18" charset="0"/>
                                        </a:rPr>
                                        <m:t>1</m:t>
                                      </m:r>
                                    </m:sup>
                                  </m:sSup>
                                </m:e>
                              </m:d>
                            </m:e>
                            <m:sup>
                              <m:r>
                                <a:rPr lang="en-US" sz="2400" i="1">
                                  <a:latin typeface="Cambria Math" panose="02040503050406030204" pitchFamily="18" charset="0"/>
                                </a:rPr>
                                <m:t>2</m:t>
                              </m:r>
                            </m:sup>
                          </m:sSup>
                        </m:num>
                        <m:den>
                          <m:r>
                            <a:rPr lang="en-US" sz="2400" b="0" i="1" smtClean="0">
                              <a:latin typeface="Cambria Math" panose="02040503050406030204" pitchFamily="18" charset="0"/>
                            </a:rPr>
                            <m:t>𝑘𝑔</m:t>
                          </m:r>
                        </m:den>
                      </m:f>
                      <m:r>
                        <a:rPr lang="en-US" sz="2400" b="0" i="1" smtClean="0">
                          <a:latin typeface="Cambria Math" panose="02040503050406030204" pitchFamily="18" charset="0"/>
                        </a:rPr>
                        <m:t>=</m:t>
                      </m:r>
                      <m:r>
                        <a:rPr lang="en-US" sz="2400" i="1">
                          <a:latin typeface="Cambria Math" panose="02040503050406030204" pitchFamily="18" charset="0"/>
                        </a:rPr>
                        <m:t>𝑘𝑔</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𝑚</m:t>
                          </m:r>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r>
                            <a:rPr lang="en-US" sz="2400" i="1">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𝐽</m:t>
                      </m:r>
                    </m:oMath>
                  </m:oMathPara>
                </a14:m>
                <a:endParaRPr lang="en-US" sz="2400" dirty="0"/>
              </a:p>
            </p:txBody>
          </p:sp>
        </mc:Choice>
        <mc:Fallback>
          <p:sp>
            <p:nvSpPr>
              <p:cNvPr id="33" name="TextBox 32"/>
              <p:cNvSpPr txBox="1">
                <a:spLocks noRot="1" noChangeAspect="1" noMove="1" noResize="1" noEditPoints="1" noAdjustHandles="1" noChangeArrowheads="1" noChangeShapeType="1" noTextEdit="1"/>
              </p:cNvSpPr>
              <p:nvPr/>
            </p:nvSpPr>
            <p:spPr>
              <a:xfrm>
                <a:off x="1222372" y="5392527"/>
                <a:ext cx="4572000" cy="898259"/>
              </a:xfrm>
              <a:prstGeom prst="rect">
                <a:avLst/>
              </a:prstGeom>
              <a:blipFill rotWithShape="1">
                <a:blip r:embed="rId5"/>
                <a:stretch>
                  <a:fillRect l="-14" t="-12" r="14" b="53"/>
                </a:stretch>
              </a:blipFill>
            </p:spPr>
            <p:txBody>
              <a:bodyPr/>
              <a:lstStyle/>
              <a:p>
                <a:r>
                  <a:rPr lang="zh-CN" altLang="en-US">
                    <a:noFill/>
                  </a:rPr>
                  <a:t> </a:t>
                </a:r>
              </a:p>
            </p:txBody>
          </p:sp>
        </mc:Fallback>
      </mc:AlternateContent>
      <p:sp>
        <p:nvSpPr>
          <p:cNvPr id="34" name="Arrow: Right 33"/>
          <p:cNvSpPr/>
          <p:nvPr/>
        </p:nvSpPr>
        <p:spPr>
          <a:xfrm>
            <a:off x="755576" y="5517232"/>
            <a:ext cx="720080" cy="6152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flipH="1">
            <a:off x="5652120" y="6237288"/>
            <a:ext cx="5786929" cy="369332"/>
          </a:xfrm>
          <a:prstGeom prst="rect">
            <a:avLst/>
          </a:prstGeom>
          <a:noFill/>
        </p:spPr>
        <p:txBody>
          <a:bodyPr wrap="square" rtlCol="0">
            <a:spAutoFit/>
          </a:bodyPr>
          <a:lstStyle/>
          <a:p>
            <a:r>
              <a:rPr lang="en-US" dirty="0"/>
              <a:t>Everything seems ok  !</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2" name="TextBox 1"/>
          <p:cNvSpPr txBox="1"/>
          <p:nvPr/>
        </p:nvSpPr>
        <p:spPr>
          <a:xfrm>
            <a:off x="755576" y="1052736"/>
            <a:ext cx="7632848"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t>Checking the units is not an obligation. But it permits often to see mistakes you could have done.</a:t>
            </a:r>
            <a:endParaRPr lang="en-US" sz="3600" dirty="0"/>
          </a:p>
          <a:p>
            <a:pPr marL="571500" indent="-571500">
              <a:buFont typeface="Arial" panose="020B0604020202020204" pitchFamily="34" charset="0"/>
              <a:buChar char="•"/>
            </a:pPr>
            <a:r>
              <a:rPr lang="en-US" sz="3600" dirty="0"/>
              <a:t>Checking the units cannot permit to see all of the mistakes (for instance, if you forgot the coefficient 2 in the expression of the kinetic energy, you cannot see it by checking the units).</a:t>
            </a:r>
            <a:endParaRPr lang="en-US" sz="3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987"/>
            <a:ext cx="8229600" cy="1143000"/>
          </a:xfrm>
        </p:spPr>
        <p:txBody>
          <a:bodyPr/>
          <a:lstStyle/>
          <a:p>
            <a:r>
              <a:rPr lang="en-US" sz="3600" dirty="0"/>
              <a:t>Momentum and Kinetic Energy (K.E.)</a:t>
            </a:r>
            <a:endParaRPr lang="en-US" sz="3600" dirty="0"/>
          </a:p>
        </p:txBody>
      </p:sp>
      <p:sp>
        <p:nvSpPr>
          <p:cNvPr id="3" name="Content Placeholder 2"/>
          <p:cNvSpPr>
            <a:spLocks noGrp="1"/>
          </p:cNvSpPr>
          <p:nvPr>
            <p:ph idx="1"/>
          </p:nvPr>
        </p:nvSpPr>
        <p:spPr>
          <a:xfrm>
            <a:off x="457200" y="1072569"/>
            <a:ext cx="8229600" cy="4525963"/>
          </a:xfrm>
        </p:spPr>
        <p:txBody>
          <a:bodyPr/>
          <a:lstStyle/>
          <a:p>
            <a:r>
              <a:rPr lang="en-US" dirty="0"/>
              <a:t>The K. E is a scalar, momentum is a vector</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987"/>
            <a:ext cx="8229600" cy="1143000"/>
          </a:xfrm>
        </p:spPr>
        <p:txBody>
          <a:bodyPr/>
          <a:lstStyle/>
          <a:p>
            <a:r>
              <a:rPr lang="en-US" sz="3600" dirty="0"/>
              <a:t>Momentum and Kinetic Energy (K.E.)</a:t>
            </a:r>
            <a:endParaRPr lang="en-US" sz="3600" dirty="0"/>
          </a:p>
        </p:txBody>
      </p:sp>
      <p:sp>
        <p:nvSpPr>
          <p:cNvPr id="3" name="Content Placeholder 2"/>
          <p:cNvSpPr>
            <a:spLocks noGrp="1"/>
          </p:cNvSpPr>
          <p:nvPr>
            <p:ph idx="1"/>
          </p:nvPr>
        </p:nvSpPr>
        <p:spPr>
          <a:xfrm>
            <a:off x="457200" y="1072569"/>
            <a:ext cx="8229600" cy="4525963"/>
          </a:xfrm>
        </p:spPr>
        <p:txBody>
          <a:bodyPr/>
          <a:lstStyle/>
          <a:p>
            <a:r>
              <a:rPr lang="en-US" dirty="0"/>
              <a:t>The K. E is a scalar, momentum is a vector</a:t>
            </a:r>
            <a:endParaRPr lang="en-US" dirty="0"/>
          </a:p>
          <a:p>
            <a:r>
              <a:rPr lang="en-US" dirty="0"/>
              <a:t>Both momentum and K. E. depends to the mass and velocity</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987"/>
            <a:ext cx="8229600" cy="1143000"/>
          </a:xfrm>
        </p:spPr>
        <p:txBody>
          <a:bodyPr/>
          <a:lstStyle/>
          <a:p>
            <a:r>
              <a:rPr lang="en-US" sz="3600" dirty="0"/>
              <a:t>Momentum and Kinetic Energy (K.E.)</a:t>
            </a:r>
            <a:endParaRPr lang="en-US" sz="3600" dirty="0"/>
          </a:p>
        </p:txBody>
      </p:sp>
      <p:sp>
        <p:nvSpPr>
          <p:cNvPr id="3" name="Content Placeholder 2"/>
          <p:cNvSpPr>
            <a:spLocks noGrp="1"/>
          </p:cNvSpPr>
          <p:nvPr>
            <p:ph idx="1"/>
          </p:nvPr>
        </p:nvSpPr>
        <p:spPr>
          <a:xfrm>
            <a:off x="457200" y="1072569"/>
            <a:ext cx="8229600" cy="4525963"/>
          </a:xfrm>
        </p:spPr>
        <p:txBody>
          <a:bodyPr/>
          <a:lstStyle/>
          <a:p>
            <a:r>
              <a:rPr lang="en-US" dirty="0"/>
              <a:t>The K. E is a scalar, momentum is a vector</a:t>
            </a:r>
            <a:endParaRPr lang="en-US" dirty="0"/>
          </a:p>
          <a:p>
            <a:r>
              <a:rPr lang="en-US" dirty="0"/>
              <a:t>Both momentum and K. E. depends to the mass and velocity</a:t>
            </a:r>
            <a:endParaRPr lang="en-US" dirty="0"/>
          </a:p>
          <a:p>
            <a:r>
              <a:rPr lang="en-US" dirty="0"/>
              <a:t>If there is no momentum, there is no K. E.</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987"/>
            <a:ext cx="8229600" cy="1143000"/>
          </a:xfrm>
        </p:spPr>
        <p:txBody>
          <a:bodyPr/>
          <a:lstStyle/>
          <a:p>
            <a:r>
              <a:rPr lang="en-US" sz="3600" dirty="0"/>
              <a:t>Momentum and Kinetic Energy (K.E.)</a:t>
            </a:r>
            <a:endParaRPr lang="en-US" sz="3600" dirty="0"/>
          </a:p>
        </p:txBody>
      </p:sp>
      <p:sp>
        <p:nvSpPr>
          <p:cNvPr id="3" name="Content Placeholder 2"/>
          <p:cNvSpPr>
            <a:spLocks noGrp="1"/>
          </p:cNvSpPr>
          <p:nvPr>
            <p:ph idx="1"/>
          </p:nvPr>
        </p:nvSpPr>
        <p:spPr>
          <a:xfrm>
            <a:off x="457200" y="1072569"/>
            <a:ext cx="8229600" cy="4525963"/>
          </a:xfrm>
        </p:spPr>
        <p:txBody>
          <a:bodyPr/>
          <a:lstStyle/>
          <a:p>
            <a:r>
              <a:rPr lang="en-US" dirty="0"/>
              <a:t>The K. E is a scalar, </a:t>
            </a:r>
            <a:r>
              <a:rPr lang="en-US" dirty="0">
                <a:solidFill>
                  <a:srgbClr val="FF0000"/>
                </a:solidFill>
              </a:rPr>
              <a:t>momentum is a vector</a:t>
            </a:r>
            <a:endParaRPr lang="en-US" dirty="0">
              <a:solidFill>
                <a:srgbClr val="FF0000"/>
              </a:solidFill>
            </a:endParaRPr>
          </a:p>
          <a:p>
            <a:r>
              <a:rPr lang="en-US" dirty="0"/>
              <a:t>Both momentum and K. E. depends to the mass and velocity</a:t>
            </a:r>
            <a:endParaRPr lang="en-US" dirty="0"/>
          </a:p>
          <a:p>
            <a:r>
              <a:rPr lang="en-US" dirty="0">
                <a:solidFill>
                  <a:srgbClr val="FF0000"/>
                </a:solidFill>
              </a:rPr>
              <a:t>If there is no momentum, there is no K. E.</a:t>
            </a:r>
            <a:endParaRPr lang="en-US" dirty="0"/>
          </a:p>
          <a:p>
            <a:r>
              <a:rPr lang="en-US" dirty="0"/>
              <a:t>An expression of K. E. is:</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TextBox 4"/>
              <p:cNvSpPr txBox="1"/>
              <p:nvPr/>
            </p:nvSpPr>
            <p:spPr>
              <a:xfrm>
                <a:off x="5436096" y="4096366"/>
                <a:ext cx="1692964" cy="9881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𝐾</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𝑝</m:t>
                              </m:r>
                            </m:e>
                            <m:sup>
                              <m:r>
                                <a:rPr lang="en-US" sz="3200" b="0" i="1" smtClean="0">
                                  <a:latin typeface="Cambria Math" panose="02040503050406030204" pitchFamily="18" charset="0"/>
                                </a:rPr>
                                <m:t>2</m:t>
                              </m:r>
                            </m:sup>
                          </m:sSup>
                        </m:num>
                        <m:den>
                          <m:r>
                            <a:rPr lang="en-US" sz="3200" b="0" i="1" smtClean="0">
                              <a:latin typeface="Cambria Math" panose="02040503050406030204" pitchFamily="18" charset="0"/>
                            </a:rPr>
                            <m:t>2</m:t>
                          </m:r>
                          <m:r>
                            <a:rPr lang="en-US" sz="3200" b="0" i="1" smtClean="0">
                              <a:latin typeface="Cambria Math" panose="02040503050406030204" pitchFamily="18" charset="0"/>
                            </a:rPr>
                            <m:t>𝑚</m:t>
                          </m:r>
                        </m:den>
                      </m:f>
                    </m:oMath>
                  </m:oMathPara>
                </a14:m>
                <a:endParaRPr lang="en-US" sz="3200" dirty="0"/>
              </a:p>
            </p:txBody>
          </p:sp>
        </mc:Choice>
        <mc:Fallback>
          <p:sp>
            <p:nvSpPr>
              <p:cNvPr id="5" name="TextBox 4"/>
              <p:cNvSpPr txBox="1">
                <a:spLocks noRot="1" noChangeAspect="1" noMove="1" noResize="1" noEditPoints="1" noAdjustHandles="1" noChangeArrowheads="1" noChangeShapeType="1" noTextEdit="1"/>
              </p:cNvSpPr>
              <p:nvPr/>
            </p:nvSpPr>
            <p:spPr>
              <a:xfrm>
                <a:off x="5436096" y="4096366"/>
                <a:ext cx="1692964" cy="988156"/>
              </a:xfrm>
              <a:prstGeom prst="rect">
                <a:avLst/>
              </a:prstGeom>
              <a:blipFill rotWithShape="1">
                <a:blip r:embed="rId1"/>
                <a:stretch>
                  <a:fillRect l="-29" t="-62" r="-3156"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flipH="1">
                <a:off x="3672248" y="5363912"/>
                <a:ext cx="6120679" cy="369332"/>
              </a:xfrm>
              <a:prstGeom prst="rect">
                <a:avLst/>
              </a:prstGeom>
              <a:noFill/>
            </p:spPr>
            <p:txBody>
              <a:bodyPr wrap="square" rtlCol="0">
                <a:spAutoFit/>
              </a:bodyPr>
              <a:lstStyle/>
              <a:p>
                <a:r>
                  <a:rPr lang="en-US" dirty="0"/>
                  <a:t>Where p is the magnitude of the momentum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oMath>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flipH="1">
                <a:off x="3672248" y="5363912"/>
                <a:ext cx="6120679" cy="369332"/>
              </a:xfrm>
              <a:prstGeom prst="rect">
                <a:avLst/>
              </a:prstGeom>
              <a:blipFill rotWithShape="1">
                <a:blip r:embed="rId2"/>
                <a:stretch>
                  <a:fillRect l="-1" t="-18" r="10" b="126"/>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sz="3200" dirty="0"/>
              <a:t>Ex. Momentum change for a constant net force during a time interval</a:t>
            </a:r>
            <a:endParaRPr 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5128" y="1446609"/>
                <a:ext cx="8229600" cy="4525963"/>
              </a:xfrm>
            </p:spPr>
            <p:txBody>
              <a:bodyPr/>
              <a:lstStyle/>
              <a:p>
                <a:r>
                  <a:rPr lang="en-US" dirty="0"/>
                  <a:t>In an inertial reference frame, if the net force is constant during the time interval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e>
                    </m:d>
                  </m:oMath>
                </a14:m>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75128" y="1446609"/>
                <a:ext cx="8229600" cy="4525963"/>
              </a:xfrm>
              <a:blipFill rotWithShape="1">
                <a:blip r:embed="rId1"/>
                <a:stretch>
                  <a:fillRect l="-6" t="-2" r="6" b="9"/>
                </a:stretch>
              </a:blipFill>
            </p:spPr>
            <p:txBody>
              <a:bodyPr/>
              <a:lstStyle/>
              <a:p>
                <a:r>
                  <a:rPr lang="zh-CN" altLang="en-US">
                    <a:noFill/>
                  </a:rPr>
                  <a:t> </a:t>
                </a:r>
              </a:p>
            </p:txBody>
          </p:sp>
        </mc:Fallback>
      </mc:AlternateContent>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8" name="Straight Connector 7"/>
          <p:cNvCxnSpPr/>
          <p:nvPr/>
        </p:nvCxnSpPr>
        <p:spPr>
          <a:xfrm>
            <a:off x="2903248" y="3887638"/>
            <a:ext cx="15841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831240" y="3815634"/>
            <a:ext cx="216024" cy="216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2605347" y="3519821"/>
                <a:ext cx="64607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2605347" y="3519821"/>
                <a:ext cx="646074" cy="276999"/>
              </a:xfrm>
              <a:prstGeom prst="rect">
                <a:avLst/>
              </a:prstGeom>
              <a:blipFill rotWithShape="1">
                <a:blip r:embed="rId2"/>
                <a:stretch>
                  <a:fillRect l="-89" t="-6" r="-4782" b="56"/>
                </a:stretch>
              </a:blipFill>
            </p:spPr>
            <p:txBody>
              <a:bodyPr/>
              <a:lstStyle/>
              <a:p>
                <a:r>
                  <a:rPr lang="zh-CN" altLang="en-US">
                    <a:noFill/>
                  </a:rPr>
                  <a:t> </a:t>
                </a:r>
              </a:p>
            </p:txBody>
          </p:sp>
        </mc:Fallback>
      </mc:AlternateContent>
      <p:sp>
        <p:nvSpPr>
          <p:cNvPr id="12" name="Oval 11"/>
          <p:cNvSpPr/>
          <p:nvPr/>
        </p:nvSpPr>
        <p:spPr>
          <a:xfrm>
            <a:off x="4343408" y="3815630"/>
            <a:ext cx="216024" cy="216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4271400" y="3527598"/>
                <a:ext cx="65139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4271400" y="3527598"/>
                <a:ext cx="651397" cy="276999"/>
              </a:xfrm>
              <a:prstGeom prst="rect">
                <a:avLst/>
              </a:prstGeom>
              <a:blipFill rotWithShape="1">
                <a:blip r:embed="rId3"/>
                <a:stretch>
                  <a:fillRect l="-60" t="-62" r="-4344" b="113"/>
                </a:stretch>
              </a:blipFill>
            </p:spPr>
            <p:txBody>
              <a:bodyPr/>
              <a:lstStyle/>
              <a:p>
                <a:r>
                  <a:rPr lang="zh-CN" altLang="en-US">
                    <a:noFill/>
                  </a:rPr>
                  <a:t> </a:t>
                </a:r>
              </a:p>
            </p:txBody>
          </p:sp>
        </mc:Fallback>
      </mc:AlternateContent>
      <p:sp>
        <p:nvSpPr>
          <p:cNvPr id="14" name="Arrow: Right 13"/>
          <p:cNvSpPr/>
          <p:nvPr/>
        </p:nvSpPr>
        <p:spPr>
          <a:xfrm>
            <a:off x="2928384" y="3815630"/>
            <a:ext cx="623284" cy="1020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4433262" y="3834864"/>
            <a:ext cx="414550" cy="8285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p:cNvSpPr txBox="1"/>
              <p:nvPr/>
            </p:nvSpPr>
            <p:spPr>
              <a:xfrm>
                <a:off x="2605347" y="4145892"/>
                <a:ext cx="109465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1</m:t>
                              </m:r>
                            </m:sub>
                          </m:sSub>
                        </m:e>
                      </m:d>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e>
                        <m:sub>
                          <m:r>
                            <a:rPr lang="en-US" b="0" i="1" smtClean="0">
                              <a:solidFill>
                                <a:srgbClr val="FF0000"/>
                              </a:solidFill>
                              <a:latin typeface="Cambria Math" panose="02040503050406030204" pitchFamily="18" charset="0"/>
                            </a:rPr>
                            <m:t>1</m:t>
                          </m:r>
                        </m:sub>
                      </m:sSub>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2605347" y="4145892"/>
                <a:ext cx="1094659" cy="276999"/>
              </a:xfrm>
              <a:prstGeom prst="rect">
                <a:avLst/>
              </a:prstGeom>
              <a:blipFill rotWithShape="1">
                <a:blip r:embed="rId4"/>
                <a:stretch>
                  <a:fillRect l="-53" t="-221" r="-3261" b="-1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4343408" y="4145891"/>
                <a:ext cx="110530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2</m:t>
                              </m:r>
                            </m:sub>
                          </m:sSub>
                        </m:e>
                      </m:d>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e>
                        <m:sub>
                          <m:r>
                            <a:rPr lang="en-US" b="0" i="1" smtClean="0">
                              <a:solidFill>
                                <a:srgbClr val="FF0000"/>
                              </a:solidFill>
                              <a:latin typeface="Cambria Math" panose="02040503050406030204" pitchFamily="18" charset="0"/>
                            </a:rPr>
                            <m:t>2</m:t>
                          </m:r>
                        </m:sub>
                      </m:sSub>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4343408" y="4145891"/>
                <a:ext cx="1105303" cy="276999"/>
              </a:xfrm>
              <a:prstGeom prst="rect">
                <a:avLst/>
              </a:prstGeom>
              <a:blipFill rotWithShape="1">
                <a:blip r:embed="rId5"/>
                <a:stretch>
                  <a:fillRect l="-1" t="-221" r="-2778" b="-188"/>
                </a:stretch>
              </a:blipFill>
            </p:spPr>
            <p:txBody>
              <a:bodyPr/>
              <a:lstStyle/>
              <a:p>
                <a:r>
                  <a:rPr lang="zh-CN" altLang="en-US">
                    <a:noFill/>
                  </a:rPr>
                  <a:t> </a:t>
                </a:r>
              </a:p>
            </p:txBody>
          </p:sp>
        </mc:Fallback>
      </mc:AlternateContent>
      <p:cxnSp>
        <p:nvCxnSpPr>
          <p:cNvPr id="18" name="Straight Arrow Connector 17"/>
          <p:cNvCxnSpPr/>
          <p:nvPr/>
        </p:nvCxnSpPr>
        <p:spPr>
          <a:xfrm flipH="1">
            <a:off x="2267744" y="3861048"/>
            <a:ext cx="648072" cy="777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839352" y="3879861"/>
            <a:ext cx="648072" cy="777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p:cNvSpPr txBox="1"/>
              <p:nvPr/>
            </p:nvSpPr>
            <p:spPr>
              <a:xfrm>
                <a:off x="1841130" y="3558163"/>
                <a:ext cx="415562" cy="6213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3600" i="1" smtClean="0">
                              <a:solidFill>
                                <a:srgbClr val="00B050"/>
                              </a:solidFill>
                              <a:latin typeface="Cambria Math" panose="02040503050406030204" pitchFamily="18" charset="0"/>
                            </a:rPr>
                          </m:ctrlPr>
                        </m:accPr>
                        <m:e>
                          <m:r>
                            <a:rPr lang="en-US" sz="3600" b="0" i="1" smtClean="0">
                              <a:solidFill>
                                <a:srgbClr val="00B050"/>
                              </a:solidFill>
                              <a:latin typeface="Cambria Math" panose="02040503050406030204" pitchFamily="18" charset="0"/>
                            </a:rPr>
                            <m:t>𝐹</m:t>
                          </m:r>
                        </m:e>
                      </m:acc>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1841130" y="3558163"/>
                <a:ext cx="415562" cy="621324"/>
              </a:xfrm>
              <a:prstGeom prst="rect">
                <a:avLst/>
              </a:prstGeom>
              <a:blipFill rotWithShape="1">
                <a:blip r:embed="rId6"/>
                <a:stretch>
                  <a:fillRect l="-64" t="-42" r="129"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3567806" y="3239566"/>
                <a:ext cx="415562" cy="6213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3600" i="1" smtClean="0">
                              <a:solidFill>
                                <a:srgbClr val="00B050"/>
                              </a:solidFill>
                              <a:latin typeface="Cambria Math" panose="02040503050406030204" pitchFamily="18" charset="0"/>
                            </a:rPr>
                          </m:ctrlPr>
                        </m:accPr>
                        <m:e>
                          <m:r>
                            <a:rPr lang="en-US" sz="3600" b="0" i="1" smtClean="0">
                              <a:solidFill>
                                <a:srgbClr val="00B050"/>
                              </a:solidFill>
                              <a:latin typeface="Cambria Math" panose="02040503050406030204" pitchFamily="18" charset="0"/>
                            </a:rPr>
                            <m:t>𝐹</m:t>
                          </m:r>
                        </m:e>
                      </m:acc>
                    </m:oMath>
                  </m:oMathPara>
                </a14:m>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3567806" y="3239566"/>
                <a:ext cx="415562" cy="621324"/>
              </a:xfrm>
              <a:prstGeom prst="rect">
                <a:avLst/>
              </a:prstGeom>
              <a:blipFill rotWithShape="1">
                <a:blip r:embed="rId6"/>
                <a:stretch>
                  <a:fillRect l="-90" t="-69" r="3"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359024" y="5598958"/>
                <a:ext cx="8784976" cy="910057"/>
              </a:xfrm>
              <a:prstGeom prst="rect">
                <a:avLst/>
              </a:prstGeom>
              <a:noFill/>
            </p:spPr>
            <p:txBody>
              <a:bodyPr wrap="square" rtlCol="0">
                <a:spAutoFit/>
              </a:bodyPr>
              <a:lstStyle/>
              <a:p>
                <a:r>
                  <a:rPr lang="en-US" sz="2400" dirty="0"/>
                  <a:t>Please to describe the change of momentum of the particle between times </a:t>
                </a:r>
                <a14:m>
                  <m:oMath xmlns:m="http://schemas.openxmlformats.org/officeDocument/2006/math">
                    <m:r>
                      <m:rPr>
                        <m:sty m:val="p"/>
                      </m:rPr>
                      <a:rPr lang="en-US" sz="2400" b="0" i="0" smtClean="0">
                        <a:latin typeface="Cambria Math" panose="02040503050406030204" pitchFamily="18" charset="0"/>
                      </a:rPr>
                      <m:t>t</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oMath>
                </a14:m>
                <a:r>
                  <a:rPr lang="en-US" sz="2400" dirty="0"/>
                  <a:t> and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oMath>
                </a14:m>
                <a:r>
                  <a:rPr lang="en-US" sz="2400" dirty="0"/>
                  <a:t> in terms of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𝐹</m:t>
                        </m:r>
                      </m:e>
                    </m:acc>
                  </m:oMath>
                </a14:m>
                <a:r>
                  <a:rPr lang="en-US" sz="2400" dirty="0"/>
                  <a:t> and </a:t>
                </a:r>
                <a14:m>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oMath>
                </a14:m>
                <a:r>
                  <a:rPr lang="en-US" sz="2400" dirty="0"/>
                  <a:t> (</a:t>
                </a:r>
                <a:r>
                  <a:rPr lang="en-US" sz="2400" b="1" dirty="0"/>
                  <a:t>5 minutes</a:t>
                </a:r>
                <a:r>
                  <a:rPr lang="en-US" sz="2400" dirty="0"/>
                  <a:t>)</a:t>
                </a:r>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359024" y="5598958"/>
                <a:ext cx="8784976" cy="910057"/>
              </a:xfrm>
              <a:prstGeom prst="rect">
                <a:avLst/>
              </a:prstGeom>
              <a:blipFill rotWithShape="1">
                <a:blip r:embed="rId7"/>
                <a:stretch>
                  <a:fillRect l="-3" t="-18" b="29"/>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sz="3200" dirty="0"/>
              <a:t>Momentum change for a constant net force during a time interval</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11" name="Straight Connector 10"/>
          <p:cNvCxnSpPr/>
          <p:nvPr/>
        </p:nvCxnSpPr>
        <p:spPr>
          <a:xfrm>
            <a:off x="2969822" y="2102291"/>
            <a:ext cx="15841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897814" y="2030287"/>
            <a:ext cx="216024" cy="216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2671921" y="1734474"/>
                <a:ext cx="64607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2671921" y="1734474"/>
                <a:ext cx="646074" cy="276999"/>
              </a:xfrm>
              <a:prstGeom prst="rect">
                <a:avLst/>
              </a:prstGeom>
              <a:blipFill rotWithShape="1">
                <a:blip r:embed="rId1"/>
                <a:stretch>
                  <a:fillRect l="-74" t="-104" r="-4797" b="155"/>
                </a:stretch>
              </a:blipFill>
            </p:spPr>
            <p:txBody>
              <a:bodyPr/>
              <a:lstStyle/>
              <a:p>
                <a:r>
                  <a:rPr lang="zh-CN" altLang="en-US">
                    <a:noFill/>
                  </a:rPr>
                  <a:t> </a:t>
                </a:r>
              </a:p>
            </p:txBody>
          </p:sp>
        </mc:Fallback>
      </mc:AlternateContent>
      <p:sp>
        <p:nvSpPr>
          <p:cNvPr id="14" name="Oval 13"/>
          <p:cNvSpPr/>
          <p:nvPr/>
        </p:nvSpPr>
        <p:spPr>
          <a:xfrm>
            <a:off x="4409982" y="2030283"/>
            <a:ext cx="216024" cy="216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TextBox 14"/>
              <p:cNvSpPr txBox="1"/>
              <p:nvPr/>
            </p:nvSpPr>
            <p:spPr>
              <a:xfrm>
                <a:off x="4337974" y="1742251"/>
                <a:ext cx="65139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4337974" y="1742251"/>
                <a:ext cx="651397" cy="276999"/>
              </a:xfrm>
              <a:prstGeom prst="rect">
                <a:avLst/>
              </a:prstGeom>
              <a:blipFill rotWithShape="1">
                <a:blip r:embed="rId2"/>
                <a:stretch>
                  <a:fillRect l="-44" t="-161" r="-4360" b="211"/>
                </a:stretch>
              </a:blipFill>
            </p:spPr>
            <p:txBody>
              <a:bodyPr/>
              <a:lstStyle/>
              <a:p>
                <a:r>
                  <a:rPr lang="zh-CN" altLang="en-US">
                    <a:noFill/>
                  </a:rPr>
                  <a:t> </a:t>
                </a:r>
              </a:p>
            </p:txBody>
          </p:sp>
        </mc:Fallback>
      </mc:AlternateContent>
      <p:sp>
        <p:nvSpPr>
          <p:cNvPr id="16" name="Arrow: Right 15"/>
          <p:cNvSpPr/>
          <p:nvPr/>
        </p:nvSpPr>
        <p:spPr>
          <a:xfrm>
            <a:off x="2994958" y="2030283"/>
            <a:ext cx="623284" cy="1020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p:cNvSpPr/>
          <p:nvPr/>
        </p:nvSpPr>
        <p:spPr>
          <a:xfrm>
            <a:off x="4499836" y="2049517"/>
            <a:ext cx="414550" cy="8285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p:cNvSpPr txBox="1"/>
              <p:nvPr/>
            </p:nvSpPr>
            <p:spPr>
              <a:xfrm>
                <a:off x="2671921" y="2360545"/>
                <a:ext cx="109465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1</m:t>
                              </m:r>
                            </m:sub>
                          </m:sSub>
                        </m:e>
                      </m:d>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e>
                        <m:sub>
                          <m:r>
                            <a:rPr lang="en-US" b="0" i="1" smtClean="0">
                              <a:solidFill>
                                <a:srgbClr val="FF0000"/>
                              </a:solidFill>
                              <a:latin typeface="Cambria Math" panose="02040503050406030204" pitchFamily="18" charset="0"/>
                            </a:rPr>
                            <m:t>1</m:t>
                          </m:r>
                        </m:sub>
                      </m:sSub>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2671921" y="2360545"/>
                <a:ext cx="1094659" cy="276999"/>
              </a:xfrm>
              <a:prstGeom prst="rect">
                <a:avLst/>
              </a:prstGeom>
              <a:blipFill rotWithShape="1">
                <a:blip r:embed="rId3"/>
                <a:stretch>
                  <a:fillRect l="-43" t="-90" r="-3270" b="-3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4409982" y="2360544"/>
                <a:ext cx="110530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2</m:t>
                              </m:r>
                            </m:sub>
                          </m:sSub>
                        </m:e>
                      </m:d>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e>
                        <m:sub>
                          <m:r>
                            <a:rPr lang="en-US" b="0" i="1" smtClean="0">
                              <a:solidFill>
                                <a:srgbClr val="FF0000"/>
                              </a:solidFill>
                              <a:latin typeface="Cambria Math" panose="02040503050406030204" pitchFamily="18" charset="0"/>
                            </a:rPr>
                            <m:t>2</m:t>
                          </m:r>
                        </m:sub>
                      </m:sSub>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4409982" y="2360544"/>
                <a:ext cx="1105303" cy="276999"/>
              </a:xfrm>
              <a:prstGeom prst="rect">
                <a:avLst/>
              </a:prstGeom>
              <a:blipFill rotWithShape="1">
                <a:blip r:embed="rId4"/>
                <a:stretch>
                  <a:fillRect l="-49" t="-90" r="-2730" b="-318"/>
                </a:stretch>
              </a:blipFill>
            </p:spPr>
            <p:txBody>
              <a:bodyPr/>
              <a:lstStyle/>
              <a:p>
                <a:r>
                  <a:rPr lang="zh-CN" altLang="en-US">
                    <a:noFill/>
                  </a:rPr>
                  <a:t> </a:t>
                </a:r>
              </a:p>
            </p:txBody>
          </p:sp>
        </mc:Fallback>
      </mc:AlternateContent>
      <p:cxnSp>
        <p:nvCxnSpPr>
          <p:cNvPr id="21" name="Straight Arrow Connector 20"/>
          <p:cNvCxnSpPr/>
          <p:nvPr/>
        </p:nvCxnSpPr>
        <p:spPr>
          <a:xfrm flipH="1">
            <a:off x="2334318" y="2075701"/>
            <a:ext cx="648072" cy="777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905926" y="2094514"/>
            <a:ext cx="648072" cy="777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p:cNvSpPr txBox="1"/>
              <p:nvPr/>
            </p:nvSpPr>
            <p:spPr>
              <a:xfrm>
                <a:off x="1907704" y="1772816"/>
                <a:ext cx="415562" cy="6213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3600" i="1" smtClean="0">
                              <a:solidFill>
                                <a:srgbClr val="00B050"/>
                              </a:solidFill>
                              <a:latin typeface="Cambria Math" panose="02040503050406030204" pitchFamily="18" charset="0"/>
                            </a:rPr>
                          </m:ctrlPr>
                        </m:accPr>
                        <m:e>
                          <m:r>
                            <a:rPr lang="en-US" sz="3600" b="0" i="1" smtClean="0">
                              <a:solidFill>
                                <a:srgbClr val="00B050"/>
                              </a:solidFill>
                              <a:latin typeface="Cambria Math" panose="02040503050406030204" pitchFamily="18" charset="0"/>
                            </a:rPr>
                            <m:t>𝐹</m:t>
                          </m:r>
                        </m:e>
                      </m:acc>
                    </m:oMath>
                  </m:oMathPara>
                </a14:m>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1907704" y="1772816"/>
                <a:ext cx="415562" cy="621324"/>
              </a:xfrm>
              <a:prstGeom prst="rect">
                <a:avLst/>
              </a:prstGeom>
              <a:blipFill rotWithShape="1">
                <a:blip r:embed="rId5"/>
                <a:stretch>
                  <a:fillRect l="-39" t="-85" r="105"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734928" y="4092048"/>
                <a:ext cx="1796517" cy="5523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𝑑</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𝑝</m:t>
                          </m:r>
                        </m:e>
                      </m:acc>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𝐹</m:t>
                          </m:r>
                        </m:e>
                      </m:acc>
                      <m:r>
                        <a:rPr lang="en-US" sz="3200" b="0" i="1" smtClean="0">
                          <a:latin typeface="Cambria Math" panose="02040503050406030204" pitchFamily="18" charset="0"/>
                        </a:rPr>
                        <m:t>𝑑𝑡</m:t>
                      </m:r>
                    </m:oMath>
                  </m:oMathPara>
                </a14:m>
                <a:endParaRPr lang="en-US" sz="3200" dirty="0"/>
              </a:p>
            </p:txBody>
          </p:sp>
        </mc:Choice>
        <mc:Fallback>
          <p:sp>
            <p:nvSpPr>
              <p:cNvPr id="25" name="TextBox 24"/>
              <p:cNvSpPr txBox="1">
                <a:spLocks noRot="1" noChangeAspect="1" noMove="1" noResize="1" noEditPoints="1" noAdjustHandles="1" noChangeArrowheads="1" noChangeShapeType="1" noTextEdit="1"/>
              </p:cNvSpPr>
              <p:nvPr/>
            </p:nvSpPr>
            <p:spPr>
              <a:xfrm>
                <a:off x="734928" y="4092048"/>
                <a:ext cx="1796517" cy="552331"/>
              </a:xfrm>
              <a:prstGeom prst="rect">
                <a:avLst/>
              </a:prstGeom>
              <a:blipFill rotWithShape="1">
                <a:blip r:embed="rId6"/>
                <a:stretch>
                  <a:fillRect l="-13" t="-20" r="-1819" b="113"/>
                </a:stretch>
              </a:blipFill>
            </p:spPr>
            <p:txBody>
              <a:bodyPr/>
              <a:lstStyle/>
              <a:p>
                <a:r>
                  <a:rPr lang="zh-CN" altLang="en-US">
                    <a:noFill/>
                  </a:rPr>
                  <a:t> </a:t>
                </a:r>
              </a:p>
            </p:txBody>
          </p:sp>
        </mc:Fallback>
      </mc:AlternateContent>
      <p:sp>
        <p:nvSpPr>
          <p:cNvPr id="6" name="TextBox 5"/>
          <p:cNvSpPr txBox="1"/>
          <p:nvPr/>
        </p:nvSpPr>
        <p:spPr>
          <a:xfrm>
            <a:off x="467544" y="3212976"/>
            <a:ext cx="2502278" cy="369332"/>
          </a:xfrm>
          <a:prstGeom prst="rect">
            <a:avLst/>
          </a:prstGeom>
          <a:noFill/>
        </p:spPr>
        <p:txBody>
          <a:bodyPr wrap="square" rtlCol="0">
            <a:spAutoFit/>
          </a:bodyPr>
          <a:lstStyle/>
          <a:p>
            <a:r>
              <a:rPr lang="en-US" dirty="0"/>
              <a:t>Newton 2</a:t>
            </a:r>
            <a:r>
              <a:rPr lang="en-US" baseline="30000" dirty="0"/>
              <a:t>nd</a:t>
            </a:r>
            <a:r>
              <a:rPr lang="en-US" dirty="0"/>
              <a:t> law: </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2204130" y="2865715"/>
                <a:ext cx="1387367" cy="9714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𝑑</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𝑝</m:t>
                              </m:r>
                            </m:e>
                          </m:acc>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𝐹</m:t>
                          </m:r>
                        </m:e>
                      </m:acc>
                    </m:oMath>
                  </m:oMathPara>
                </a14:m>
                <a:endParaRPr lang="en-US" sz="3200" dirty="0"/>
              </a:p>
            </p:txBody>
          </p:sp>
        </mc:Choice>
        <mc:Fallback>
          <p:sp>
            <p:nvSpPr>
              <p:cNvPr id="7" name="TextBox 6"/>
              <p:cNvSpPr txBox="1">
                <a:spLocks noRot="1" noChangeAspect="1" noMove="1" noResize="1" noEditPoints="1" noAdjustHandles="1" noChangeArrowheads="1" noChangeShapeType="1" noTextEdit="1"/>
              </p:cNvSpPr>
              <p:nvPr/>
            </p:nvSpPr>
            <p:spPr>
              <a:xfrm>
                <a:off x="2204130" y="2865715"/>
                <a:ext cx="1387367" cy="971484"/>
              </a:xfrm>
              <a:prstGeom prst="rect">
                <a:avLst/>
              </a:prstGeom>
              <a:blipFill rotWithShape="1">
                <a:blip r:embed="rId7"/>
                <a:stretch>
                  <a:fillRect l="-3" t="-61" r="-2797" b="54"/>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862"/>
            <a:ext cx="8229600" cy="1143000"/>
          </a:xfrm>
        </p:spPr>
        <p:txBody>
          <a:bodyPr/>
          <a:lstStyle/>
          <a:p>
            <a:r>
              <a:rPr lang="en-GB" dirty="0"/>
              <a:t>Contents</a:t>
            </a:r>
            <a:endParaRPr lang="en-US" dirty="0"/>
          </a:p>
        </p:txBody>
      </p:sp>
      <p:sp>
        <p:nvSpPr>
          <p:cNvPr id="3" name="Content Placeholder 2"/>
          <p:cNvSpPr>
            <a:spLocks noGrp="1"/>
          </p:cNvSpPr>
          <p:nvPr>
            <p:ph idx="1"/>
          </p:nvPr>
        </p:nvSpPr>
        <p:spPr>
          <a:xfrm>
            <a:off x="437970" y="1124744"/>
            <a:ext cx="8229600" cy="4525963"/>
          </a:xfrm>
        </p:spPr>
        <p:txBody>
          <a:bodyPr/>
          <a:lstStyle/>
          <a:p>
            <a:pPr marL="514350" indent="-514350">
              <a:buAutoNum type="arabicPeriod"/>
            </a:pPr>
            <a:r>
              <a:rPr lang="en-GB" dirty="0"/>
              <a:t>Introduction </a:t>
            </a:r>
            <a:endParaRPr lang="en-GB" dirty="0"/>
          </a:p>
          <a:p>
            <a:pPr marL="514350" indent="-514350">
              <a:buAutoNum type="arabicPeriod"/>
            </a:pPr>
            <a:r>
              <a:rPr lang="en-GB" dirty="0"/>
              <a:t>The momentum</a:t>
            </a:r>
            <a:endParaRPr lang="en-GB" dirty="0"/>
          </a:p>
          <a:p>
            <a:pPr marL="514350" indent="-514350">
              <a:buAutoNum type="arabicPeriod"/>
            </a:pPr>
            <a:r>
              <a:rPr lang="en-GB" dirty="0"/>
              <a:t>The impulse-momentum theorem</a:t>
            </a:r>
            <a:endParaRPr lang="en-GB" dirty="0"/>
          </a:p>
          <a:p>
            <a:pPr marL="514350" indent="-514350">
              <a:buAutoNum type="arabicPeriod"/>
            </a:pPr>
            <a:r>
              <a:rPr lang="en-GB" dirty="0"/>
              <a:t>Elastic and inelastic collisions</a:t>
            </a:r>
            <a:endParaRPr lang="en-GB"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sz="3200" dirty="0"/>
              <a:t>Momentum change for a constant net force during a time interval</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25" name="TextBox 24"/>
              <p:cNvSpPr txBox="1"/>
              <p:nvPr/>
            </p:nvSpPr>
            <p:spPr>
              <a:xfrm>
                <a:off x="734928" y="4092048"/>
                <a:ext cx="1796517" cy="5523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𝑑</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𝑝</m:t>
                          </m:r>
                        </m:e>
                      </m:acc>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𝐹</m:t>
                          </m:r>
                        </m:e>
                      </m:acc>
                      <m:r>
                        <a:rPr lang="en-US" sz="3200" b="0" i="1" smtClean="0">
                          <a:latin typeface="Cambria Math" panose="02040503050406030204" pitchFamily="18" charset="0"/>
                        </a:rPr>
                        <m:t>𝑑𝑡</m:t>
                      </m:r>
                    </m:oMath>
                  </m:oMathPara>
                </a14:m>
                <a:endParaRPr lang="en-US" sz="3200" dirty="0"/>
              </a:p>
            </p:txBody>
          </p:sp>
        </mc:Choice>
        <mc:Fallback>
          <p:sp>
            <p:nvSpPr>
              <p:cNvPr id="25" name="TextBox 24"/>
              <p:cNvSpPr txBox="1">
                <a:spLocks noRot="1" noChangeAspect="1" noMove="1" noResize="1" noEditPoints="1" noAdjustHandles="1" noChangeArrowheads="1" noChangeShapeType="1" noTextEdit="1"/>
              </p:cNvSpPr>
              <p:nvPr/>
            </p:nvSpPr>
            <p:spPr>
              <a:xfrm>
                <a:off x="734928" y="4092048"/>
                <a:ext cx="1796517" cy="552331"/>
              </a:xfrm>
              <a:prstGeom prst="rect">
                <a:avLst/>
              </a:prstGeom>
              <a:blipFill rotWithShape="1">
                <a:blip r:embed="rId1"/>
                <a:stretch>
                  <a:fillRect l="-13" t="-20" r="-1819" b="113"/>
                </a:stretch>
              </a:blipFill>
            </p:spPr>
            <p:txBody>
              <a:bodyPr/>
              <a:lstStyle/>
              <a:p>
                <a:r>
                  <a:rPr lang="zh-CN" altLang="en-US">
                    <a:noFill/>
                  </a:rPr>
                  <a:t> </a:t>
                </a:r>
              </a:p>
            </p:txBody>
          </p:sp>
        </mc:Fallback>
      </mc:AlternateContent>
      <p:sp>
        <p:nvSpPr>
          <p:cNvPr id="26" name="Arrow: Right 25"/>
          <p:cNvSpPr/>
          <p:nvPr/>
        </p:nvSpPr>
        <p:spPr>
          <a:xfrm>
            <a:off x="2622617" y="4273782"/>
            <a:ext cx="504056" cy="367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p:cNvSpPr txBox="1"/>
              <p:nvPr/>
            </p:nvSpPr>
            <p:spPr>
              <a:xfrm>
                <a:off x="3126673" y="3717031"/>
                <a:ext cx="2595454" cy="14809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limLoc m:val="undOvr"/>
                          <m:ctrlPr>
                            <a:rPr lang="en-US" sz="3200" b="0" i="1" smtClean="0">
                              <a:latin typeface="Cambria Math" panose="02040503050406030204" pitchFamily="18" charset="0"/>
                            </a:rPr>
                          </m:ctrlPr>
                        </m:naryPr>
                        <m:sub>
                          <m:r>
                            <m:rPr>
                              <m:brk m:alnAt="24"/>
                            </m:rPr>
                            <a:rPr lang="en-US" sz="3200" b="0" i="1" smtClean="0">
                              <a:latin typeface="Cambria Math" panose="02040503050406030204" pitchFamily="18" charset="0"/>
                            </a:rPr>
                            <m:t>1</m:t>
                          </m:r>
                        </m:sub>
                        <m:sup>
                          <m:r>
                            <a:rPr lang="en-US" sz="3200" b="0" i="1" smtClean="0">
                              <a:latin typeface="Cambria Math" panose="02040503050406030204" pitchFamily="18" charset="0"/>
                            </a:rPr>
                            <m:t>2</m:t>
                          </m:r>
                        </m:sup>
                        <m:e>
                          <m:r>
                            <a:rPr lang="en-US" sz="3200" i="1">
                              <a:latin typeface="Cambria Math" panose="02040503050406030204" pitchFamily="18" charset="0"/>
                            </a:rPr>
                            <m:t>𝑑</m:t>
                          </m:r>
                          <m:acc>
                            <m:accPr>
                              <m:chr m:val="⃗"/>
                              <m:ctrlPr>
                                <a:rPr lang="en-US" sz="3200" i="1">
                                  <a:latin typeface="Cambria Math" panose="02040503050406030204" pitchFamily="18" charset="0"/>
                                </a:rPr>
                              </m:ctrlPr>
                            </m:accPr>
                            <m:e>
                              <m:r>
                                <a:rPr lang="en-US" sz="3200" i="1">
                                  <a:latin typeface="Cambria Math" panose="02040503050406030204" pitchFamily="18" charset="0"/>
                                </a:rPr>
                                <m:t>𝑝</m:t>
                              </m:r>
                            </m:e>
                          </m:acc>
                        </m:e>
                      </m:nary>
                      <m:r>
                        <a:rPr lang="en-US" sz="3200" b="0" i="1" smtClean="0">
                          <a:latin typeface="Cambria Math" panose="02040503050406030204" pitchFamily="18" charset="0"/>
                        </a:rPr>
                        <m:t>=</m:t>
                      </m:r>
                      <m:nary>
                        <m:naryPr>
                          <m:limLoc m:val="undOvr"/>
                          <m:ctrlPr>
                            <a:rPr lang="en-US" sz="3200" i="1" smtClean="0">
                              <a:latin typeface="Cambria Math" panose="02040503050406030204" pitchFamily="18" charset="0"/>
                            </a:rPr>
                          </m:ctrlPr>
                        </m:naryPr>
                        <m:sub>
                          <m:r>
                            <m:rPr>
                              <m:brk m:alnAt="24"/>
                            </m:rPr>
                            <a:rPr lang="en-US" sz="3200" i="1">
                              <a:latin typeface="Cambria Math" panose="02040503050406030204" pitchFamily="18" charset="0"/>
                            </a:rPr>
                            <m:t>1</m:t>
                          </m:r>
                        </m:sub>
                        <m:sup>
                          <m:r>
                            <a:rPr lang="en-US" sz="3200" i="1">
                              <a:latin typeface="Cambria Math" panose="02040503050406030204" pitchFamily="18" charset="0"/>
                            </a:rPr>
                            <m:t>2</m:t>
                          </m:r>
                        </m:sup>
                        <m:e>
                          <m:acc>
                            <m:accPr>
                              <m:chr m:val="⃗"/>
                              <m:ctrlPr>
                                <a:rPr lang="en-US" sz="3200" i="1">
                                  <a:latin typeface="Cambria Math" panose="02040503050406030204" pitchFamily="18" charset="0"/>
                                </a:rPr>
                              </m:ctrlPr>
                            </m:accPr>
                            <m:e>
                              <m:r>
                                <a:rPr lang="en-US" sz="3200" i="1">
                                  <a:latin typeface="Cambria Math" panose="02040503050406030204" pitchFamily="18" charset="0"/>
                                </a:rPr>
                                <m:t>𝐹</m:t>
                              </m:r>
                            </m:e>
                          </m:acc>
                          <m:r>
                            <a:rPr lang="en-US" sz="3200" i="1">
                              <a:latin typeface="Cambria Math" panose="02040503050406030204" pitchFamily="18" charset="0"/>
                            </a:rPr>
                            <m:t>𝑑𝑡</m:t>
                          </m:r>
                        </m:e>
                      </m:nary>
                    </m:oMath>
                  </m:oMathPara>
                </a14:m>
                <a:endParaRPr lang="en-US" sz="3200" dirty="0"/>
              </a:p>
            </p:txBody>
          </p:sp>
        </mc:Choice>
        <mc:Fallback>
          <p:sp>
            <p:nvSpPr>
              <p:cNvPr id="27" name="TextBox 26"/>
              <p:cNvSpPr txBox="1">
                <a:spLocks noRot="1" noChangeAspect="1" noMove="1" noResize="1" noEditPoints="1" noAdjustHandles="1" noChangeArrowheads="1" noChangeShapeType="1" noTextEdit="1"/>
              </p:cNvSpPr>
              <p:nvPr/>
            </p:nvSpPr>
            <p:spPr>
              <a:xfrm>
                <a:off x="3126673" y="3717031"/>
                <a:ext cx="2595454" cy="1480983"/>
              </a:xfrm>
              <a:prstGeom prst="rect">
                <a:avLst/>
              </a:prstGeom>
              <a:blipFill rotWithShape="1">
                <a:blip r:embed="rId2"/>
                <a:stretch>
                  <a:fillRect l="-22" t="-25" r="-1095" b="36"/>
                </a:stretch>
              </a:blipFill>
            </p:spPr>
            <p:txBody>
              <a:bodyPr/>
              <a:lstStyle/>
              <a:p>
                <a:r>
                  <a:rPr lang="zh-CN" altLang="en-US">
                    <a:noFill/>
                  </a:rPr>
                  <a:t> </a:t>
                </a:r>
              </a:p>
            </p:txBody>
          </p:sp>
        </mc:Fallback>
      </mc:AlternateContent>
      <p:cxnSp>
        <p:nvCxnSpPr>
          <p:cNvPr id="33" name="Straight Connector 32"/>
          <p:cNvCxnSpPr/>
          <p:nvPr/>
        </p:nvCxnSpPr>
        <p:spPr>
          <a:xfrm>
            <a:off x="2969822" y="2102291"/>
            <a:ext cx="15841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897814" y="2030287"/>
            <a:ext cx="216024" cy="216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p:cNvSpPr txBox="1"/>
              <p:nvPr/>
            </p:nvSpPr>
            <p:spPr>
              <a:xfrm>
                <a:off x="2671921" y="1734474"/>
                <a:ext cx="64607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p:sp>
            <p:nvSpPr>
              <p:cNvPr id="35" name="TextBox 34"/>
              <p:cNvSpPr txBox="1">
                <a:spLocks noRot="1" noChangeAspect="1" noMove="1" noResize="1" noEditPoints="1" noAdjustHandles="1" noChangeArrowheads="1" noChangeShapeType="1" noTextEdit="1"/>
              </p:cNvSpPr>
              <p:nvPr/>
            </p:nvSpPr>
            <p:spPr>
              <a:xfrm>
                <a:off x="2671921" y="1734474"/>
                <a:ext cx="646074" cy="276999"/>
              </a:xfrm>
              <a:prstGeom prst="rect">
                <a:avLst/>
              </a:prstGeom>
              <a:blipFill rotWithShape="1">
                <a:blip r:embed="rId3"/>
                <a:stretch>
                  <a:fillRect l="-74" t="-104" r="-4797" b="155"/>
                </a:stretch>
              </a:blipFill>
            </p:spPr>
            <p:txBody>
              <a:bodyPr/>
              <a:lstStyle/>
              <a:p>
                <a:r>
                  <a:rPr lang="zh-CN" altLang="en-US">
                    <a:noFill/>
                  </a:rPr>
                  <a:t> </a:t>
                </a:r>
              </a:p>
            </p:txBody>
          </p:sp>
        </mc:Fallback>
      </mc:AlternateContent>
      <p:sp>
        <p:nvSpPr>
          <p:cNvPr id="36" name="Oval 35"/>
          <p:cNvSpPr/>
          <p:nvPr/>
        </p:nvSpPr>
        <p:spPr>
          <a:xfrm>
            <a:off x="4409982" y="2030283"/>
            <a:ext cx="216024" cy="216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p:cNvSpPr txBox="1"/>
              <p:nvPr/>
            </p:nvSpPr>
            <p:spPr>
              <a:xfrm>
                <a:off x="4337974" y="1742251"/>
                <a:ext cx="65139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4337974" y="1742251"/>
                <a:ext cx="651397" cy="276999"/>
              </a:xfrm>
              <a:prstGeom prst="rect">
                <a:avLst/>
              </a:prstGeom>
              <a:blipFill rotWithShape="1">
                <a:blip r:embed="rId4"/>
                <a:stretch>
                  <a:fillRect l="-44" t="-161" r="-4360" b="211"/>
                </a:stretch>
              </a:blipFill>
            </p:spPr>
            <p:txBody>
              <a:bodyPr/>
              <a:lstStyle/>
              <a:p>
                <a:r>
                  <a:rPr lang="zh-CN" altLang="en-US">
                    <a:noFill/>
                  </a:rPr>
                  <a:t> </a:t>
                </a:r>
              </a:p>
            </p:txBody>
          </p:sp>
        </mc:Fallback>
      </mc:AlternateContent>
      <p:sp>
        <p:nvSpPr>
          <p:cNvPr id="38" name="Arrow: Right 37"/>
          <p:cNvSpPr/>
          <p:nvPr/>
        </p:nvSpPr>
        <p:spPr>
          <a:xfrm>
            <a:off x="2994958" y="2030283"/>
            <a:ext cx="623284" cy="1020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p:cNvSpPr/>
          <p:nvPr/>
        </p:nvSpPr>
        <p:spPr>
          <a:xfrm>
            <a:off x="4499836" y="2049517"/>
            <a:ext cx="414550" cy="8285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0" name="TextBox 39"/>
              <p:cNvSpPr txBox="1"/>
              <p:nvPr/>
            </p:nvSpPr>
            <p:spPr>
              <a:xfrm>
                <a:off x="2671921" y="2360545"/>
                <a:ext cx="109465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1</m:t>
                              </m:r>
                            </m:sub>
                          </m:sSub>
                        </m:e>
                      </m:d>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e>
                        <m:sub>
                          <m:r>
                            <a:rPr lang="en-US" b="0" i="1" smtClean="0">
                              <a:solidFill>
                                <a:srgbClr val="FF0000"/>
                              </a:solidFill>
                              <a:latin typeface="Cambria Math" panose="02040503050406030204" pitchFamily="18" charset="0"/>
                            </a:rPr>
                            <m:t>1</m:t>
                          </m:r>
                        </m:sub>
                      </m:sSub>
                    </m:oMath>
                  </m:oMathPara>
                </a14:m>
                <a:endParaRPr lang="en-US" dirty="0"/>
              </a:p>
            </p:txBody>
          </p:sp>
        </mc:Choice>
        <mc:Fallback>
          <p:sp>
            <p:nvSpPr>
              <p:cNvPr id="40" name="TextBox 39"/>
              <p:cNvSpPr txBox="1">
                <a:spLocks noRot="1" noChangeAspect="1" noMove="1" noResize="1" noEditPoints="1" noAdjustHandles="1" noChangeArrowheads="1" noChangeShapeType="1" noTextEdit="1"/>
              </p:cNvSpPr>
              <p:nvPr/>
            </p:nvSpPr>
            <p:spPr>
              <a:xfrm>
                <a:off x="2671921" y="2360545"/>
                <a:ext cx="1094659" cy="276999"/>
              </a:xfrm>
              <a:prstGeom prst="rect">
                <a:avLst/>
              </a:prstGeom>
              <a:blipFill rotWithShape="1">
                <a:blip r:embed="rId5"/>
                <a:stretch>
                  <a:fillRect l="-43" t="-90" r="-3270" b="-3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409982" y="2360544"/>
                <a:ext cx="110530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2</m:t>
                              </m:r>
                            </m:sub>
                          </m:sSub>
                        </m:e>
                      </m:d>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e>
                        <m:sub>
                          <m:r>
                            <a:rPr lang="en-US" b="0" i="1" smtClean="0">
                              <a:solidFill>
                                <a:srgbClr val="FF0000"/>
                              </a:solidFill>
                              <a:latin typeface="Cambria Math" panose="02040503050406030204" pitchFamily="18" charset="0"/>
                            </a:rPr>
                            <m:t>2</m:t>
                          </m:r>
                        </m:sub>
                      </m:sSub>
                    </m:oMath>
                  </m:oMathPara>
                </a14:m>
                <a:endParaRPr lang="en-US" dirty="0"/>
              </a:p>
            </p:txBody>
          </p:sp>
        </mc:Choice>
        <mc:Fallback>
          <p:sp>
            <p:nvSpPr>
              <p:cNvPr id="41" name="TextBox 40"/>
              <p:cNvSpPr txBox="1">
                <a:spLocks noRot="1" noChangeAspect="1" noMove="1" noResize="1" noEditPoints="1" noAdjustHandles="1" noChangeArrowheads="1" noChangeShapeType="1" noTextEdit="1"/>
              </p:cNvSpPr>
              <p:nvPr/>
            </p:nvSpPr>
            <p:spPr>
              <a:xfrm>
                <a:off x="4409982" y="2360544"/>
                <a:ext cx="1105303" cy="276999"/>
              </a:xfrm>
              <a:prstGeom prst="rect">
                <a:avLst/>
              </a:prstGeom>
              <a:blipFill rotWithShape="1">
                <a:blip r:embed="rId6"/>
                <a:stretch>
                  <a:fillRect l="-49" t="-90" r="-2730" b="-318"/>
                </a:stretch>
              </a:blipFill>
            </p:spPr>
            <p:txBody>
              <a:bodyPr/>
              <a:lstStyle/>
              <a:p>
                <a:r>
                  <a:rPr lang="zh-CN" altLang="en-US">
                    <a:noFill/>
                  </a:rPr>
                  <a:t> </a:t>
                </a:r>
              </a:p>
            </p:txBody>
          </p:sp>
        </mc:Fallback>
      </mc:AlternateContent>
      <p:cxnSp>
        <p:nvCxnSpPr>
          <p:cNvPr id="42" name="Straight Arrow Connector 41"/>
          <p:cNvCxnSpPr/>
          <p:nvPr/>
        </p:nvCxnSpPr>
        <p:spPr>
          <a:xfrm flipH="1">
            <a:off x="2334318" y="2075701"/>
            <a:ext cx="648072" cy="777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905926" y="2094514"/>
            <a:ext cx="648072" cy="777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p:cNvSpPr txBox="1"/>
              <p:nvPr/>
            </p:nvSpPr>
            <p:spPr>
              <a:xfrm>
                <a:off x="1907704" y="1772816"/>
                <a:ext cx="415562" cy="6213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3600" i="1" smtClean="0">
                              <a:solidFill>
                                <a:srgbClr val="00B050"/>
                              </a:solidFill>
                              <a:latin typeface="Cambria Math" panose="02040503050406030204" pitchFamily="18" charset="0"/>
                            </a:rPr>
                          </m:ctrlPr>
                        </m:accPr>
                        <m:e>
                          <m:r>
                            <a:rPr lang="en-US" sz="3600" b="0" i="1" smtClean="0">
                              <a:solidFill>
                                <a:srgbClr val="00B050"/>
                              </a:solidFill>
                              <a:latin typeface="Cambria Math" panose="02040503050406030204" pitchFamily="18" charset="0"/>
                            </a:rPr>
                            <m:t>𝐹</m:t>
                          </m:r>
                        </m:e>
                      </m:acc>
                    </m:oMath>
                  </m:oMathPara>
                </a14:m>
                <a:endParaRPr lang="en-US" dirty="0"/>
              </a:p>
            </p:txBody>
          </p:sp>
        </mc:Choice>
        <mc:Fallback>
          <p:sp>
            <p:nvSpPr>
              <p:cNvPr id="44" name="TextBox 43"/>
              <p:cNvSpPr txBox="1">
                <a:spLocks noRot="1" noChangeAspect="1" noMove="1" noResize="1" noEditPoints="1" noAdjustHandles="1" noChangeArrowheads="1" noChangeShapeType="1" noTextEdit="1"/>
              </p:cNvSpPr>
              <p:nvPr/>
            </p:nvSpPr>
            <p:spPr>
              <a:xfrm>
                <a:off x="1907704" y="1772816"/>
                <a:ext cx="415562" cy="621324"/>
              </a:xfrm>
              <a:prstGeom prst="rect">
                <a:avLst/>
              </a:prstGeom>
              <a:blipFill rotWithShape="1">
                <a:blip r:embed="rId7"/>
                <a:stretch>
                  <a:fillRect l="-39" t="-85" r="105" b="31"/>
                </a:stretch>
              </a:blipFill>
            </p:spPr>
            <p:txBody>
              <a:bodyPr/>
              <a:lstStyle/>
              <a:p>
                <a:r>
                  <a:rPr lang="zh-CN" altLang="en-US">
                    <a:noFill/>
                  </a:rPr>
                  <a:t> </a:t>
                </a:r>
              </a:p>
            </p:txBody>
          </p:sp>
        </mc:Fallback>
      </mc:AlternateContent>
      <p:sp>
        <p:nvSpPr>
          <p:cNvPr id="45" name="TextBox 44"/>
          <p:cNvSpPr txBox="1"/>
          <p:nvPr/>
        </p:nvSpPr>
        <p:spPr>
          <a:xfrm>
            <a:off x="467544" y="3212976"/>
            <a:ext cx="2502278" cy="369332"/>
          </a:xfrm>
          <a:prstGeom prst="rect">
            <a:avLst/>
          </a:prstGeom>
          <a:noFill/>
        </p:spPr>
        <p:txBody>
          <a:bodyPr wrap="square" rtlCol="0">
            <a:spAutoFit/>
          </a:bodyPr>
          <a:lstStyle/>
          <a:p>
            <a:r>
              <a:rPr lang="en-US" dirty="0"/>
              <a:t>Newton 2</a:t>
            </a:r>
            <a:r>
              <a:rPr lang="en-US" baseline="30000" dirty="0"/>
              <a:t>nd</a:t>
            </a:r>
            <a:r>
              <a:rPr lang="en-US" dirty="0"/>
              <a:t> law: </a:t>
            </a:r>
            <a:endParaRPr lang="en-US" dirty="0"/>
          </a:p>
        </p:txBody>
      </p:sp>
      <mc:AlternateContent xmlns:mc="http://schemas.openxmlformats.org/markup-compatibility/2006">
        <mc:Choice xmlns:a14="http://schemas.microsoft.com/office/drawing/2010/main" Requires="a14">
          <p:sp>
            <p:nvSpPr>
              <p:cNvPr id="46" name="TextBox 45"/>
              <p:cNvSpPr txBox="1"/>
              <p:nvPr/>
            </p:nvSpPr>
            <p:spPr>
              <a:xfrm>
                <a:off x="2204130" y="2865715"/>
                <a:ext cx="1387367" cy="9714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𝑑</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𝑝</m:t>
                              </m:r>
                            </m:e>
                          </m:acc>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𝐹</m:t>
                          </m:r>
                        </m:e>
                      </m:acc>
                    </m:oMath>
                  </m:oMathPara>
                </a14:m>
                <a:endParaRPr lang="en-US" sz="3200" dirty="0"/>
              </a:p>
            </p:txBody>
          </p:sp>
        </mc:Choice>
        <mc:Fallback>
          <p:sp>
            <p:nvSpPr>
              <p:cNvPr id="46" name="TextBox 45"/>
              <p:cNvSpPr txBox="1">
                <a:spLocks noRot="1" noChangeAspect="1" noMove="1" noResize="1" noEditPoints="1" noAdjustHandles="1" noChangeArrowheads="1" noChangeShapeType="1" noTextEdit="1"/>
              </p:cNvSpPr>
              <p:nvPr/>
            </p:nvSpPr>
            <p:spPr>
              <a:xfrm>
                <a:off x="2204130" y="2865715"/>
                <a:ext cx="1387367" cy="971484"/>
              </a:xfrm>
              <a:prstGeom prst="rect">
                <a:avLst/>
              </a:prstGeom>
              <a:blipFill rotWithShape="1">
                <a:blip r:embed="rId8"/>
                <a:stretch>
                  <a:fillRect l="-3" t="-61" r="-2797" b="54"/>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sz="3200" dirty="0"/>
              <a:t>Momentum change for a constant net force during a time interval</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25" name="TextBox 24"/>
              <p:cNvSpPr txBox="1"/>
              <p:nvPr/>
            </p:nvSpPr>
            <p:spPr>
              <a:xfrm>
                <a:off x="734928" y="4092048"/>
                <a:ext cx="1796517" cy="5523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𝑑</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𝑝</m:t>
                          </m:r>
                        </m:e>
                      </m:acc>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𝐹</m:t>
                          </m:r>
                        </m:e>
                      </m:acc>
                      <m:r>
                        <a:rPr lang="en-US" sz="3200" b="0" i="1" smtClean="0">
                          <a:latin typeface="Cambria Math" panose="02040503050406030204" pitchFamily="18" charset="0"/>
                        </a:rPr>
                        <m:t>𝑑𝑡</m:t>
                      </m:r>
                    </m:oMath>
                  </m:oMathPara>
                </a14:m>
                <a:endParaRPr lang="en-US" sz="3200" dirty="0"/>
              </a:p>
            </p:txBody>
          </p:sp>
        </mc:Choice>
        <mc:Fallback>
          <p:sp>
            <p:nvSpPr>
              <p:cNvPr id="25" name="TextBox 24"/>
              <p:cNvSpPr txBox="1">
                <a:spLocks noRot="1" noChangeAspect="1" noMove="1" noResize="1" noEditPoints="1" noAdjustHandles="1" noChangeArrowheads="1" noChangeShapeType="1" noTextEdit="1"/>
              </p:cNvSpPr>
              <p:nvPr/>
            </p:nvSpPr>
            <p:spPr>
              <a:xfrm>
                <a:off x="734928" y="4092048"/>
                <a:ext cx="1796517" cy="552331"/>
              </a:xfrm>
              <a:prstGeom prst="rect">
                <a:avLst/>
              </a:prstGeom>
              <a:blipFill rotWithShape="1">
                <a:blip r:embed="rId1"/>
                <a:stretch>
                  <a:fillRect l="-13" t="-20" r="-1819" b="113"/>
                </a:stretch>
              </a:blipFill>
            </p:spPr>
            <p:txBody>
              <a:bodyPr/>
              <a:lstStyle/>
              <a:p>
                <a:r>
                  <a:rPr lang="zh-CN" altLang="en-US">
                    <a:noFill/>
                  </a:rPr>
                  <a:t> </a:t>
                </a:r>
              </a:p>
            </p:txBody>
          </p:sp>
        </mc:Fallback>
      </mc:AlternateContent>
      <p:sp>
        <p:nvSpPr>
          <p:cNvPr id="26" name="Arrow: Right 25"/>
          <p:cNvSpPr/>
          <p:nvPr/>
        </p:nvSpPr>
        <p:spPr>
          <a:xfrm>
            <a:off x="2622617" y="4273782"/>
            <a:ext cx="504056" cy="367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p:cNvSpPr txBox="1"/>
              <p:nvPr/>
            </p:nvSpPr>
            <p:spPr>
              <a:xfrm>
                <a:off x="3126673" y="3717031"/>
                <a:ext cx="2595454" cy="14809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limLoc m:val="undOvr"/>
                          <m:ctrlPr>
                            <a:rPr lang="en-US" sz="3200" b="0" i="1" smtClean="0">
                              <a:latin typeface="Cambria Math" panose="02040503050406030204" pitchFamily="18" charset="0"/>
                            </a:rPr>
                          </m:ctrlPr>
                        </m:naryPr>
                        <m:sub>
                          <m:r>
                            <m:rPr>
                              <m:brk m:alnAt="24"/>
                            </m:rPr>
                            <a:rPr lang="en-US" sz="3200" b="0" i="1" smtClean="0">
                              <a:latin typeface="Cambria Math" panose="02040503050406030204" pitchFamily="18" charset="0"/>
                            </a:rPr>
                            <m:t>1</m:t>
                          </m:r>
                        </m:sub>
                        <m:sup>
                          <m:r>
                            <a:rPr lang="en-US" sz="3200" b="0" i="1" smtClean="0">
                              <a:latin typeface="Cambria Math" panose="02040503050406030204" pitchFamily="18" charset="0"/>
                            </a:rPr>
                            <m:t>2</m:t>
                          </m:r>
                        </m:sup>
                        <m:e>
                          <m:r>
                            <a:rPr lang="en-US" sz="3200" i="1">
                              <a:latin typeface="Cambria Math" panose="02040503050406030204" pitchFamily="18" charset="0"/>
                            </a:rPr>
                            <m:t>𝑑</m:t>
                          </m:r>
                          <m:acc>
                            <m:accPr>
                              <m:chr m:val="⃗"/>
                              <m:ctrlPr>
                                <a:rPr lang="en-US" sz="3200" i="1">
                                  <a:latin typeface="Cambria Math" panose="02040503050406030204" pitchFamily="18" charset="0"/>
                                </a:rPr>
                              </m:ctrlPr>
                            </m:accPr>
                            <m:e>
                              <m:r>
                                <a:rPr lang="en-US" sz="3200" i="1">
                                  <a:latin typeface="Cambria Math" panose="02040503050406030204" pitchFamily="18" charset="0"/>
                                </a:rPr>
                                <m:t>𝑝</m:t>
                              </m:r>
                            </m:e>
                          </m:acc>
                        </m:e>
                      </m:nary>
                      <m:r>
                        <a:rPr lang="en-US" sz="3200" b="0" i="1" smtClean="0">
                          <a:latin typeface="Cambria Math" panose="02040503050406030204" pitchFamily="18" charset="0"/>
                        </a:rPr>
                        <m:t>=</m:t>
                      </m:r>
                      <m:nary>
                        <m:naryPr>
                          <m:limLoc m:val="undOvr"/>
                          <m:ctrlPr>
                            <a:rPr lang="en-US" sz="3200" i="1" smtClean="0">
                              <a:latin typeface="Cambria Math" panose="02040503050406030204" pitchFamily="18" charset="0"/>
                            </a:rPr>
                          </m:ctrlPr>
                        </m:naryPr>
                        <m:sub>
                          <m:r>
                            <m:rPr>
                              <m:brk m:alnAt="24"/>
                            </m:rPr>
                            <a:rPr lang="en-US" sz="3200" i="1">
                              <a:latin typeface="Cambria Math" panose="02040503050406030204" pitchFamily="18" charset="0"/>
                            </a:rPr>
                            <m:t>1</m:t>
                          </m:r>
                        </m:sub>
                        <m:sup>
                          <m:r>
                            <a:rPr lang="en-US" sz="3200" i="1">
                              <a:latin typeface="Cambria Math" panose="02040503050406030204" pitchFamily="18" charset="0"/>
                            </a:rPr>
                            <m:t>2</m:t>
                          </m:r>
                        </m:sup>
                        <m:e>
                          <m:acc>
                            <m:accPr>
                              <m:chr m:val="⃗"/>
                              <m:ctrlPr>
                                <a:rPr lang="en-US" sz="3200" i="1">
                                  <a:latin typeface="Cambria Math" panose="02040503050406030204" pitchFamily="18" charset="0"/>
                                </a:rPr>
                              </m:ctrlPr>
                            </m:accPr>
                            <m:e>
                              <m:r>
                                <a:rPr lang="en-US" sz="3200" i="1">
                                  <a:latin typeface="Cambria Math" panose="02040503050406030204" pitchFamily="18" charset="0"/>
                                </a:rPr>
                                <m:t>𝐹</m:t>
                              </m:r>
                            </m:e>
                          </m:acc>
                          <m:r>
                            <a:rPr lang="en-US" sz="3200" i="1">
                              <a:latin typeface="Cambria Math" panose="02040503050406030204" pitchFamily="18" charset="0"/>
                            </a:rPr>
                            <m:t>𝑑𝑡</m:t>
                          </m:r>
                        </m:e>
                      </m:nary>
                    </m:oMath>
                  </m:oMathPara>
                </a14:m>
                <a:endParaRPr lang="en-US" sz="3200" dirty="0"/>
              </a:p>
            </p:txBody>
          </p:sp>
        </mc:Choice>
        <mc:Fallback>
          <p:sp>
            <p:nvSpPr>
              <p:cNvPr id="27" name="TextBox 26"/>
              <p:cNvSpPr txBox="1">
                <a:spLocks noRot="1" noChangeAspect="1" noMove="1" noResize="1" noEditPoints="1" noAdjustHandles="1" noChangeArrowheads="1" noChangeShapeType="1" noTextEdit="1"/>
              </p:cNvSpPr>
              <p:nvPr/>
            </p:nvSpPr>
            <p:spPr>
              <a:xfrm>
                <a:off x="3126673" y="3717031"/>
                <a:ext cx="2595454" cy="1480983"/>
              </a:xfrm>
              <a:prstGeom prst="rect">
                <a:avLst/>
              </a:prstGeom>
              <a:blipFill rotWithShape="1">
                <a:blip r:embed="rId2"/>
                <a:stretch>
                  <a:fillRect l="-22" t="-25" r="-1095" b="36"/>
                </a:stretch>
              </a:blipFill>
            </p:spPr>
            <p:txBody>
              <a:bodyPr/>
              <a:lstStyle/>
              <a:p>
                <a:r>
                  <a:rPr lang="zh-CN" altLang="en-US">
                    <a:noFill/>
                  </a:rPr>
                  <a:t> </a:t>
                </a:r>
              </a:p>
            </p:txBody>
          </p:sp>
        </mc:Fallback>
      </mc:AlternateContent>
      <p:sp>
        <p:nvSpPr>
          <p:cNvPr id="28" name="Arrow: Right 27"/>
          <p:cNvSpPr/>
          <p:nvPr/>
        </p:nvSpPr>
        <p:spPr>
          <a:xfrm>
            <a:off x="5822149" y="4352322"/>
            <a:ext cx="504056" cy="367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TextBox 28"/>
              <p:cNvSpPr txBox="1"/>
              <p:nvPr/>
            </p:nvSpPr>
            <p:spPr>
              <a:xfrm>
                <a:off x="6393031" y="3759775"/>
                <a:ext cx="2663871" cy="14809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limLoc m:val="undOvr"/>
                          <m:ctrlPr>
                            <a:rPr lang="en-US" sz="3200" b="0" i="1" smtClean="0">
                              <a:latin typeface="Cambria Math" panose="02040503050406030204" pitchFamily="18" charset="0"/>
                            </a:rPr>
                          </m:ctrlPr>
                        </m:naryPr>
                        <m:sub>
                          <m:r>
                            <m:rPr>
                              <m:brk m:alnAt="24"/>
                            </m:rPr>
                            <a:rPr lang="en-US" sz="3200" b="0" i="1" smtClean="0">
                              <a:latin typeface="Cambria Math" panose="02040503050406030204" pitchFamily="18" charset="0"/>
                            </a:rPr>
                            <m:t>1</m:t>
                          </m:r>
                        </m:sub>
                        <m:sup>
                          <m:r>
                            <a:rPr lang="en-US" sz="3200" b="0" i="1" smtClean="0">
                              <a:latin typeface="Cambria Math" panose="02040503050406030204" pitchFamily="18" charset="0"/>
                            </a:rPr>
                            <m:t>2</m:t>
                          </m:r>
                        </m:sup>
                        <m:e>
                          <m:r>
                            <a:rPr lang="en-US" sz="3200" i="1">
                              <a:latin typeface="Cambria Math" panose="02040503050406030204" pitchFamily="18" charset="0"/>
                            </a:rPr>
                            <m:t>𝑑</m:t>
                          </m:r>
                          <m:acc>
                            <m:accPr>
                              <m:chr m:val="⃗"/>
                              <m:ctrlPr>
                                <a:rPr lang="en-US" sz="3200" i="1">
                                  <a:latin typeface="Cambria Math" panose="02040503050406030204" pitchFamily="18" charset="0"/>
                                </a:rPr>
                              </m:ctrlPr>
                            </m:accPr>
                            <m:e>
                              <m:r>
                                <a:rPr lang="en-US" sz="3200" i="1">
                                  <a:latin typeface="Cambria Math" panose="02040503050406030204" pitchFamily="18" charset="0"/>
                                </a:rPr>
                                <m:t>𝑝</m:t>
                              </m:r>
                            </m:e>
                          </m:acc>
                        </m:e>
                      </m:nary>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𝐹</m:t>
                          </m:r>
                        </m:e>
                      </m:acc>
                      <m:nary>
                        <m:naryPr>
                          <m:limLoc m:val="undOvr"/>
                          <m:ctrlPr>
                            <a:rPr lang="en-US" sz="3200" i="1" smtClean="0">
                              <a:latin typeface="Cambria Math" panose="02040503050406030204" pitchFamily="18" charset="0"/>
                            </a:rPr>
                          </m:ctrlPr>
                        </m:naryPr>
                        <m:sub>
                          <m:r>
                            <m:rPr>
                              <m:brk m:alnAt="24"/>
                            </m:rPr>
                            <a:rPr lang="en-US" sz="3200" i="1">
                              <a:latin typeface="Cambria Math" panose="02040503050406030204" pitchFamily="18" charset="0"/>
                            </a:rPr>
                            <m:t>1</m:t>
                          </m:r>
                        </m:sub>
                        <m:sup>
                          <m:r>
                            <a:rPr lang="en-US" sz="3200" i="1">
                              <a:latin typeface="Cambria Math" panose="02040503050406030204" pitchFamily="18" charset="0"/>
                            </a:rPr>
                            <m:t>2</m:t>
                          </m:r>
                        </m:sup>
                        <m:e>
                          <m:r>
                            <a:rPr lang="en-US" sz="3200" i="1">
                              <a:latin typeface="Cambria Math" panose="02040503050406030204" pitchFamily="18" charset="0"/>
                            </a:rPr>
                            <m:t>𝑑𝑡</m:t>
                          </m:r>
                        </m:e>
                      </m:nary>
                    </m:oMath>
                  </m:oMathPara>
                </a14:m>
                <a:endParaRPr lang="en-US" sz="3200" dirty="0"/>
              </a:p>
            </p:txBody>
          </p:sp>
        </mc:Choice>
        <mc:Fallback>
          <p:sp>
            <p:nvSpPr>
              <p:cNvPr id="29" name="TextBox 28"/>
              <p:cNvSpPr txBox="1">
                <a:spLocks noRot="1" noChangeAspect="1" noMove="1" noResize="1" noEditPoints="1" noAdjustHandles="1" noChangeArrowheads="1" noChangeShapeType="1" noTextEdit="1"/>
              </p:cNvSpPr>
              <p:nvPr/>
            </p:nvSpPr>
            <p:spPr>
              <a:xfrm>
                <a:off x="6393031" y="3759775"/>
                <a:ext cx="2663871" cy="1480983"/>
              </a:xfrm>
              <a:prstGeom prst="rect">
                <a:avLst/>
              </a:prstGeom>
              <a:blipFill rotWithShape="1">
                <a:blip r:embed="rId3"/>
                <a:stretch>
                  <a:fillRect l="-18" t="-39" r="-1053" b="7"/>
                </a:stretch>
              </a:blipFill>
            </p:spPr>
            <p:txBody>
              <a:bodyPr/>
              <a:lstStyle/>
              <a:p>
                <a:r>
                  <a:rPr lang="zh-CN" altLang="en-US">
                    <a:noFill/>
                  </a:rPr>
                  <a:t> </a:t>
                </a:r>
              </a:p>
            </p:txBody>
          </p:sp>
        </mc:Fallback>
      </mc:AlternateContent>
      <p:sp>
        <p:nvSpPr>
          <p:cNvPr id="30" name="TextBox 29"/>
          <p:cNvSpPr txBox="1"/>
          <p:nvPr/>
        </p:nvSpPr>
        <p:spPr>
          <a:xfrm>
            <a:off x="6696872" y="5283499"/>
            <a:ext cx="2205032" cy="646331"/>
          </a:xfrm>
          <a:prstGeom prst="rect">
            <a:avLst/>
          </a:prstGeom>
          <a:noFill/>
        </p:spPr>
        <p:txBody>
          <a:bodyPr wrap="square" rtlCol="0">
            <a:spAutoFit/>
          </a:bodyPr>
          <a:lstStyle/>
          <a:p>
            <a:r>
              <a:rPr lang="en-US" dirty="0"/>
              <a:t>(because the net force is constant)</a:t>
            </a:r>
            <a:endParaRPr lang="en-US" dirty="0"/>
          </a:p>
        </p:txBody>
      </p:sp>
      <p:cxnSp>
        <p:nvCxnSpPr>
          <p:cNvPr id="31" name="Straight Connector 30"/>
          <p:cNvCxnSpPr/>
          <p:nvPr/>
        </p:nvCxnSpPr>
        <p:spPr>
          <a:xfrm>
            <a:off x="2969822" y="2102291"/>
            <a:ext cx="15841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2897814" y="2030287"/>
            <a:ext cx="216024" cy="216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p:cNvSpPr txBox="1"/>
              <p:nvPr/>
            </p:nvSpPr>
            <p:spPr>
              <a:xfrm>
                <a:off x="2671921" y="1734474"/>
                <a:ext cx="64607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p:sp>
            <p:nvSpPr>
              <p:cNvPr id="33" name="TextBox 32"/>
              <p:cNvSpPr txBox="1">
                <a:spLocks noRot="1" noChangeAspect="1" noMove="1" noResize="1" noEditPoints="1" noAdjustHandles="1" noChangeArrowheads="1" noChangeShapeType="1" noTextEdit="1"/>
              </p:cNvSpPr>
              <p:nvPr/>
            </p:nvSpPr>
            <p:spPr>
              <a:xfrm>
                <a:off x="2671921" y="1734474"/>
                <a:ext cx="646074" cy="276999"/>
              </a:xfrm>
              <a:prstGeom prst="rect">
                <a:avLst/>
              </a:prstGeom>
              <a:blipFill rotWithShape="1">
                <a:blip r:embed="rId4"/>
                <a:stretch>
                  <a:fillRect l="-74" t="-104" r="-4797" b="155"/>
                </a:stretch>
              </a:blipFill>
            </p:spPr>
            <p:txBody>
              <a:bodyPr/>
              <a:lstStyle/>
              <a:p>
                <a:r>
                  <a:rPr lang="zh-CN" altLang="en-US">
                    <a:noFill/>
                  </a:rPr>
                  <a:t> </a:t>
                </a:r>
              </a:p>
            </p:txBody>
          </p:sp>
        </mc:Fallback>
      </mc:AlternateContent>
      <p:sp>
        <p:nvSpPr>
          <p:cNvPr id="34" name="Oval 33"/>
          <p:cNvSpPr/>
          <p:nvPr/>
        </p:nvSpPr>
        <p:spPr>
          <a:xfrm>
            <a:off x="4409982" y="2030283"/>
            <a:ext cx="216024" cy="216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p:cNvSpPr txBox="1"/>
              <p:nvPr/>
            </p:nvSpPr>
            <p:spPr>
              <a:xfrm>
                <a:off x="4337974" y="1742251"/>
                <a:ext cx="65139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p:sp>
            <p:nvSpPr>
              <p:cNvPr id="35" name="TextBox 34"/>
              <p:cNvSpPr txBox="1">
                <a:spLocks noRot="1" noChangeAspect="1" noMove="1" noResize="1" noEditPoints="1" noAdjustHandles="1" noChangeArrowheads="1" noChangeShapeType="1" noTextEdit="1"/>
              </p:cNvSpPr>
              <p:nvPr/>
            </p:nvSpPr>
            <p:spPr>
              <a:xfrm>
                <a:off x="4337974" y="1742251"/>
                <a:ext cx="651397" cy="276999"/>
              </a:xfrm>
              <a:prstGeom prst="rect">
                <a:avLst/>
              </a:prstGeom>
              <a:blipFill rotWithShape="1">
                <a:blip r:embed="rId5"/>
                <a:stretch>
                  <a:fillRect l="-44" t="-161" r="-4360" b="211"/>
                </a:stretch>
              </a:blipFill>
            </p:spPr>
            <p:txBody>
              <a:bodyPr/>
              <a:lstStyle/>
              <a:p>
                <a:r>
                  <a:rPr lang="zh-CN" altLang="en-US">
                    <a:noFill/>
                  </a:rPr>
                  <a:t> </a:t>
                </a:r>
              </a:p>
            </p:txBody>
          </p:sp>
        </mc:Fallback>
      </mc:AlternateContent>
      <p:sp>
        <p:nvSpPr>
          <p:cNvPr id="36" name="Arrow: Right 35"/>
          <p:cNvSpPr/>
          <p:nvPr/>
        </p:nvSpPr>
        <p:spPr>
          <a:xfrm>
            <a:off x="2994958" y="2030283"/>
            <a:ext cx="623284" cy="1020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p:cNvSpPr/>
          <p:nvPr/>
        </p:nvSpPr>
        <p:spPr>
          <a:xfrm>
            <a:off x="4499836" y="2049517"/>
            <a:ext cx="414550" cy="8285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 name="TextBox 37"/>
              <p:cNvSpPr txBox="1"/>
              <p:nvPr/>
            </p:nvSpPr>
            <p:spPr>
              <a:xfrm>
                <a:off x="2671921" y="2360545"/>
                <a:ext cx="109465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1</m:t>
                              </m:r>
                            </m:sub>
                          </m:sSub>
                        </m:e>
                      </m:d>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e>
                        <m:sub>
                          <m:r>
                            <a:rPr lang="en-US" b="0" i="1" smtClean="0">
                              <a:solidFill>
                                <a:srgbClr val="FF0000"/>
                              </a:solidFill>
                              <a:latin typeface="Cambria Math" panose="02040503050406030204" pitchFamily="18" charset="0"/>
                            </a:rPr>
                            <m:t>1</m:t>
                          </m:r>
                        </m:sub>
                      </m:sSub>
                    </m:oMath>
                  </m:oMathPara>
                </a14:m>
                <a:endParaRPr lang="en-US" dirty="0"/>
              </a:p>
            </p:txBody>
          </p:sp>
        </mc:Choice>
        <mc:Fallback>
          <p:sp>
            <p:nvSpPr>
              <p:cNvPr id="38" name="TextBox 37"/>
              <p:cNvSpPr txBox="1">
                <a:spLocks noRot="1" noChangeAspect="1" noMove="1" noResize="1" noEditPoints="1" noAdjustHandles="1" noChangeArrowheads="1" noChangeShapeType="1" noTextEdit="1"/>
              </p:cNvSpPr>
              <p:nvPr/>
            </p:nvSpPr>
            <p:spPr>
              <a:xfrm>
                <a:off x="2671921" y="2360545"/>
                <a:ext cx="1094659" cy="276999"/>
              </a:xfrm>
              <a:prstGeom prst="rect">
                <a:avLst/>
              </a:prstGeom>
              <a:blipFill rotWithShape="1">
                <a:blip r:embed="rId6"/>
                <a:stretch>
                  <a:fillRect l="-43" t="-90" r="-3270" b="-3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4409982" y="2360544"/>
                <a:ext cx="110530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2</m:t>
                              </m:r>
                            </m:sub>
                          </m:sSub>
                        </m:e>
                      </m:d>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e>
                        <m:sub>
                          <m:r>
                            <a:rPr lang="en-US" b="0" i="1" smtClean="0">
                              <a:solidFill>
                                <a:srgbClr val="FF0000"/>
                              </a:solidFill>
                              <a:latin typeface="Cambria Math" panose="02040503050406030204" pitchFamily="18" charset="0"/>
                            </a:rPr>
                            <m:t>2</m:t>
                          </m:r>
                        </m:sub>
                      </m:sSub>
                    </m:oMath>
                  </m:oMathPara>
                </a14:m>
                <a:endParaRPr lang="en-US" dirty="0"/>
              </a:p>
            </p:txBody>
          </p:sp>
        </mc:Choice>
        <mc:Fallback>
          <p:sp>
            <p:nvSpPr>
              <p:cNvPr id="39" name="TextBox 38"/>
              <p:cNvSpPr txBox="1">
                <a:spLocks noRot="1" noChangeAspect="1" noMove="1" noResize="1" noEditPoints="1" noAdjustHandles="1" noChangeArrowheads="1" noChangeShapeType="1" noTextEdit="1"/>
              </p:cNvSpPr>
              <p:nvPr/>
            </p:nvSpPr>
            <p:spPr>
              <a:xfrm>
                <a:off x="4409982" y="2360544"/>
                <a:ext cx="1105303" cy="276999"/>
              </a:xfrm>
              <a:prstGeom prst="rect">
                <a:avLst/>
              </a:prstGeom>
              <a:blipFill rotWithShape="1">
                <a:blip r:embed="rId7"/>
                <a:stretch>
                  <a:fillRect l="-49" t="-90" r="-2730" b="-318"/>
                </a:stretch>
              </a:blipFill>
            </p:spPr>
            <p:txBody>
              <a:bodyPr/>
              <a:lstStyle/>
              <a:p>
                <a:r>
                  <a:rPr lang="zh-CN" altLang="en-US">
                    <a:noFill/>
                  </a:rPr>
                  <a:t> </a:t>
                </a:r>
              </a:p>
            </p:txBody>
          </p:sp>
        </mc:Fallback>
      </mc:AlternateContent>
      <p:cxnSp>
        <p:nvCxnSpPr>
          <p:cNvPr id="40" name="Straight Arrow Connector 39"/>
          <p:cNvCxnSpPr/>
          <p:nvPr/>
        </p:nvCxnSpPr>
        <p:spPr>
          <a:xfrm flipH="1">
            <a:off x="2334318" y="2075701"/>
            <a:ext cx="648072" cy="777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905926" y="2094514"/>
            <a:ext cx="648072" cy="777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p:cNvSpPr txBox="1"/>
              <p:nvPr/>
            </p:nvSpPr>
            <p:spPr>
              <a:xfrm>
                <a:off x="1907704" y="1772816"/>
                <a:ext cx="415562" cy="6213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3600" i="1" smtClean="0">
                              <a:solidFill>
                                <a:srgbClr val="00B050"/>
                              </a:solidFill>
                              <a:latin typeface="Cambria Math" panose="02040503050406030204" pitchFamily="18" charset="0"/>
                            </a:rPr>
                          </m:ctrlPr>
                        </m:accPr>
                        <m:e>
                          <m:r>
                            <a:rPr lang="en-US" sz="3600" b="0" i="1" smtClean="0">
                              <a:solidFill>
                                <a:srgbClr val="00B050"/>
                              </a:solidFill>
                              <a:latin typeface="Cambria Math" panose="02040503050406030204" pitchFamily="18" charset="0"/>
                            </a:rPr>
                            <m:t>𝐹</m:t>
                          </m:r>
                        </m:e>
                      </m:acc>
                    </m:oMath>
                  </m:oMathPara>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1907704" y="1772816"/>
                <a:ext cx="415562" cy="621324"/>
              </a:xfrm>
              <a:prstGeom prst="rect">
                <a:avLst/>
              </a:prstGeom>
              <a:blipFill rotWithShape="1">
                <a:blip r:embed="rId8"/>
                <a:stretch>
                  <a:fillRect l="-39" t="-85" r="105" b="31"/>
                </a:stretch>
              </a:blipFill>
            </p:spPr>
            <p:txBody>
              <a:bodyPr/>
              <a:lstStyle/>
              <a:p>
                <a:r>
                  <a:rPr lang="zh-CN" altLang="en-US">
                    <a:noFill/>
                  </a:rPr>
                  <a:t> </a:t>
                </a:r>
              </a:p>
            </p:txBody>
          </p:sp>
        </mc:Fallback>
      </mc:AlternateContent>
      <p:sp>
        <p:nvSpPr>
          <p:cNvPr id="43" name="TextBox 42"/>
          <p:cNvSpPr txBox="1"/>
          <p:nvPr/>
        </p:nvSpPr>
        <p:spPr>
          <a:xfrm>
            <a:off x="467544" y="3212976"/>
            <a:ext cx="2502278" cy="369332"/>
          </a:xfrm>
          <a:prstGeom prst="rect">
            <a:avLst/>
          </a:prstGeom>
          <a:noFill/>
        </p:spPr>
        <p:txBody>
          <a:bodyPr wrap="square" rtlCol="0">
            <a:spAutoFit/>
          </a:bodyPr>
          <a:lstStyle/>
          <a:p>
            <a:r>
              <a:rPr lang="en-US" dirty="0"/>
              <a:t>Newton 2</a:t>
            </a:r>
            <a:r>
              <a:rPr lang="en-US" baseline="30000" dirty="0"/>
              <a:t>nd</a:t>
            </a:r>
            <a:r>
              <a:rPr lang="en-US" dirty="0"/>
              <a:t> law: </a:t>
            </a:r>
            <a:endParaRPr lang="en-US" dirty="0"/>
          </a:p>
        </p:txBody>
      </p:sp>
      <mc:AlternateContent xmlns:mc="http://schemas.openxmlformats.org/markup-compatibility/2006">
        <mc:Choice xmlns:a14="http://schemas.microsoft.com/office/drawing/2010/main" Requires="a14">
          <p:sp>
            <p:nvSpPr>
              <p:cNvPr id="44" name="TextBox 43"/>
              <p:cNvSpPr txBox="1"/>
              <p:nvPr/>
            </p:nvSpPr>
            <p:spPr>
              <a:xfrm>
                <a:off x="2204130" y="2865715"/>
                <a:ext cx="1387367" cy="9714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𝑑</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𝑝</m:t>
                              </m:r>
                            </m:e>
                          </m:acc>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𝐹</m:t>
                          </m:r>
                        </m:e>
                      </m:acc>
                    </m:oMath>
                  </m:oMathPara>
                </a14:m>
                <a:endParaRPr lang="en-US" sz="3200" dirty="0"/>
              </a:p>
            </p:txBody>
          </p:sp>
        </mc:Choice>
        <mc:Fallback>
          <p:sp>
            <p:nvSpPr>
              <p:cNvPr id="44" name="TextBox 43"/>
              <p:cNvSpPr txBox="1">
                <a:spLocks noRot="1" noChangeAspect="1" noMove="1" noResize="1" noEditPoints="1" noAdjustHandles="1" noChangeArrowheads="1" noChangeShapeType="1" noTextEdit="1"/>
              </p:cNvSpPr>
              <p:nvPr/>
            </p:nvSpPr>
            <p:spPr>
              <a:xfrm>
                <a:off x="2204130" y="2865715"/>
                <a:ext cx="1387367" cy="971484"/>
              </a:xfrm>
              <a:prstGeom prst="rect">
                <a:avLst/>
              </a:prstGeom>
              <a:blipFill rotWithShape="1">
                <a:blip r:embed="rId9"/>
                <a:stretch>
                  <a:fillRect l="-3" t="-61" r="-2797" b="54"/>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sz="3200" dirty="0"/>
              <a:t>Momentum change for a constant net force during a time interval</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TextBox 4"/>
              <p:cNvSpPr txBox="1"/>
              <p:nvPr/>
            </p:nvSpPr>
            <p:spPr>
              <a:xfrm>
                <a:off x="734928" y="5810182"/>
                <a:ext cx="5952912" cy="5523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𝑝</m:t>
                          </m:r>
                        </m:e>
                      </m:acc>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2</m:t>
                              </m:r>
                            </m:sub>
                          </m:sSub>
                        </m:e>
                      </m:d>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𝑝</m:t>
                          </m:r>
                        </m:e>
                      </m:acc>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1</m:t>
                              </m:r>
                            </m:sub>
                          </m:sSub>
                        </m:e>
                      </m:d>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𝐹</m:t>
                          </m:r>
                        </m:e>
                      </m:acc>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e>
                      </m:d>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𝐹</m:t>
                          </m:r>
                        </m:e>
                      </m:acc>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oMath>
                  </m:oMathPara>
                </a14:m>
                <a:endParaRPr lang="en-US" sz="3200" dirty="0"/>
              </a:p>
            </p:txBody>
          </p:sp>
        </mc:Choice>
        <mc:Fallback>
          <p:sp>
            <p:nvSpPr>
              <p:cNvPr id="5" name="TextBox 4"/>
              <p:cNvSpPr txBox="1">
                <a:spLocks noRot="1" noChangeAspect="1" noMove="1" noResize="1" noEditPoints="1" noAdjustHandles="1" noChangeArrowheads="1" noChangeShapeType="1" noTextEdit="1"/>
              </p:cNvSpPr>
              <p:nvPr/>
            </p:nvSpPr>
            <p:spPr>
              <a:xfrm>
                <a:off x="734928" y="5810182"/>
                <a:ext cx="5952912" cy="552331"/>
              </a:xfrm>
              <a:prstGeom prst="rect">
                <a:avLst/>
              </a:prstGeom>
              <a:blipFill rotWithShape="1">
                <a:blip r:embed="rId1"/>
                <a:stretch>
                  <a:fillRect l="-4" t="-103" r="-416" b="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734928" y="4092048"/>
                <a:ext cx="1796517" cy="5523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𝑑</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𝑝</m:t>
                          </m:r>
                        </m:e>
                      </m:acc>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𝐹</m:t>
                          </m:r>
                        </m:e>
                      </m:acc>
                      <m:r>
                        <a:rPr lang="en-US" sz="3200" b="0" i="1" smtClean="0">
                          <a:latin typeface="Cambria Math" panose="02040503050406030204" pitchFamily="18" charset="0"/>
                        </a:rPr>
                        <m:t>𝑑𝑡</m:t>
                      </m:r>
                    </m:oMath>
                  </m:oMathPara>
                </a14:m>
                <a:endParaRPr lang="en-US" sz="3200" dirty="0"/>
              </a:p>
            </p:txBody>
          </p:sp>
        </mc:Choice>
        <mc:Fallback>
          <p:sp>
            <p:nvSpPr>
              <p:cNvPr id="25" name="TextBox 24"/>
              <p:cNvSpPr txBox="1">
                <a:spLocks noRot="1" noChangeAspect="1" noMove="1" noResize="1" noEditPoints="1" noAdjustHandles="1" noChangeArrowheads="1" noChangeShapeType="1" noTextEdit="1"/>
              </p:cNvSpPr>
              <p:nvPr/>
            </p:nvSpPr>
            <p:spPr>
              <a:xfrm>
                <a:off x="734928" y="4092048"/>
                <a:ext cx="1796517" cy="552331"/>
              </a:xfrm>
              <a:prstGeom prst="rect">
                <a:avLst/>
              </a:prstGeom>
              <a:blipFill rotWithShape="1">
                <a:blip r:embed="rId2"/>
                <a:stretch>
                  <a:fillRect l="-13" t="-20" r="-1819" b="113"/>
                </a:stretch>
              </a:blipFill>
            </p:spPr>
            <p:txBody>
              <a:bodyPr/>
              <a:lstStyle/>
              <a:p>
                <a:r>
                  <a:rPr lang="zh-CN" altLang="en-US">
                    <a:noFill/>
                  </a:rPr>
                  <a:t> </a:t>
                </a:r>
              </a:p>
            </p:txBody>
          </p:sp>
        </mc:Fallback>
      </mc:AlternateContent>
      <p:sp>
        <p:nvSpPr>
          <p:cNvPr id="26" name="Arrow: Right 25"/>
          <p:cNvSpPr/>
          <p:nvPr/>
        </p:nvSpPr>
        <p:spPr>
          <a:xfrm>
            <a:off x="2622617" y="4273782"/>
            <a:ext cx="504056" cy="367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p:cNvSpPr txBox="1"/>
              <p:nvPr/>
            </p:nvSpPr>
            <p:spPr>
              <a:xfrm>
                <a:off x="3126673" y="3717031"/>
                <a:ext cx="2595454" cy="14809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limLoc m:val="undOvr"/>
                          <m:ctrlPr>
                            <a:rPr lang="en-US" sz="3200" b="0" i="1" smtClean="0">
                              <a:latin typeface="Cambria Math" panose="02040503050406030204" pitchFamily="18" charset="0"/>
                            </a:rPr>
                          </m:ctrlPr>
                        </m:naryPr>
                        <m:sub>
                          <m:r>
                            <m:rPr>
                              <m:brk m:alnAt="24"/>
                            </m:rPr>
                            <a:rPr lang="en-US" sz="3200" b="0" i="1" smtClean="0">
                              <a:latin typeface="Cambria Math" panose="02040503050406030204" pitchFamily="18" charset="0"/>
                            </a:rPr>
                            <m:t>1</m:t>
                          </m:r>
                        </m:sub>
                        <m:sup>
                          <m:r>
                            <a:rPr lang="en-US" sz="3200" b="0" i="1" smtClean="0">
                              <a:latin typeface="Cambria Math" panose="02040503050406030204" pitchFamily="18" charset="0"/>
                            </a:rPr>
                            <m:t>2</m:t>
                          </m:r>
                        </m:sup>
                        <m:e>
                          <m:r>
                            <a:rPr lang="en-US" sz="3200" i="1">
                              <a:latin typeface="Cambria Math" panose="02040503050406030204" pitchFamily="18" charset="0"/>
                            </a:rPr>
                            <m:t>𝑑</m:t>
                          </m:r>
                          <m:acc>
                            <m:accPr>
                              <m:chr m:val="⃗"/>
                              <m:ctrlPr>
                                <a:rPr lang="en-US" sz="3200" i="1">
                                  <a:latin typeface="Cambria Math" panose="02040503050406030204" pitchFamily="18" charset="0"/>
                                </a:rPr>
                              </m:ctrlPr>
                            </m:accPr>
                            <m:e>
                              <m:r>
                                <a:rPr lang="en-US" sz="3200" i="1">
                                  <a:latin typeface="Cambria Math" panose="02040503050406030204" pitchFamily="18" charset="0"/>
                                </a:rPr>
                                <m:t>𝑝</m:t>
                              </m:r>
                            </m:e>
                          </m:acc>
                        </m:e>
                      </m:nary>
                      <m:r>
                        <a:rPr lang="en-US" sz="3200" b="0" i="1" smtClean="0">
                          <a:latin typeface="Cambria Math" panose="02040503050406030204" pitchFamily="18" charset="0"/>
                        </a:rPr>
                        <m:t>=</m:t>
                      </m:r>
                      <m:nary>
                        <m:naryPr>
                          <m:limLoc m:val="undOvr"/>
                          <m:ctrlPr>
                            <a:rPr lang="en-US" sz="3200" i="1" smtClean="0">
                              <a:latin typeface="Cambria Math" panose="02040503050406030204" pitchFamily="18" charset="0"/>
                            </a:rPr>
                          </m:ctrlPr>
                        </m:naryPr>
                        <m:sub>
                          <m:r>
                            <m:rPr>
                              <m:brk m:alnAt="24"/>
                            </m:rPr>
                            <a:rPr lang="en-US" sz="3200" i="1">
                              <a:latin typeface="Cambria Math" panose="02040503050406030204" pitchFamily="18" charset="0"/>
                            </a:rPr>
                            <m:t>1</m:t>
                          </m:r>
                        </m:sub>
                        <m:sup>
                          <m:r>
                            <a:rPr lang="en-US" sz="3200" i="1">
                              <a:latin typeface="Cambria Math" panose="02040503050406030204" pitchFamily="18" charset="0"/>
                            </a:rPr>
                            <m:t>2</m:t>
                          </m:r>
                        </m:sup>
                        <m:e>
                          <m:acc>
                            <m:accPr>
                              <m:chr m:val="⃗"/>
                              <m:ctrlPr>
                                <a:rPr lang="en-US" sz="3200" i="1">
                                  <a:latin typeface="Cambria Math" panose="02040503050406030204" pitchFamily="18" charset="0"/>
                                </a:rPr>
                              </m:ctrlPr>
                            </m:accPr>
                            <m:e>
                              <m:r>
                                <a:rPr lang="en-US" sz="3200" i="1">
                                  <a:latin typeface="Cambria Math" panose="02040503050406030204" pitchFamily="18" charset="0"/>
                                </a:rPr>
                                <m:t>𝐹</m:t>
                              </m:r>
                            </m:e>
                          </m:acc>
                          <m:r>
                            <a:rPr lang="en-US" sz="3200" i="1">
                              <a:latin typeface="Cambria Math" panose="02040503050406030204" pitchFamily="18" charset="0"/>
                            </a:rPr>
                            <m:t>𝑑𝑡</m:t>
                          </m:r>
                        </m:e>
                      </m:nary>
                    </m:oMath>
                  </m:oMathPara>
                </a14:m>
                <a:endParaRPr lang="en-US" sz="3200" dirty="0"/>
              </a:p>
            </p:txBody>
          </p:sp>
        </mc:Choice>
        <mc:Fallback>
          <p:sp>
            <p:nvSpPr>
              <p:cNvPr id="27" name="TextBox 26"/>
              <p:cNvSpPr txBox="1">
                <a:spLocks noRot="1" noChangeAspect="1" noMove="1" noResize="1" noEditPoints="1" noAdjustHandles="1" noChangeArrowheads="1" noChangeShapeType="1" noTextEdit="1"/>
              </p:cNvSpPr>
              <p:nvPr/>
            </p:nvSpPr>
            <p:spPr>
              <a:xfrm>
                <a:off x="3126673" y="3717031"/>
                <a:ext cx="2595454" cy="1480983"/>
              </a:xfrm>
              <a:prstGeom prst="rect">
                <a:avLst/>
              </a:prstGeom>
              <a:blipFill rotWithShape="1">
                <a:blip r:embed="rId3"/>
                <a:stretch>
                  <a:fillRect l="-22" t="-25" r="-1095" b="36"/>
                </a:stretch>
              </a:blipFill>
            </p:spPr>
            <p:txBody>
              <a:bodyPr/>
              <a:lstStyle/>
              <a:p>
                <a:r>
                  <a:rPr lang="zh-CN" altLang="en-US">
                    <a:noFill/>
                  </a:rPr>
                  <a:t> </a:t>
                </a:r>
              </a:p>
            </p:txBody>
          </p:sp>
        </mc:Fallback>
      </mc:AlternateContent>
      <p:sp>
        <p:nvSpPr>
          <p:cNvPr id="28" name="Arrow: Right 27"/>
          <p:cNvSpPr/>
          <p:nvPr/>
        </p:nvSpPr>
        <p:spPr>
          <a:xfrm>
            <a:off x="5822149" y="4352322"/>
            <a:ext cx="504056" cy="367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TextBox 28"/>
              <p:cNvSpPr txBox="1"/>
              <p:nvPr/>
            </p:nvSpPr>
            <p:spPr>
              <a:xfrm>
                <a:off x="6393031" y="3759775"/>
                <a:ext cx="2663871" cy="14809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limLoc m:val="undOvr"/>
                          <m:ctrlPr>
                            <a:rPr lang="en-US" sz="3200" b="0" i="1" smtClean="0">
                              <a:latin typeface="Cambria Math" panose="02040503050406030204" pitchFamily="18" charset="0"/>
                            </a:rPr>
                          </m:ctrlPr>
                        </m:naryPr>
                        <m:sub>
                          <m:r>
                            <m:rPr>
                              <m:brk m:alnAt="24"/>
                            </m:rPr>
                            <a:rPr lang="en-US" sz="3200" b="0" i="1" smtClean="0">
                              <a:latin typeface="Cambria Math" panose="02040503050406030204" pitchFamily="18" charset="0"/>
                            </a:rPr>
                            <m:t>1</m:t>
                          </m:r>
                        </m:sub>
                        <m:sup>
                          <m:r>
                            <a:rPr lang="en-US" sz="3200" b="0" i="1" smtClean="0">
                              <a:latin typeface="Cambria Math" panose="02040503050406030204" pitchFamily="18" charset="0"/>
                            </a:rPr>
                            <m:t>2</m:t>
                          </m:r>
                        </m:sup>
                        <m:e>
                          <m:r>
                            <a:rPr lang="en-US" sz="3200" i="1">
                              <a:latin typeface="Cambria Math" panose="02040503050406030204" pitchFamily="18" charset="0"/>
                            </a:rPr>
                            <m:t>𝑑</m:t>
                          </m:r>
                          <m:acc>
                            <m:accPr>
                              <m:chr m:val="⃗"/>
                              <m:ctrlPr>
                                <a:rPr lang="en-US" sz="3200" i="1">
                                  <a:latin typeface="Cambria Math" panose="02040503050406030204" pitchFamily="18" charset="0"/>
                                </a:rPr>
                              </m:ctrlPr>
                            </m:accPr>
                            <m:e>
                              <m:r>
                                <a:rPr lang="en-US" sz="3200" i="1">
                                  <a:latin typeface="Cambria Math" panose="02040503050406030204" pitchFamily="18" charset="0"/>
                                </a:rPr>
                                <m:t>𝑝</m:t>
                              </m:r>
                            </m:e>
                          </m:acc>
                        </m:e>
                      </m:nary>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𝐹</m:t>
                          </m:r>
                        </m:e>
                      </m:acc>
                      <m:nary>
                        <m:naryPr>
                          <m:limLoc m:val="undOvr"/>
                          <m:ctrlPr>
                            <a:rPr lang="en-US" sz="3200" i="1" smtClean="0">
                              <a:latin typeface="Cambria Math" panose="02040503050406030204" pitchFamily="18" charset="0"/>
                            </a:rPr>
                          </m:ctrlPr>
                        </m:naryPr>
                        <m:sub>
                          <m:r>
                            <m:rPr>
                              <m:brk m:alnAt="24"/>
                            </m:rPr>
                            <a:rPr lang="en-US" sz="3200" i="1">
                              <a:latin typeface="Cambria Math" panose="02040503050406030204" pitchFamily="18" charset="0"/>
                            </a:rPr>
                            <m:t>1</m:t>
                          </m:r>
                        </m:sub>
                        <m:sup>
                          <m:r>
                            <a:rPr lang="en-US" sz="3200" i="1">
                              <a:latin typeface="Cambria Math" panose="02040503050406030204" pitchFamily="18" charset="0"/>
                            </a:rPr>
                            <m:t>2</m:t>
                          </m:r>
                        </m:sup>
                        <m:e>
                          <m:r>
                            <a:rPr lang="en-US" sz="3200" i="1">
                              <a:latin typeface="Cambria Math" panose="02040503050406030204" pitchFamily="18" charset="0"/>
                            </a:rPr>
                            <m:t>𝑑𝑡</m:t>
                          </m:r>
                        </m:e>
                      </m:nary>
                    </m:oMath>
                  </m:oMathPara>
                </a14:m>
                <a:endParaRPr lang="en-US" sz="3200" dirty="0"/>
              </a:p>
            </p:txBody>
          </p:sp>
        </mc:Choice>
        <mc:Fallback>
          <p:sp>
            <p:nvSpPr>
              <p:cNvPr id="29" name="TextBox 28"/>
              <p:cNvSpPr txBox="1">
                <a:spLocks noRot="1" noChangeAspect="1" noMove="1" noResize="1" noEditPoints="1" noAdjustHandles="1" noChangeArrowheads="1" noChangeShapeType="1" noTextEdit="1"/>
              </p:cNvSpPr>
              <p:nvPr/>
            </p:nvSpPr>
            <p:spPr>
              <a:xfrm>
                <a:off x="6393031" y="3759775"/>
                <a:ext cx="2663871" cy="1480983"/>
              </a:xfrm>
              <a:prstGeom prst="rect">
                <a:avLst/>
              </a:prstGeom>
              <a:blipFill rotWithShape="1">
                <a:blip r:embed="rId4"/>
                <a:stretch>
                  <a:fillRect l="-18" t="-39" r="-1053" b="7"/>
                </a:stretch>
              </a:blipFill>
            </p:spPr>
            <p:txBody>
              <a:bodyPr/>
              <a:lstStyle/>
              <a:p>
                <a:r>
                  <a:rPr lang="zh-CN" altLang="en-US">
                    <a:noFill/>
                  </a:rPr>
                  <a:t> </a:t>
                </a:r>
              </a:p>
            </p:txBody>
          </p:sp>
        </mc:Fallback>
      </mc:AlternateContent>
      <p:sp>
        <p:nvSpPr>
          <p:cNvPr id="30" name="TextBox 29"/>
          <p:cNvSpPr txBox="1"/>
          <p:nvPr/>
        </p:nvSpPr>
        <p:spPr>
          <a:xfrm>
            <a:off x="6696872" y="5283499"/>
            <a:ext cx="2205032" cy="646331"/>
          </a:xfrm>
          <a:prstGeom prst="rect">
            <a:avLst/>
          </a:prstGeom>
          <a:noFill/>
        </p:spPr>
        <p:txBody>
          <a:bodyPr wrap="square" rtlCol="0">
            <a:spAutoFit/>
          </a:bodyPr>
          <a:lstStyle/>
          <a:p>
            <a:r>
              <a:rPr lang="en-US" dirty="0"/>
              <a:t>(because the net force is constant)</a:t>
            </a:r>
            <a:endParaRPr lang="en-US" dirty="0"/>
          </a:p>
        </p:txBody>
      </p:sp>
      <p:cxnSp>
        <p:nvCxnSpPr>
          <p:cNvPr id="31" name="Straight Connector 30"/>
          <p:cNvCxnSpPr/>
          <p:nvPr/>
        </p:nvCxnSpPr>
        <p:spPr>
          <a:xfrm>
            <a:off x="2969822" y="2102291"/>
            <a:ext cx="15841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2897814" y="2030287"/>
            <a:ext cx="216024" cy="216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p:cNvSpPr txBox="1"/>
              <p:nvPr/>
            </p:nvSpPr>
            <p:spPr>
              <a:xfrm>
                <a:off x="2671921" y="1734474"/>
                <a:ext cx="64607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p:sp>
            <p:nvSpPr>
              <p:cNvPr id="33" name="TextBox 32"/>
              <p:cNvSpPr txBox="1">
                <a:spLocks noRot="1" noChangeAspect="1" noMove="1" noResize="1" noEditPoints="1" noAdjustHandles="1" noChangeArrowheads="1" noChangeShapeType="1" noTextEdit="1"/>
              </p:cNvSpPr>
              <p:nvPr/>
            </p:nvSpPr>
            <p:spPr>
              <a:xfrm>
                <a:off x="2671921" y="1734474"/>
                <a:ext cx="646074" cy="276999"/>
              </a:xfrm>
              <a:prstGeom prst="rect">
                <a:avLst/>
              </a:prstGeom>
              <a:blipFill rotWithShape="1">
                <a:blip r:embed="rId5"/>
                <a:stretch>
                  <a:fillRect l="-74" t="-104" r="-4797" b="155"/>
                </a:stretch>
              </a:blipFill>
            </p:spPr>
            <p:txBody>
              <a:bodyPr/>
              <a:lstStyle/>
              <a:p>
                <a:r>
                  <a:rPr lang="zh-CN" altLang="en-US">
                    <a:noFill/>
                  </a:rPr>
                  <a:t> </a:t>
                </a:r>
              </a:p>
            </p:txBody>
          </p:sp>
        </mc:Fallback>
      </mc:AlternateContent>
      <p:sp>
        <p:nvSpPr>
          <p:cNvPr id="34" name="Oval 33"/>
          <p:cNvSpPr/>
          <p:nvPr/>
        </p:nvSpPr>
        <p:spPr>
          <a:xfrm>
            <a:off x="4409982" y="2030283"/>
            <a:ext cx="216024" cy="216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p:cNvSpPr txBox="1"/>
              <p:nvPr/>
            </p:nvSpPr>
            <p:spPr>
              <a:xfrm>
                <a:off x="4337974" y="1742251"/>
                <a:ext cx="65139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p:sp>
            <p:nvSpPr>
              <p:cNvPr id="35" name="TextBox 34"/>
              <p:cNvSpPr txBox="1">
                <a:spLocks noRot="1" noChangeAspect="1" noMove="1" noResize="1" noEditPoints="1" noAdjustHandles="1" noChangeArrowheads="1" noChangeShapeType="1" noTextEdit="1"/>
              </p:cNvSpPr>
              <p:nvPr/>
            </p:nvSpPr>
            <p:spPr>
              <a:xfrm>
                <a:off x="4337974" y="1742251"/>
                <a:ext cx="651397" cy="276999"/>
              </a:xfrm>
              <a:prstGeom prst="rect">
                <a:avLst/>
              </a:prstGeom>
              <a:blipFill rotWithShape="1">
                <a:blip r:embed="rId6"/>
                <a:stretch>
                  <a:fillRect l="-44" t="-161" r="-4360" b="211"/>
                </a:stretch>
              </a:blipFill>
            </p:spPr>
            <p:txBody>
              <a:bodyPr/>
              <a:lstStyle/>
              <a:p>
                <a:r>
                  <a:rPr lang="zh-CN" altLang="en-US">
                    <a:noFill/>
                  </a:rPr>
                  <a:t> </a:t>
                </a:r>
              </a:p>
            </p:txBody>
          </p:sp>
        </mc:Fallback>
      </mc:AlternateContent>
      <p:sp>
        <p:nvSpPr>
          <p:cNvPr id="36" name="Arrow: Right 35"/>
          <p:cNvSpPr/>
          <p:nvPr/>
        </p:nvSpPr>
        <p:spPr>
          <a:xfrm>
            <a:off x="2994958" y="2030283"/>
            <a:ext cx="623284" cy="1020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p:cNvSpPr/>
          <p:nvPr/>
        </p:nvSpPr>
        <p:spPr>
          <a:xfrm>
            <a:off x="4499836" y="2049517"/>
            <a:ext cx="414550" cy="8285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 name="TextBox 37"/>
              <p:cNvSpPr txBox="1"/>
              <p:nvPr/>
            </p:nvSpPr>
            <p:spPr>
              <a:xfrm>
                <a:off x="2671921" y="2360545"/>
                <a:ext cx="109465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1</m:t>
                              </m:r>
                            </m:sub>
                          </m:sSub>
                        </m:e>
                      </m:d>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e>
                        <m:sub>
                          <m:r>
                            <a:rPr lang="en-US" b="0" i="1" smtClean="0">
                              <a:solidFill>
                                <a:srgbClr val="FF0000"/>
                              </a:solidFill>
                              <a:latin typeface="Cambria Math" panose="02040503050406030204" pitchFamily="18" charset="0"/>
                            </a:rPr>
                            <m:t>1</m:t>
                          </m:r>
                        </m:sub>
                      </m:sSub>
                    </m:oMath>
                  </m:oMathPara>
                </a14:m>
                <a:endParaRPr lang="en-US" dirty="0"/>
              </a:p>
            </p:txBody>
          </p:sp>
        </mc:Choice>
        <mc:Fallback>
          <p:sp>
            <p:nvSpPr>
              <p:cNvPr id="38" name="TextBox 37"/>
              <p:cNvSpPr txBox="1">
                <a:spLocks noRot="1" noChangeAspect="1" noMove="1" noResize="1" noEditPoints="1" noAdjustHandles="1" noChangeArrowheads="1" noChangeShapeType="1" noTextEdit="1"/>
              </p:cNvSpPr>
              <p:nvPr/>
            </p:nvSpPr>
            <p:spPr>
              <a:xfrm>
                <a:off x="2671921" y="2360545"/>
                <a:ext cx="1094659" cy="276999"/>
              </a:xfrm>
              <a:prstGeom prst="rect">
                <a:avLst/>
              </a:prstGeom>
              <a:blipFill rotWithShape="1">
                <a:blip r:embed="rId7"/>
                <a:stretch>
                  <a:fillRect l="-43" t="-90" r="-3270" b="-3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4409982" y="2360544"/>
                <a:ext cx="110530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2</m:t>
                              </m:r>
                            </m:sub>
                          </m:sSub>
                        </m:e>
                      </m:d>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e>
                        <m:sub>
                          <m:r>
                            <a:rPr lang="en-US" b="0" i="1" smtClean="0">
                              <a:solidFill>
                                <a:srgbClr val="FF0000"/>
                              </a:solidFill>
                              <a:latin typeface="Cambria Math" panose="02040503050406030204" pitchFamily="18" charset="0"/>
                            </a:rPr>
                            <m:t>2</m:t>
                          </m:r>
                        </m:sub>
                      </m:sSub>
                    </m:oMath>
                  </m:oMathPara>
                </a14:m>
                <a:endParaRPr lang="en-US" dirty="0"/>
              </a:p>
            </p:txBody>
          </p:sp>
        </mc:Choice>
        <mc:Fallback>
          <p:sp>
            <p:nvSpPr>
              <p:cNvPr id="39" name="TextBox 38"/>
              <p:cNvSpPr txBox="1">
                <a:spLocks noRot="1" noChangeAspect="1" noMove="1" noResize="1" noEditPoints="1" noAdjustHandles="1" noChangeArrowheads="1" noChangeShapeType="1" noTextEdit="1"/>
              </p:cNvSpPr>
              <p:nvPr/>
            </p:nvSpPr>
            <p:spPr>
              <a:xfrm>
                <a:off x="4409982" y="2360544"/>
                <a:ext cx="1105303" cy="276999"/>
              </a:xfrm>
              <a:prstGeom prst="rect">
                <a:avLst/>
              </a:prstGeom>
              <a:blipFill rotWithShape="1">
                <a:blip r:embed="rId8"/>
                <a:stretch>
                  <a:fillRect l="-49" t="-90" r="-2730" b="-318"/>
                </a:stretch>
              </a:blipFill>
            </p:spPr>
            <p:txBody>
              <a:bodyPr/>
              <a:lstStyle/>
              <a:p>
                <a:r>
                  <a:rPr lang="zh-CN" altLang="en-US">
                    <a:noFill/>
                  </a:rPr>
                  <a:t> </a:t>
                </a:r>
              </a:p>
            </p:txBody>
          </p:sp>
        </mc:Fallback>
      </mc:AlternateContent>
      <p:cxnSp>
        <p:nvCxnSpPr>
          <p:cNvPr id="40" name="Straight Arrow Connector 39"/>
          <p:cNvCxnSpPr/>
          <p:nvPr/>
        </p:nvCxnSpPr>
        <p:spPr>
          <a:xfrm flipH="1">
            <a:off x="2334318" y="2075701"/>
            <a:ext cx="648072" cy="777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905926" y="2094514"/>
            <a:ext cx="648072" cy="777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p:cNvSpPr txBox="1"/>
              <p:nvPr/>
            </p:nvSpPr>
            <p:spPr>
              <a:xfrm>
                <a:off x="1907704" y="1772816"/>
                <a:ext cx="415562" cy="6213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3600" i="1" smtClean="0">
                              <a:solidFill>
                                <a:srgbClr val="00B050"/>
                              </a:solidFill>
                              <a:latin typeface="Cambria Math" panose="02040503050406030204" pitchFamily="18" charset="0"/>
                            </a:rPr>
                          </m:ctrlPr>
                        </m:accPr>
                        <m:e>
                          <m:r>
                            <a:rPr lang="en-US" sz="3600" b="0" i="1" smtClean="0">
                              <a:solidFill>
                                <a:srgbClr val="00B050"/>
                              </a:solidFill>
                              <a:latin typeface="Cambria Math" panose="02040503050406030204" pitchFamily="18" charset="0"/>
                            </a:rPr>
                            <m:t>𝐹</m:t>
                          </m:r>
                        </m:e>
                      </m:acc>
                    </m:oMath>
                  </m:oMathPara>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1907704" y="1772816"/>
                <a:ext cx="415562" cy="621324"/>
              </a:xfrm>
              <a:prstGeom prst="rect">
                <a:avLst/>
              </a:prstGeom>
              <a:blipFill rotWithShape="1">
                <a:blip r:embed="rId9"/>
                <a:stretch>
                  <a:fillRect l="-39" t="-85" r="105" b="31"/>
                </a:stretch>
              </a:blipFill>
            </p:spPr>
            <p:txBody>
              <a:bodyPr/>
              <a:lstStyle/>
              <a:p>
                <a:r>
                  <a:rPr lang="zh-CN" altLang="en-US">
                    <a:noFill/>
                  </a:rPr>
                  <a:t> </a:t>
                </a:r>
              </a:p>
            </p:txBody>
          </p:sp>
        </mc:Fallback>
      </mc:AlternateContent>
      <p:sp>
        <p:nvSpPr>
          <p:cNvPr id="43" name="TextBox 42"/>
          <p:cNvSpPr txBox="1"/>
          <p:nvPr/>
        </p:nvSpPr>
        <p:spPr>
          <a:xfrm>
            <a:off x="467544" y="3212976"/>
            <a:ext cx="2502278" cy="369332"/>
          </a:xfrm>
          <a:prstGeom prst="rect">
            <a:avLst/>
          </a:prstGeom>
          <a:noFill/>
        </p:spPr>
        <p:txBody>
          <a:bodyPr wrap="square" rtlCol="0">
            <a:spAutoFit/>
          </a:bodyPr>
          <a:lstStyle/>
          <a:p>
            <a:r>
              <a:rPr lang="en-US" dirty="0"/>
              <a:t>Newton 2</a:t>
            </a:r>
            <a:r>
              <a:rPr lang="en-US" baseline="30000" dirty="0"/>
              <a:t>nd</a:t>
            </a:r>
            <a:r>
              <a:rPr lang="en-US" dirty="0"/>
              <a:t> law: </a:t>
            </a:r>
            <a:endParaRPr lang="en-US" dirty="0"/>
          </a:p>
        </p:txBody>
      </p:sp>
      <mc:AlternateContent xmlns:mc="http://schemas.openxmlformats.org/markup-compatibility/2006">
        <mc:Choice xmlns:a14="http://schemas.microsoft.com/office/drawing/2010/main" Requires="a14">
          <p:sp>
            <p:nvSpPr>
              <p:cNvPr id="44" name="TextBox 43"/>
              <p:cNvSpPr txBox="1"/>
              <p:nvPr/>
            </p:nvSpPr>
            <p:spPr>
              <a:xfrm>
                <a:off x="2204130" y="2865715"/>
                <a:ext cx="1387367" cy="9714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𝑑</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𝑝</m:t>
                              </m:r>
                            </m:e>
                          </m:acc>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𝐹</m:t>
                          </m:r>
                        </m:e>
                      </m:acc>
                    </m:oMath>
                  </m:oMathPara>
                </a14:m>
                <a:endParaRPr lang="en-US" sz="3200" dirty="0"/>
              </a:p>
            </p:txBody>
          </p:sp>
        </mc:Choice>
        <mc:Fallback>
          <p:sp>
            <p:nvSpPr>
              <p:cNvPr id="44" name="TextBox 43"/>
              <p:cNvSpPr txBox="1">
                <a:spLocks noRot="1" noChangeAspect="1" noMove="1" noResize="1" noEditPoints="1" noAdjustHandles="1" noChangeArrowheads="1" noChangeShapeType="1" noTextEdit="1"/>
              </p:cNvSpPr>
              <p:nvPr/>
            </p:nvSpPr>
            <p:spPr>
              <a:xfrm>
                <a:off x="2204130" y="2865715"/>
                <a:ext cx="1387367" cy="971484"/>
              </a:xfrm>
              <a:prstGeom prst="rect">
                <a:avLst/>
              </a:prstGeom>
              <a:blipFill rotWithShape="1">
                <a:blip r:embed="rId10"/>
                <a:stretch>
                  <a:fillRect l="-3" t="-61" r="-2797" b="54"/>
                </a:stretch>
              </a:blipFill>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2470796" y="3573016"/>
            <a:ext cx="5328592" cy="1440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US" sz="3200" dirty="0"/>
              <a:t>Momentum change for a constant net force during a time interval</a:t>
            </a:r>
            <a:endParaRPr 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5128" y="1446609"/>
                <a:ext cx="8229600" cy="1440161"/>
              </a:xfrm>
            </p:spPr>
            <p:txBody>
              <a:bodyPr/>
              <a:lstStyle/>
              <a:p>
                <a:r>
                  <a:rPr lang="en-US" dirty="0"/>
                  <a:t>In an inertial reference frame, if the net force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𝐹</m:t>
                        </m:r>
                      </m:e>
                    </m:acc>
                    <m:r>
                      <a:rPr lang="en-US" i="1">
                        <a:latin typeface="Cambria Math" panose="02040503050406030204" pitchFamily="18" charset="0"/>
                      </a:rPr>
                      <m:t> </m:t>
                    </m:r>
                  </m:oMath>
                </a14:m>
                <a:r>
                  <a:rPr lang="en-US" dirty="0"/>
                  <a:t> is constant during the time interval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e>
                    </m:d>
                  </m:oMath>
                </a14:m>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75128" y="1446609"/>
                <a:ext cx="8229600" cy="1440161"/>
              </a:xfrm>
              <a:blipFill rotWithShape="1">
                <a:blip r:embed="rId1"/>
                <a:stretch>
                  <a:fillRect l="-6" t="-5" r="6" b="-8462"/>
                </a:stretch>
              </a:blipFill>
            </p:spPr>
            <p:txBody>
              <a:bodyPr/>
              <a:lstStyle/>
              <a:p>
                <a:r>
                  <a:rPr lang="zh-CN" altLang="en-US">
                    <a:noFill/>
                  </a:rPr>
                  <a:t> </a:t>
                </a:r>
              </a:p>
            </p:txBody>
          </p:sp>
        </mc:Fallback>
      </mc:AlternateContent>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10" name="TextBox 9"/>
              <p:cNvSpPr txBox="1"/>
              <p:nvPr/>
            </p:nvSpPr>
            <p:spPr>
              <a:xfrm>
                <a:off x="2627784" y="3788981"/>
                <a:ext cx="5328592" cy="85164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𝑝</m:t>
                          </m:r>
                        </m:e>
                      </m:acc>
                      <m:d>
                        <m:dPr>
                          <m:ctrlPr>
                            <a:rPr lang="en-US" sz="4400" i="1">
                              <a:solidFill>
                                <a:srgbClr val="FF0000"/>
                              </a:solidFill>
                              <a:latin typeface="Cambria Math" panose="02040503050406030204" pitchFamily="18" charset="0"/>
                            </a:rPr>
                          </m:ctrlPr>
                        </m:dPr>
                        <m:e>
                          <m:sSub>
                            <m:sSubPr>
                              <m:ctrlPr>
                                <a:rPr lang="en-US" sz="4400" i="1">
                                  <a:solidFill>
                                    <a:srgbClr val="FF0000"/>
                                  </a:solidFill>
                                  <a:latin typeface="Cambria Math" panose="02040503050406030204" pitchFamily="18" charset="0"/>
                                </a:rPr>
                              </m:ctrlPr>
                            </m:sSubPr>
                            <m:e>
                              <m:r>
                                <a:rPr lang="en-US" sz="4400" i="1">
                                  <a:solidFill>
                                    <a:srgbClr val="FF0000"/>
                                  </a:solidFill>
                                  <a:latin typeface="Cambria Math" panose="02040503050406030204" pitchFamily="18" charset="0"/>
                                </a:rPr>
                                <m:t>𝑡</m:t>
                              </m:r>
                            </m:e>
                            <m:sub>
                              <m:r>
                                <a:rPr lang="en-US" sz="4400" i="1">
                                  <a:solidFill>
                                    <a:srgbClr val="FF0000"/>
                                  </a:solidFill>
                                  <a:latin typeface="Cambria Math" panose="02040503050406030204" pitchFamily="18" charset="0"/>
                                </a:rPr>
                                <m:t>2</m:t>
                              </m:r>
                            </m:sub>
                          </m:sSub>
                        </m:e>
                      </m:d>
                      <m:r>
                        <a:rPr lang="en-US" sz="4400" i="1">
                          <a:solidFill>
                            <a:srgbClr val="FF0000"/>
                          </a:solidFill>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𝑝</m:t>
                          </m:r>
                        </m:e>
                      </m:acc>
                      <m:d>
                        <m:dPr>
                          <m:ctrlPr>
                            <a:rPr lang="en-US" sz="4400" i="1">
                              <a:solidFill>
                                <a:srgbClr val="FF0000"/>
                              </a:solidFill>
                              <a:latin typeface="Cambria Math" panose="02040503050406030204" pitchFamily="18" charset="0"/>
                            </a:rPr>
                          </m:ctrlPr>
                        </m:dPr>
                        <m:e>
                          <m:sSub>
                            <m:sSubPr>
                              <m:ctrlPr>
                                <a:rPr lang="en-US" sz="4400" i="1">
                                  <a:solidFill>
                                    <a:srgbClr val="FF0000"/>
                                  </a:solidFill>
                                  <a:latin typeface="Cambria Math" panose="02040503050406030204" pitchFamily="18" charset="0"/>
                                </a:rPr>
                              </m:ctrlPr>
                            </m:sSubPr>
                            <m:e>
                              <m:r>
                                <a:rPr lang="en-US" sz="4400" i="1">
                                  <a:solidFill>
                                    <a:srgbClr val="FF0000"/>
                                  </a:solidFill>
                                  <a:latin typeface="Cambria Math" panose="02040503050406030204" pitchFamily="18" charset="0"/>
                                </a:rPr>
                                <m:t>𝑡</m:t>
                              </m:r>
                            </m:e>
                            <m:sub>
                              <m:r>
                                <a:rPr lang="en-US" sz="4400" i="1">
                                  <a:solidFill>
                                    <a:srgbClr val="FF0000"/>
                                  </a:solidFill>
                                  <a:latin typeface="Cambria Math" panose="02040503050406030204" pitchFamily="18" charset="0"/>
                                </a:rPr>
                                <m:t>1</m:t>
                              </m:r>
                            </m:sub>
                          </m:sSub>
                        </m:e>
                      </m:d>
                      <m:r>
                        <a:rPr lang="en-US" sz="4400" i="1">
                          <a:solidFill>
                            <a:srgbClr val="FF0000"/>
                          </a:solidFill>
                          <a:latin typeface="Cambria Math" panose="02040503050406030204" pitchFamily="18" charset="0"/>
                        </a:rPr>
                        <m:t> </m:t>
                      </m:r>
                      <m:r>
                        <a:rPr lang="en-US" sz="4400" b="0" i="1" smtClean="0">
                          <a:solidFill>
                            <a:srgbClr val="FF0000"/>
                          </a:solidFill>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𝐹</m:t>
                          </m:r>
                        </m:e>
                      </m:acc>
                      <m:r>
                        <a:rPr lang="en-US" sz="4400" i="1" smtClean="0">
                          <a:solidFill>
                            <a:srgbClr val="FF0000"/>
                          </a:solidFill>
                          <a:latin typeface="Cambria Math" panose="02040503050406030204" pitchFamily="18" charset="0"/>
                          <a:ea typeface="Cambria Math" panose="02040503050406030204" pitchFamily="18" charset="0"/>
                        </a:rPr>
                        <m:t>∆</m:t>
                      </m:r>
                      <m:r>
                        <a:rPr lang="en-US" sz="4400" b="0" i="1"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𝑡</m:t>
                      </m:r>
                    </m:oMath>
                  </m:oMathPara>
                </a14:m>
                <a:endParaRPr lang="en-US" sz="4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2627784" y="3788981"/>
                <a:ext cx="5328592" cy="851643"/>
              </a:xfrm>
              <a:prstGeom prst="rect">
                <a:avLst/>
              </a:prstGeom>
              <a:blipFill rotWithShape="1">
                <a:blip r:embed="rId2"/>
                <a:stretch>
                  <a:fillRect l="-3" t="-67" r="9" b="5"/>
                </a:stretch>
              </a:blipFill>
            </p:spPr>
            <p:txBody>
              <a:bodyPr/>
              <a:lstStyle/>
              <a:p>
                <a:r>
                  <a:rPr lang="zh-CN" altLang="en-US">
                    <a:noFill/>
                  </a:rPr>
                  <a:t> </a:t>
                </a:r>
              </a:p>
            </p:txBody>
          </p:sp>
        </mc:Fallback>
      </mc:AlternateContent>
      <p:sp>
        <p:nvSpPr>
          <p:cNvPr id="8" name="TextBox 7"/>
          <p:cNvSpPr txBox="1"/>
          <p:nvPr/>
        </p:nvSpPr>
        <p:spPr>
          <a:xfrm flipH="1">
            <a:off x="4604399" y="5013176"/>
            <a:ext cx="4261789" cy="369332"/>
          </a:xfrm>
          <a:prstGeom prst="rect">
            <a:avLst/>
          </a:prstGeom>
          <a:noFill/>
        </p:spPr>
        <p:txBody>
          <a:bodyPr wrap="square" rtlCol="0">
            <a:spAutoFit/>
          </a:bodyPr>
          <a:lstStyle/>
          <a:p>
            <a:r>
              <a:rPr lang="en-US" dirty="0">
                <a:solidFill>
                  <a:srgbClr val="FF0000"/>
                </a:solidFill>
              </a:rPr>
              <a:t>Important result to remember</a:t>
            </a:r>
            <a:endParaRPr lang="en-US" dirty="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400" y="2420888"/>
            <a:ext cx="8229600" cy="1143000"/>
          </a:xfrm>
        </p:spPr>
        <p:txBody>
          <a:bodyPr/>
          <a:lstStyle/>
          <a:p>
            <a:r>
              <a:rPr lang="en-US" dirty="0"/>
              <a:t>Rest time (5 minutes)</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492896"/>
            <a:ext cx="8229600" cy="1143000"/>
          </a:xfrm>
        </p:spPr>
        <p:txBody>
          <a:bodyPr/>
          <a:lstStyle/>
          <a:p>
            <a:r>
              <a:rPr lang="en-GB" dirty="0"/>
              <a:t>3. The impulse-momentum theorem</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414" y="26888"/>
            <a:ext cx="8229600" cy="1143000"/>
          </a:xfrm>
        </p:spPr>
        <p:txBody>
          <a:bodyPr/>
          <a:lstStyle/>
          <a:p>
            <a:r>
              <a:rPr lang="en-US" sz="3200" dirty="0"/>
              <a:t>Introduction to the impulse of the net force</a:t>
            </a:r>
            <a:endParaRPr 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67544" y="764704"/>
                <a:ext cx="8229600" cy="4525963"/>
              </a:xfrm>
            </p:spPr>
            <p:txBody>
              <a:bodyPr/>
              <a:lstStyle/>
              <a:p>
                <a:r>
                  <a:rPr lang="en-US" dirty="0"/>
                  <a:t>First, we consider </a:t>
                </a:r>
                <a:r>
                  <a:rPr lang="en-US" b="1" dirty="0"/>
                  <a:t>a constant net force </a:t>
                </a:r>
                <a:r>
                  <a:rPr lang="en-US" dirty="0"/>
                  <a:t>applied on a particle between two instants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a14:m>
                <a:r>
                  <a:rPr lang="en-US" dirty="0"/>
                  <a:t>:</a:t>
                </a: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67544" y="764704"/>
                <a:ext cx="8229600" cy="4525963"/>
              </a:xfrm>
              <a:blipFill rotWithShape="1">
                <a:blip r:embed="rId1"/>
                <a:stretch>
                  <a:fillRect l="-2" t="-4" r="2" b="11"/>
                </a:stretch>
              </a:blipFill>
            </p:spPr>
            <p:txBody>
              <a:bodyPr/>
              <a:lstStyle/>
              <a:p>
                <a:r>
                  <a:rPr lang="zh-CN" altLang="en-US">
                    <a:noFill/>
                  </a:rPr>
                  <a:t> </a:t>
                </a:r>
              </a:p>
            </p:txBody>
          </p:sp>
        </mc:Fallback>
      </mc:AlternateContent>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TextBox 4"/>
              <p:cNvSpPr txBox="1"/>
              <p:nvPr/>
            </p:nvSpPr>
            <p:spPr>
              <a:xfrm>
                <a:off x="1619672" y="2582990"/>
                <a:ext cx="1908728" cy="13357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rPr>
                          </m:ctrlPr>
                        </m:fPr>
                        <m:num>
                          <m:r>
                            <a:rPr lang="en-US" sz="4400" b="0" i="1" smtClean="0">
                              <a:latin typeface="Cambria Math" panose="02040503050406030204" pitchFamily="18" charset="0"/>
                            </a:rPr>
                            <m:t>𝑑</m:t>
                          </m:r>
                          <m:acc>
                            <m:accPr>
                              <m:chr m:val="⃗"/>
                              <m:ctrlPr>
                                <a:rPr lang="en-US" sz="4400" b="0" i="1" smtClean="0">
                                  <a:latin typeface="Cambria Math" panose="02040503050406030204" pitchFamily="18" charset="0"/>
                                </a:rPr>
                              </m:ctrlPr>
                            </m:accPr>
                            <m:e>
                              <m:r>
                                <a:rPr lang="en-US" sz="4400" b="0" i="1" smtClean="0">
                                  <a:latin typeface="Cambria Math" panose="02040503050406030204" pitchFamily="18" charset="0"/>
                                </a:rPr>
                                <m:t>𝑝</m:t>
                              </m:r>
                            </m:e>
                          </m:acc>
                        </m:num>
                        <m:den>
                          <m:r>
                            <a:rPr lang="en-US" sz="4400" b="0" i="1" smtClean="0">
                              <a:latin typeface="Cambria Math" panose="02040503050406030204" pitchFamily="18" charset="0"/>
                            </a:rPr>
                            <m:t>𝑑𝑡</m:t>
                          </m:r>
                        </m:den>
                      </m:f>
                      <m:r>
                        <a:rPr lang="en-US" sz="4400" b="0" i="1" smtClean="0">
                          <a:latin typeface="Cambria Math" panose="02040503050406030204" pitchFamily="18" charset="0"/>
                        </a:rPr>
                        <m:t>=</m:t>
                      </m:r>
                      <m:acc>
                        <m:accPr>
                          <m:chr m:val="⃗"/>
                          <m:ctrlPr>
                            <a:rPr lang="en-US" sz="4400" b="0" i="1" smtClean="0">
                              <a:latin typeface="Cambria Math" panose="02040503050406030204" pitchFamily="18" charset="0"/>
                            </a:rPr>
                          </m:ctrlPr>
                        </m:accPr>
                        <m:e>
                          <m:r>
                            <a:rPr lang="en-US" sz="4400" b="0" i="1" smtClean="0">
                              <a:latin typeface="Cambria Math" panose="02040503050406030204" pitchFamily="18" charset="0"/>
                            </a:rPr>
                            <m:t>𝐹</m:t>
                          </m:r>
                        </m:e>
                      </m:acc>
                    </m:oMath>
                  </m:oMathPara>
                </a14:m>
                <a:endParaRPr lang="en-US" sz="4400" dirty="0"/>
              </a:p>
            </p:txBody>
          </p:sp>
        </mc:Choice>
        <mc:Fallback>
          <p:sp>
            <p:nvSpPr>
              <p:cNvPr id="5" name="TextBox 4"/>
              <p:cNvSpPr txBox="1">
                <a:spLocks noRot="1" noChangeAspect="1" noMove="1" noResize="1" noEditPoints="1" noAdjustHandles="1" noChangeArrowheads="1" noChangeShapeType="1" noTextEdit="1"/>
              </p:cNvSpPr>
              <p:nvPr/>
            </p:nvSpPr>
            <p:spPr>
              <a:xfrm>
                <a:off x="1619672" y="2582990"/>
                <a:ext cx="1908728" cy="1335750"/>
              </a:xfrm>
              <a:prstGeom prst="rect">
                <a:avLst/>
              </a:prstGeom>
              <a:blipFill rotWithShape="1">
                <a:blip r:embed="rId2"/>
                <a:stretch>
                  <a:fillRect l="-22" t="-33" r="-2777" b="12"/>
                </a:stretch>
              </a:blipFill>
            </p:spPr>
            <p:txBody>
              <a:bodyPr/>
              <a:lstStyle/>
              <a:p>
                <a:r>
                  <a:rPr lang="zh-CN" altLang="en-US">
                    <a:noFill/>
                  </a:rPr>
                  <a:t> </a:t>
                </a:r>
              </a:p>
            </p:txBody>
          </p:sp>
        </mc:Fallback>
      </mc:AlternateContent>
      <p:sp>
        <p:nvSpPr>
          <p:cNvPr id="6" name="Right Arrow 5"/>
          <p:cNvSpPr/>
          <p:nvPr/>
        </p:nvSpPr>
        <p:spPr>
          <a:xfrm>
            <a:off x="4031290" y="3250865"/>
            <a:ext cx="649238" cy="401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p:cNvSpPr txBox="1"/>
              <p:nvPr/>
            </p:nvSpPr>
            <p:spPr>
              <a:xfrm>
                <a:off x="5102282" y="2900279"/>
                <a:ext cx="2472343" cy="7593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rPr>
                        <m:t>𝑑</m:t>
                      </m:r>
                      <m:acc>
                        <m:accPr>
                          <m:chr m:val="⃗"/>
                          <m:ctrlPr>
                            <a:rPr lang="en-US" sz="4400" i="1">
                              <a:latin typeface="Cambria Math" panose="02040503050406030204" pitchFamily="18" charset="0"/>
                            </a:rPr>
                          </m:ctrlPr>
                        </m:accPr>
                        <m:e>
                          <m:r>
                            <a:rPr lang="en-US" sz="4400" i="1">
                              <a:latin typeface="Cambria Math" panose="02040503050406030204" pitchFamily="18" charset="0"/>
                            </a:rPr>
                            <m:t>𝑝</m:t>
                          </m:r>
                        </m:e>
                      </m:acc>
                      <m:r>
                        <a:rPr lang="en-US" sz="4400" b="0" i="1" smtClean="0">
                          <a:latin typeface="Cambria Math" panose="02040503050406030204" pitchFamily="18" charset="0"/>
                        </a:rPr>
                        <m:t>=</m:t>
                      </m:r>
                      <m:acc>
                        <m:accPr>
                          <m:chr m:val="⃗"/>
                          <m:ctrlPr>
                            <a:rPr lang="en-US" sz="4400" b="0" i="1" smtClean="0">
                              <a:latin typeface="Cambria Math" panose="02040503050406030204" pitchFamily="18" charset="0"/>
                            </a:rPr>
                          </m:ctrlPr>
                        </m:accPr>
                        <m:e>
                          <m:r>
                            <a:rPr lang="en-US" sz="4400" b="0" i="1" smtClean="0">
                              <a:latin typeface="Cambria Math" panose="02040503050406030204" pitchFamily="18" charset="0"/>
                            </a:rPr>
                            <m:t>𝐹</m:t>
                          </m:r>
                        </m:e>
                      </m:acc>
                      <m:r>
                        <a:rPr lang="en-US" sz="4400" i="1">
                          <a:latin typeface="Cambria Math" panose="02040503050406030204" pitchFamily="18" charset="0"/>
                        </a:rPr>
                        <m:t>𝑑</m:t>
                      </m:r>
                      <m:r>
                        <a:rPr lang="en-US" sz="4400" b="0" i="1" smtClean="0">
                          <a:latin typeface="Cambria Math" panose="02040503050406030204" pitchFamily="18" charset="0"/>
                        </a:rPr>
                        <m:t>𝑡</m:t>
                      </m:r>
                    </m:oMath>
                  </m:oMathPara>
                </a14:m>
                <a:endParaRPr lang="en-US" sz="4400" dirty="0"/>
              </a:p>
            </p:txBody>
          </p:sp>
        </mc:Choice>
        <mc:Fallback>
          <p:sp>
            <p:nvSpPr>
              <p:cNvPr id="7" name="TextBox 6"/>
              <p:cNvSpPr txBox="1">
                <a:spLocks noRot="1" noChangeAspect="1" noMove="1" noResize="1" noEditPoints="1" noAdjustHandles="1" noChangeArrowheads="1" noChangeShapeType="1" noTextEdit="1"/>
              </p:cNvSpPr>
              <p:nvPr/>
            </p:nvSpPr>
            <p:spPr>
              <a:xfrm>
                <a:off x="5102282" y="2900279"/>
                <a:ext cx="2472343" cy="759310"/>
              </a:xfrm>
              <a:prstGeom prst="rect">
                <a:avLst/>
              </a:prstGeom>
              <a:blipFill rotWithShape="1">
                <a:blip r:embed="rId3"/>
                <a:stretch>
                  <a:fillRect l="-2" t="-31" r="-1784" b="11"/>
                </a:stretch>
              </a:blipFill>
            </p:spPr>
            <p:txBody>
              <a:bodyPr/>
              <a:lstStyle/>
              <a:p>
                <a:r>
                  <a:rPr lang="zh-CN" altLang="en-US">
                    <a:noFill/>
                  </a:rPr>
                  <a:t> </a:t>
                </a:r>
              </a:p>
            </p:txBody>
          </p:sp>
        </mc:Fallback>
      </mc:AlternateContent>
      <p:sp>
        <p:nvSpPr>
          <p:cNvPr id="8" name="TextBox 7"/>
          <p:cNvSpPr txBox="1"/>
          <p:nvPr/>
        </p:nvSpPr>
        <p:spPr>
          <a:xfrm flipH="1">
            <a:off x="388545" y="4420037"/>
            <a:ext cx="2915674" cy="400110"/>
          </a:xfrm>
          <a:prstGeom prst="rect">
            <a:avLst/>
          </a:prstGeom>
          <a:noFill/>
        </p:spPr>
        <p:txBody>
          <a:bodyPr wrap="square" rtlCol="0">
            <a:spAutoFit/>
          </a:bodyPr>
          <a:lstStyle/>
          <a:p>
            <a:r>
              <a:rPr lang="en-US" sz="2000" dirty="0"/>
              <a:t>By integration, we obtain: </a:t>
            </a:r>
            <a:endParaRPr lang="en-US" sz="2000" dirty="0"/>
          </a:p>
        </p:txBody>
      </p:sp>
      <mc:AlternateContent xmlns:mc="http://schemas.openxmlformats.org/markup-compatibility/2006">
        <mc:Choice xmlns:a14="http://schemas.microsoft.com/office/drawing/2010/main" Requires="a14">
          <p:sp>
            <p:nvSpPr>
              <p:cNvPr id="9" name="TextBox 8"/>
              <p:cNvSpPr txBox="1"/>
              <p:nvPr/>
            </p:nvSpPr>
            <p:spPr>
              <a:xfrm>
                <a:off x="2428610" y="5290667"/>
                <a:ext cx="6676571" cy="7593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4400" i="1" smtClean="0">
                              <a:latin typeface="Cambria Math" panose="02040503050406030204" pitchFamily="18" charset="0"/>
                            </a:rPr>
                          </m:ctrlPr>
                        </m:accPr>
                        <m:e>
                          <m:r>
                            <a:rPr lang="en-US" sz="4400" i="1">
                              <a:latin typeface="Cambria Math" panose="02040503050406030204" pitchFamily="18" charset="0"/>
                            </a:rPr>
                            <m:t>𝑝</m:t>
                          </m:r>
                        </m:e>
                      </m:acc>
                      <m:d>
                        <m:dPr>
                          <m:ctrlPr>
                            <a:rPr lang="en-US" sz="4400" i="1" smtClean="0">
                              <a:latin typeface="Cambria Math" panose="02040503050406030204" pitchFamily="18" charset="0"/>
                            </a:rPr>
                          </m:ctrlPr>
                        </m:dPr>
                        <m:e>
                          <m:sSub>
                            <m:sSubPr>
                              <m:ctrlPr>
                                <a:rPr lang="en-US" sz="4400" i="1" smtClean="0">
                                  <a:latin typeface="Cambria Math" panose="02040503050406030204" pitchFamily="18" charset="0"/>
                                </a:rPr>
                              </m:ctrlPr>
                            </m:sSubPr>
                            <m:e>
                              <m:r>
                                <a:rPr lang="en-US" sz="4400" b="0" i="1" smtClean="0">
                                  <a:latin typeface="Cambria Math" panose="02040503050406030204" pitchFamily="18" charset="0"/>
                                </a:rPr>
                                <m:t>𝑡</m:t>
                              </m:r>
                            </m:e>
                            <m:sub>
                              <m:r>
                                <a:rPr lang="en-US" sz="4400" b="0" i="1" smtClean="0">
                                  <a:latin typeface="Cambria Math" panose="02040503050406030204" pitchFamily="18" charset="0"/>
                                </a:rPr>
                                <m:t>2</m:t>
                              </m:r>
                            </m:sub>
                          </m:sSub>
                        </m:e>
                      </m:d>
                      <m:r>
                        <a:rPr lang="en-US" sz="4400" b="0" i="1" smtClean="0">
                          <a:latin typeface="Cambria Math" panose="02040503050406030204" pitchFamily="18" charset="0"/>
                        </a:rPr>
                        <m:t>−</m:t>
                      </m:r>
                      <m:acc>
                        <m:accPr>
                          <m:chr m:val="⃗"/>
                          <m:ctrlPr>
                            <a:rPr lang="en-US" sz="4400" i="1">
                              <a:latin typeface="Cambria Math" panose="02040503050406030204" pitchFamily="18" charset="0"/>
                            </a:rPr>
                          </m:ctrlPr>
                        </m:accPr>
                        <m:e>
                          <m:r>
                            <a:rPr lang="en-US" sz="4400" i="1">
                              <a:latin typeface="Cambria Math" panose="02040503050406030204" pitchFamily="18" charset="0"/>
                            </a:rPr>
                            <m:t>𝑝</m:t>
                          </m:r>
                        </m:e>
                      </m:acc>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b="0" i="1" smtClean="0">
                                  <a:latin typeface="Cambria Math" panose="02040503050406030204" pitchFamily="18" charset="0"/>
                                </a:rPr>
                                <m:t>1</m:t>
                              </m:r>
                            </m:sub>
                          </m:sSub>
                        </m:e>
                      </m:d>
                      <m:r>
                        <a:rPr lang="en-US" sz="4400" b="0" i="1" smtClean="0">
                          <a:latin typeface="Cambria Math" panose="02040503050406030204" pitchFamily="18" charset="0"/>
                        </a:rPr>
                        <m:t>=</m:t>
                      </m:r>
                      <m:acc>
                        <m:accPr>
                          <m:chr m:val="⃗"/>
                          <m:ctrlPr>
                            <a:rPr lang="en-US" sz="4400" b="0" i="1" smtClean="0">
                              <a:latin typeface="Cambria Math" panose="02040503050406030204" pitchFamily="18" charset="0"/>
                            </a:rPr>
                          </m:ctrlPr>
                        </m:accPr>
                        <m:e>
                          <m:r>
                            <a:rPr lang="en-US" sz="4400" b="0" i="1" smtClean="0">
                              <a:latin typeface="Cambria Math" panose="02040503050406030204" pitchFamily="18" charset="0"/>
                            </a:rPr>
                            <m:t>𝐹</m:t>
                          </m:r>
                        </m:e>
                      </m:acc>
                      <m:d>
                        <m:dPr>
                          <m:ctrlPr>
                            <a:rPr lang="en-US" sz="4400" i="1" smtClean="0">
                              <a:latin typeface="Cambria Math" panose="02040503050406030204" pitchFamily="18" charset="0"/>
                            </a:rPr>
                          </m:ctrlPr>
                        </m:dPr>
                        <m:e>
                          <m:sSub>
                            <m:sSubPr>
                              <m:ctrlPr>
                                <a:rPr lang="en-US" sz="4400" i="1" smtClean="0">
                                  <a:latin typeface="Cambria Math" panose="02040503050406030204" pitchFamily="18" charset="0"/>
                                </a:rPr>
                              </m:ctrlPr>
                            </m:sSubPr>
                            <m:e>
                              <m:r>
                                <a:rPr lang="en-US" sz="4400" b="0" i="1" smtClean="0">
                                  <a:latin typeface="Cambria Math" panose="02040503050406030204" pitchFamily="18" charset="0"/>
                                </a:rPr>
                                <m:t>𝑡</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𝑡</m:t>
                              </m:r>
                            </m:e>
                            <m:sub>
                              <m:r>
                                <a:rPr lang="en-US" sz="4400" b="0" i="1" smtClean="0">
                                  <a:latin typeface="Cambria Math" panose="02040503050406030204" pitchFamily="18" charset="0"/>
                                </a:rPr>
                                <m:t>1</m:t>
                              </m:r>
                            </m:sub>
                          </m:sSub>
                        </m:e>
                      </m:d>
                    </m:oMath>
                  </m:oMathPara>
                </a14:m>
                <a:endParaRPr lang="en-US" sz="4400" dirty="0"/>
              </a:p>
            </p:txBody>
          </p:sp>
        </mc:Choice>
        <mc:Fallback>
          <p:sp>
            <p:nvSpPr>
              <p:cNvPr id="9" name="TextBox 8"/>
              <p:cNvSpPr txBox="1">
                <a:spLocks noRot="1" noChangeAspect="1" noMove="1" noResize="1" noEditPoints="1" noAdjustHandles="1" noChangeArrowheads="1" noChangeShapeType="1" noTextEdit="1"/>
              </p:cNvSpPr>
              <p:nvPr/>
            </p:nvSpPr>
            <p:spPr>
              <a:xfrm>
                <a:off x="2428610" y="5290667"/>
                <a:ext cx="6676571" cy="759310"/>
              </a:xfrm>
              <a:prstGeom prst="rect">
                <a:avLst/>
              </a:prstGeom>
              <a:blipFill rotWithShape="1">
                <a:blip r:embed="rId4"/>
                <a:stretch>
                  <a:fillRect l="-6" t="-63" r="8" b="44"/>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414" y="26888"/>
            <a:ext cx="8229600" cy="1143000"/>
          </a:xfrm>
        </p:spPr>
        <p:txBody>
          <a:bodyPr/>
          <a:lstStyle/>
          <a:p>
            <a:r>
              <a:rPr lang="en-US" sz="3200" dirty="0"/>
              <a:t>The impulse of the net force</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11" name="Content Placeholder 10"/>
              <p:cNvSpPr>
                <a:spLocks noGrp="1"/>
              </p:cNvSpPr>
              <p:nvPr>
                <p:ph idx="1"/>
              </p:nvPr>
            </p:nvSpPr>
            <p:spPr>
              <a:xfrm>
                <a:off x="323528" y="908720"/>
                <a:ext cx="8542660" cy="4525963"/>
              </a:xfrm>
            </p:spPr>
            <p:txBody>
              <a:bodyPr/>
              <a:lstStyle/>
              <a:p>
                <a:r>
                  <a:rPr lang="en-US" dirty="0"/>
                  <a:t>Now we consider a net force which is not constant between the two instants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oMath>
                </a14:m>
                <a:r>
                  <a:rPr lang="en-US" dirty="0"/>
                  <a:t>:</a:t>
                </a:r>
                <a:endParaRPr lang="en-US" dirty="0"/>
              </a:p>
              <a:p>
                <a:pPr marL="0" indent="0">
                  <a:buNone/>
                </a:pPr>
                <a:endParaRPr lang="en-US" dirty="0"/>
              </a:p>
            </p:txBody>
          </p:sp>
        </mc:Choice>
        <mc:Fallback>
          <p:sp>
            <p:nvSpPr>
              <p:cNvPr id="11" name="Content Placeholder 10"/>
              <p:cNvSpPr>
                <a:spLocks noRot="1" noChangeAspect="1" noMove="1" noResize="1" noEditPoints="1" noAdjustHandles="1" noChangeArrowheads="1" noChangeShapeType="1" noTextEdit="1"/>
              </p:cNvSpPr>
              <p:nvPr>
                <p:ph idx="1"/>
              </p:nvPr>
            </p:nvSpPr>
            <p:spPr>
              <a:xfrm>
                <a:off x="323528" y="908720"/>
                <a:ext cx="8542660" cy="4525963"/>
              </a:xfrm>
              <a:blipFill rotWithShape="1">
                <a:blip r:embed="rId1"/>
                <a:stretch>
                  <a:fillRect l="-4" t="-1" r="4"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827584" y="2514744"/>
                <a:ext cx="2472343" cy="7593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rPr>
                        <m:t>𝑑</m:t>
                      </m:r>
                      <m:acc>
                        <m:accPr>
                          <m:chr m:val="⃗"/>
                          <m:ctrlPr>
                            <a:rPr lang="en-US" sz="4400" i="1">
                              <a:latin typeface="Cambria Math" panose="02040503050406030204" pitchFamily="18" charset="0"/>
                            </a:rPr>
                          </m:ctrlPr>
                        </m:accPr>
                        <m:e>
                          <m:r>
                            <a:rPr lang="en-US" sz="4400" i="1">
                              <a:latin typeface="Cambria Math" panose="02040503050406030204" pitchFamily="18" charset="0"/>
                            </a:rPr>
                            <m:t>𝑝</m:t>
                          </m:r>
                        </m:e>
                      </m:acc>
                      <m:r>
                        <a:rPr lang="en-US" sz="4400" b="0" i="1" smtClean="0">
                          <a:latin typeface="Cambria Math" panose="02040503050406030204" pitchFamily="18" charset="0"/>
                        </a:rPr>
                        <m:t>=</m:t>
                      </m:r>
                      <m:acc>
                        <m:accPr>
                          <m:chr m:val="⃗"/>
                          <m:ctrlPr>
                            <a:rPr lang="en-US" sz="4400" b="0" i="1" smtClean="0">
                              <a:latin typeface="Cambria Math" panose="02040503050406030204" pitchFamily="18" charset="0"/>
                            </a:rPr>
                          </m:ctrlPr>
                        </m:accPr>
                        <m:e>
                          <m:r>
                            <a:rPr lang="en-US" sz="4400" b="0" i="1" smtClean="0">
                              <a:latin typeface="Cambria Math" panose="02040503050406030204" pitchFamily="18" charset="0"/>
                            </a:rPr>
                            <m:t>𝐹</m:t>
                          </m:r>
                        </m:e>
                      </m:acc>
                      <m:r>
                        <a:rPr lang="en-US" sz="4400" i="1">
                          <a:latin typeface="Cambria Math" panose="02040503050406030204" pitchFamily="18" charset="0"/>
                        </a:rPr>
                        <m:t>𝑑</m:t>
                      </m:r>
                      <m:r>
                        <a:rPr lang="en-US" sz="4400" b="0" i="1" smtClean="0">
                          <a:latin typeface="Cambria Math" panose="02040503050406030204" pitchFamily="18" charset="0"/>
                        </a:rPr>
                        <m:t>𝑡</m:t>
                      </m:r>
                    </m:oMath>
                  </m:oMathPara>
                </a14:m>
                <a:endParaRPr lang="en-US" sz="4400" dirty="0"/>
              </a:p>
            </p:txBody>
          </p:sp>
        </mc:Choice>
        <mc:Fallback>
          <p:sp>
            <p:nvSpPr>
              <p:cNvPr id="17" name="TextBox 16"/>
              <p:cNvSpPr txBox="1">
                <a:spLocks noRot="1" noChangeAspect="1" noMove="1" noResize="1" noEditPoints="1" noAdjustHandles="1" noChangeArrowheads="1" noChangeShapeType="1" noTextEdit="1"/>
              </p:cNvSpPr>
              <p:nvPr/>
            </p:nvSpPr>
            <p:spPr>
              <a:xfrm>
                <a:off x="827584" y="2514744"/>
                <a:ext cx="2472343" cy="759310"/>
              </a:xfrm>
              <a:prstGeom prst="rect">
                <a:avLst/>
              </a:prstGeom>
              <a:blipFill rotWithShape="1">
                <a:blip r:embed="rId2"/>
                <a:stretch>
                  <a:fillRect l="-7" t="-19" r="-1779"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4988099" y="1972493"/>
                <a:ext cx="3723712" cy="21201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limLoc m:val="undOvr"/>
                          <m:ctrlPr>
                            <a:rPr lang="en-US" sz="4400" i="1" smtClean="0">
                              <a:latin typeface="Cambria Math" panose="02040503050406030204" pitchFamily="18" charset="0"/>
                            </a:rPr>
                          </m:ctrlPr>
                        </m:naryPr>
                        <m:sub>
                          <m:r>
                            <m:rPr>
                              <m:brk m:alnAt="24"/>
                            </m:rPr>
                            <a:rPr lang="en-US" sz="4400" b="0" i="1" smtClean="0">
                              <a:latin typeface="Cambria Math" panose="02040503050406030204" pitchFamily="18" charset="0"/>
                            </a:rPr>
                            <m:t>1</m:t>
                          </m:r>
                        </m:sub>
                        <m:sup>
                          <m:r>
                            <a:rPr lang="en-US" sz="4400" b="0" i="1" smtClean="0">
                              <a:latin typeface="Cambria Math" panose="02040503050406030204" pitchFamily="18" charset="0"/>
                            </a:rPr>
                            <m:t>2</m:t>
                          </m:r>
                        </m:sup>
                        <m:e>
                          <m:r>
                            <a:rPr lang="en-US" sz="4400" i="1">
                              <a:latin typeface="Cambria Math" panose="02040503050406030204" pitchFamily="18" charset="0"/>
                            </a:rPr>
                            <m:t>𝑑</m:t>
                          </m:r>
                          <m:acc>
                            <m:accPr>
                              <m:chr m:val="⃗"/>
                              <m:ctrlPr>
                                <a:rPr lang="en-US" sz="4400" i="1">
                                  <a:latin typeface="Cambria Math" panose="02040503050406030204" pitchFamily="18" charset="0"/>
                                </a:rPr>
                              </m:ctrlPr>
                            </m:accPr>
                            <m:e>
                              <m:r>
                                <a:rPr lang="en-US" sz="4400" i="1">
                                  <a:latin typeface="Cambria Math" panose="02040503050406030204" pitchFamily="18" charset="0"/>
                                </a:rPr>
                                <m:t>𝑝</m:t>
                              </m:r>
                            </m:e>
                          </m:acc>
                        </m:e>
                      </m:nary>
                      <m:r>
                        <a:rPr lang="en-US" sz="4400" b="0" i="1" smtClean="0">
                          <a:latin typeface="Cambria Math" panose="02040503050406030204" pitchFamily="18" charset="0"/>
                        </a:rPr>
                        <m:t>=</m:t>
                      </m:r>
                      <m:nary>
                        <m:naryPr>
                          <m:limLoc m:val="undOvr"/>
                          <m:ctrlPr>
                            <a:rPr lang="en-US" sz="4400" i="1">
                              <a:latin typeface="Cambria Math" panose="02040503050406030204" pitchFamily="18" charset="0"/>
                            </a:rPr>
                          </m:ctrlPr>
                        </m:naryPr>
                        <m:sub>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1</m:t>
                              </m:r>
                            </m:sub>
                          </m:sSub>
                        </m:sub>
                        <m:sup>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2</m:t>
                              </m:r>
                            </m:sub>
                          </m:sSub>
                        </m:sup>
                        <m:e>
                          <m:acc>
                            <m:accPr>
                              <m:chr m:val="⃗"/>
                              <m:ctrlPr>
                                <a:rPr lang="en-US" sz="4400" i="1">
                                  <a:latin typeface="Cambria Math" panose="02040503050406030204" pitchFamily="18" charset="0"/>
                                </a:rPr>
                              </m:ctrlPr>
                            </m:accPr>
                            <m:e>
                              <m:r>
                                <a:rPr lang="en-US" sz="4400" i="1">
                                  <a:latin typeface="Cambria Math" panose="02040503050406030204" pitchFamily="18" charset="0"/>
                                </a:rPr>
                                <m:t>𝐹</m:t>
                              </m:r>
                            </m:e>
                          </m:acc>
                          <m:r>
                            <a:rPr lang="en-US" sz="4400" i="1">
                              <a:latin typeface="Cambria Math" panose="02040503050406030204" pitchFamily="18" charset="0"/>
                            </a:rPr>
                            <m:t>𝑑𝑡</m:t>
                          </m:r>
                        </m:e>
                      </m:nary>
                    </m:oMath>
                  </m:oMathPara>
                </a14:m>
                <a:endParaRPr lang="en-US" sz="4400" dirty="0"/>
              </a:p>
            </p:txBody>
          </p:sp>
        </mc:Choice>
        <mc:Fallback>
          <p:sp>
            <p:nvSpPr>
              <p:cNvPr id="19" name="TextBox 18"/>
              <p:cNvSpPr txBox="1">
                <a:spLocks noRot="1" noChangeAspect="1" noMove="1" noResize="1" noEditPoints="1" noAdjustHandles="1" noChangeArrowheads="1" noChangeShapeType="1" noTextEdit="1"/>
              </p:cNvSpPr>
              <p:nvPr/>
            </p:nvSpPr>
            <p:spPr>
              <a:xfrm>
                <a:off x="4988099" y="1972493"/>
                <a:ext cx="3723712" cy="2120196"/>
              </a:xfrm>
              <a:prstGeom prst="rect">
                <a:avLst/>
              </a:prstGeom>
              <a:blipFill rotWithShape="1">
                <a:blip r:embed="rId3"/>
                <a:stretch>
                  <a:fillRect l="-5" t="-9" r="7" b="-1612"/>
                </a:stretch>
              </a:blipFill>
            </p:spPr>
            <p:txBody>
              <a:bodyPr/>
              <a:lstStyle/>
              <a:p>
                <a:r>
                  <a:rPr lang="zh-CN" altLang="en-US">
                    <a:noFill/>
                  </a:rPr>
                  <a:t> </a:t>
                </a:r>
              </a:p>
            </p:txBody>
          </p:sp>
        </mc:Fallback>
      </mc:AlternateContent>
      <p:sp>
        <p:nvSpPr>
          <p:cNvPr id="20" name="Right Arrow 19"/>
          <p:cNvSpPr/>
          <p:nvPr/>
        </p:nvSpPr>
        <p:spPr>
          <a:xfrm>
            <a:off x="3874778" y="2606367"/>
            <a:ext cx="720080"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414" y="26888"/>
            <a:ext cx="8229600" cy="1143000"/>
          </a:xfrm>
        </p:spPr>
        <p:txBody>
          <a:bodyPr/>
          <a:lstStyle/>
          <a:p>
            <a:r>
              <a:rPr lang="en-US" sz="3200" dirty="0"/>
              <a:t>The impulse of the net force</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11" name="Content Placeholder 10"/>
              <p:cNvSpPr>
                <a:spLocks noGrp="1"/>
              </p:cNvSpPr>
              <p:nvPr>
                <p:ph idx="1"/>
              </p:nvPr>
            </p:nvSpPr>
            <p:spPr>
              <a:xfrm>
                <a:off x="323528" y="908720"/>
                <a:ext cx="8542660" cy="4525963"/>
              </a:xfrm>
            </p:spPr>
            <p:txBody>
              <a:bodyPr/>
              <a:lstStyle/>
              <a:p>
                <a:r>
                  <a:rPr lang="en-US" dirty="0"/>
                  <a:t>Now we consider a net force which is not constant between the two instants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oMath>
                </a14:m>
                <a:r>
                  <a:rPr lang="en-US" dirty="0"/>
                  <a:t>:</a:t>
                </a:r>
                <a:endParaRPr lang="en-US" dirty="0"/>
              </a:p>
              <a:p>
                <a:pPr marL="0" indent="0">
                  <a:buNone/>
                </a:pPr>
                <a:endParaRPr lang="en-US" dirty="0"/>
              </a:p>
            </p:txBody>
          </p:sp>
        </mc:Choice>
        <mc:Fallback>
          <p:sp>
            <p:nvSpPr>
              <p:cNvPr id="11" name="Content Placeholder 10"/>
              <p:cNvSpPr>
                <a:spLocks noRot="1" noChangeAspect="1" noMove="1" noResize="1" noEditPoints="1" noAdjustHandles="1" noChangeArrowheads="1" noChangeShapeType="1" noTextEdit="1"/>
              </p:cNvSpPr>
              <p:nvPr>
                <p:ph idx="1"/>
              </p:nvPr>
            </p:nvSpPr>
            <p:spPr>
              <a:xfrm>
                <a:off x="323528" y="908720"/>
                <a:ext cx="8542660" cy="4525963"/>
              </a:xfrm>
              <a:blipFill rotWithShape="1">
                <a:blip r:embed="rId1"/>
                <a:stretch>
                  <a:fillRect l="-4" t="-1" r="4"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827584" y="2514744"/>
                <a:ext cx="2472343" cy="7593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rPr>
                        <m:t>𝑑</m:t>
                      </m:r>
                      <m:acc>
                        <m:accPr>
                          <m:chr m:val="⃗"/>
                          <m:ctrlPr>
                            <a:rPr lang="en-US" sz="4400" i="1">
                              <a:latin typeface="Cambria Math" panose="02040503050406030204" pitchFamily="18" charset="0"/>
                            </a:rPr>
                          </m:ctrlPr>
                        </m:accPr>
                        <m:e>
                          <m:r>
                            <a:rPr lang="en-US" sz="4400" i="1">
                              <a:latin typeface="Cambria Math" panose="02040503050406030204" pitchFamily="18" charset="0"/>
                            </a:rPr>
                            <m:t>𝑝</m:t>
                          </m:r>
                        </m:e>
                      </m:acc>
                      <m:r>
                        <a:rPr lang="en-US" sz="4400" b="0" i="1" smtClean="0">
                          <a:latin typeface="Cambria Math" panose="02040503050406030204" pitchFamily="18" charset="0"/>
                        </a:rPr>
                        <m:t>=</m:t>
                      </m:r>
                      <m:acc>
                        <m:accPr>
                          <m:chr m:val="⃗"/>
                          <m:ctrlPr>
                            <a:rPr lang="en-US" sz="4400" b="0" i="1" smtClean="0">
                              <a:latin typeface="Cambria Math" panose="02040503050406030204" pitchFamily="18" charset="0"/>
                            </a:rPr>
                          </m:ctrlPr>
                        </m:accPr>
                        <m:e>
                          <m:r>
                            <a:rPr lang="en-US" sz="4400" b="0" i="1" smtClean="0">
                              <a:latin typeface="Cambria Math" panose="02040503050406030204" pitchFamily="18" charset="0"/>
                            </a:rPr>
                            <m:t>𝐹</m:t>
                          </m:r>
                        </m:e>
                      </m:acc>
                      <m:r>
                        <a:rPr lang="en-US" sz="4400" i="1">
                          <a:latin typeface="Cambria Math" panose="02040503050406030204" pitchFamily="18" charset="0"/>
                        </a:rPr>
                        <m:t>𝑑</m:t>
                      </m:r>
                      <m:r>
                        <a:rPr lang="en-US" sz="4400" b="0" i="1" smtClean="0">
                          <a:latin typeface="Cambria Math" panose="02040503050406030204" pitchFamily="18" charset="0"/>
                        </a:rPr>
                        <m:t>𝑡</m:t>
                      </m:r>
                    </m:oMath>
                  </m:oMathPara>
                </a14:m>
                <a:endParaRPr lang="en-US" sz="4400" dirty="0"/>
              </a:p>
            </p:txBody>
          </p:sp>
        </mc:Choice>
        <mc:Fallback>
          <p:sp>
            <p:nvSpPr>
              <p:cNvPr id="17" name="TextBox 16"/>
              <p:cNvSpPr txBox="1">
                <a:spLocks noRot="1" noChangeAspect="1" noMove="1" noResize="1" noEditPoints="1" noAdjustHandles="1" noChangeArrowheads="1" noChangeShapeType="1" noTextEdit="1"/>
              </p:cNvSpPr>
              <p:nvPr/>
            </p:nvSpPr>
            <p:spPr>
              <a:xfrm>
                <a:off x="827584" y="2514744"/>
                <a:ext cx="2472343" cy="759310"/>
              </a:xfrm>
              <a:prstGeom prst="rect">
                <a:avLst/>
              </a:prstGeom>
              <a:blipFill rotWithShape="1">
                <a:blip r:embed="rId2"/>
                <a:stretch>
                  <a:fillRect l="-7" t="-19" r="-1779"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1115616" y="6443663"/>
                <a:ext cx="5246629" cy="402931"/>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𝐽</m:t>
                        </m:r>
                      </m:e>
                    </m:acc>
                    <m:r>
                      <a:rPr lang="en-US" b="0" i="1" smtClean="0">
                        <a:latin typeface="Cambria Math" panose="02040503050406030204" pitchFamily="18" charset="0"/>
                      </a:rPr>
                      <m:t> </m:t>
                    </m:r>
                  </m:oMath>
                </a14:m>
                <a:r>
                  <a:rPr lang="en-US" dirty="0"/>
                  <a:t>is the impulse of the net force applied on the particle </a:t>
                </a:r>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1115616" y="6443663"/>
                <a:ext cx="5246629" cy="402931"/>
              </a:xfrm>
              <a:prstGeom prst="rect">
                <a:avLst/>
              </a:prstGeom>
              <a:blipFill rotWithShape="1">
                <a:blip r:embed="rId3"/>
                <a:stretch>
                  <a:fillRect l="-11" t="-79" r="3"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4988099" y="1972493"/>
                <a:ext cx="3723712" cy="21201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limLoc m:val="undOvr"/>
                          <m:ctrlPr>
                            <a:rPr lang="en-US" sz="4400" i="1" smtClean="0">
                              <a:latin typeface="Cambria Math" panose="02040503050406030204" pitchFamily="18" charset="0"/>
                            </a:rPr>
                          </m:ctrlPr>
                        </m:naryPr>
                        <m:sub>
                          <m:r>
                            <m:rPr>
                              <m:brk m:alnAt="24"/>
                            </m:rPr>
                            <a:rPr lang="en-US" sz="4400" b="0" i="1" smtClean="0">
                              <a:latin typeface="Cambria Math" panose="02040503050406030204" pitchFamily="18" charset="0"/>
                            </a:rPr>
                            <m:t>1</m:t>
                          </m:r>
                        </m:sub>
                        <m:sup>
                          <m:r>
                            <a:rPr lang="en-US" sz="4400" b="0" i="1" smtClean="0">
                              <a:latin typeface="Cambria Math" panose="02040503050406030204" pitchFamily="18" charset="0"/>
                            </a:rPr>
                            <m:t>2</m:t>
                          </m:r>
                        </m:sup>
                        <m:e>
                          <m:r>
                            <a:rPr lang="en-US" sz="4400" i="1">
                              <a:latin typeface="Cambria Math" panose="02040503050406030204" pitchFamily="18" charset="0"/>
                            </a:rPr>
                            <m:t>𝑑</m:t>
                          </m:r>
                          <m:acc>
                            <m:accPr>
                              <m:chr m:val="⃗"/>
                              <m:ctrlPr>
                                <a:rPr lang="en-US" sz="4400" i="1">
                                  <a:latin typeface="Cambria Math" panose="02040503050406030204" pitchFamily="18" charset="0"/>
                                </a:rPr>
                              </m:ctrlPr>
                            </m:accPr>
                            <m:e>
                              <m:r>
                                <a:rPr lang="en-US" sz="4400" i="1">
                                  <a:latin typeface="Cambria Math" panose="02040503050406030204" pitchFamily="18" charset="0"/>
                                </a:rPr>
                                <m:t>𝑝</m:t>
                              </m:r>
                            </m:e>
                          </m:acc>
                        </m:e>
                      </m:nary>
                      <m:r>
                        <a:rPr lang="en-US" sz="4400" b="0" i="1" smtClean="0">
                          <a:latin typeface="Cambria Math" panose="02040503050406030204" pitchFamily="18" charset="0"/>
                        </a:rPr>
                        <m:t>=</m:t>
                      </m:r>
                      <m:nary>
                        <m:naryPr>
                          <m:limLoc m:val="undOvr"/>
                          <m:ctrlPr>
                            <a:rPr lang="en-US" sz="4400" i="1">
                              <a:latin typeface="Cambria Math" panose="02040503050406030204" pitchFamily="18" charset="0"/>
                            </a:rPr>
                          </m:ctrlPr>
                        </m:naryPr>
                        <m:sub>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1</m:t>
                              </m:r>
                            </m:sub>
                          </m:sSub>
                        </m:sub>
                        <m:sup>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2</m:t>
                              </m:r>
                            </m:sub>
                          </m:sSub>
                        </m:sup>
                        <m:e>
                          <m:acc>
                            <m:accPr>
                              <m:chr m:val="⃗"/>
                              <m:ctrlPr>
                                <a:rPr lang="en-US" sz="4400" i="1">
                                  <a:latin typeface="Cambria Math" panose="02040503050406030204" pitchFamily="18" charset="0"/>
                                </a:rPr>
                              </m:ctrlPr>
                            </m:accPr>
                            <m:e>
                              <m:r>
                                <a:rPr lang="en-US" sz="4400" i="1">
                                  <a:latin typeface="Cambria Math" panose="02040503050406030204" pitchFamily="18" charset="0"/>
                                </a:rPr>
                                <m:t>𝐹</m:t>
                              </m:r>
                            </m:e>
                          </m:acc>
                          <m:r>
                            <a:rPr lang="en-US" sz="4400" i="1">
                              <a:latin typeface="Cambria Math" panose="02040503050406030204" pitchFamily="18" charset="0"/>
                            </a:rPr>
                            <m:t>𝑑𝑡</m:t>
                          </m:r>
                        </m:e>
                      </m:nary>
                    </m:oMath>
                  </m:oMathPara>
                </a14:m>
                <a:endParaRPr lang="en-US" sz="4400" dirty="0"/>
              </a:p>
            </p:txBody>
          </p:sp>
        </mc:Choice>
        <mc:Fallback>
          <p:sp>
            <p:nvSpPr>
              <p:cNvPr id="19" name="TextBox 18"/>
              <p:cNvSpPr txBox="1">
                <a:spLocks noRot="1" noChangeAspect="1" noMove="1" noResize="1" noEditPoints="1" noAdjustHandles="1" noChangeArrowheads="1" noChangeShapeType="1" noTextEdit="1"/>
              </p:cNvSpPr>
              <p:nvPr/>
            </p:nvSpPr>
            <p:spPr>
              <a:xfrm>
                <a:off x="4988099" y="1972493"/>
                <a:ext cx="3723712" cy="2120196"/>
              </a:xfrm>
              <a:prstGeom prst="rect">
                <a:avLst/>
              </a:prstGeom>
              <a:blipFill rotWithShape="1">
                <a:blip r:embed="rId4"/>
                <a:stretch>
                  <a:fillRect l="-5" t="-9" r="7" b="-1612"/>
                </a:stretch>
              </a:blipFill>
            </p:spPr>
            <p:txBody>
              <a:bodyPr/>
              <a:lstStyle/>
              <a:p>
                <a:r>
                  <a:rPr lang="zh-CN" altLang="en-US">
                    <a:noFill/>
                  </a:rPr>
                  <a:t> </a:t>
                </a:r>
              </a:p>
            </p:txBody>
          </p:sp>
        </mc:Fallback>
      </mc:AlternateContent>
      <p:sp>
        <p:nvSpPr>
          <p:cNvPr id="20" name="Right Arrow 19"/>
          <p:cNvSpPr/>
          <p:nvPr/>
        </p:nvSpPr>
        <p:spPr>
          <a:xfrm>
            <a:off x="3874778" y="2606367"/>
            <a:ext cx="720080"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p:cNvSpPr txBox="1"/>
              <p:nvPr/>
            </p:nvSpPr>
            <p:spPr>
              <a:xfrm>
                <a:off x="1744719" y="4331738"/>
                <a:ext cx="5700278" cy="21119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4400" i="1" smtClean="0">
                              <a:latin typeface="Cambria Math" panose="02040503050406030204" pitchFamily="18" charset="0"/>
                            </a:rPr>
                          </m:ctrlPr>
                        </m:accPr>
                        <m:e>
                          <m:r>
                            <a:rPr lang="en-US" sz="4400" i="1">
                              <a:latin typeface="Cambria Math" panose="02040503050406030204" pitchFamily="18" charset="0"/>
                            </a:rPr>
                            <m:t>𝑝</m:t>
                          </m:r>
                        </m:e>
                      </m:acc>
                      <m:d>
                        <m:dPr>
                          <m:ctrlPr>
                            <a:rPr lang="en-US" sz="4400" i="1" smtClean="0">
                              <a:latin typeface="Cambria Math" panose="02040503050406030204" pitchFamily="18" charset="0"/>
                            </a:rPr>
                          </m:ctrlPr>
                        </m:dPr>
                        <m:e>
                          <m:sSub>
                            <m:sSubPr>
                              <m:ctrlPr>
                                <a:rPr lang="en-US" sz="4400" i="1" smtClean="0">
                                  <a:latin typeface="Cambria Math" panose="02040503050406030204" pitchFamily="18" charset="0"/>
                                </a:rPr>
                              </m:ctrlPr>
                            </m:sSubPr>
                            <m:e>
                              <m:r>
                                <a:rPr lang="en-US" sz="4400" b="0" i="1" smtClean="0">
                                  <a:latin typeface="Cambria Math" panose="02040503050406030204" pitchFamily="18" charset="0"/>
                                </a:rPr>
                                <m:t>𝑡</m:t>
                              </m:r>
                            </m:e>
                            <m:sub>
                              <m:r>
                                <a:rPr lang="en-US" sz="4400" b="0" i="1" smtClean="0">
                                  <a:latin typeface="Cambria Math" panose="02040503050406030204" pitchFamily="18" charset="0"/>
                                </a:rPr>
                                <m:t>2</m:t>
                              </m:r>
                            </m:sub>
                          </m:sSub>
                        </m:e>
                      </m:d>
                      <m:r>
                        <a:rPr lang="en-US" sz="4400" b="0" i="1" smtClean="0">
                          <a:latin typeface="Cambria Math" panose="02040503050406030204" pitchFamily="18" charset="0"/>
                        </a:rPr>
                        <m:t>−</m:t>
                      </m:r>
                      <m:acc>
                        <m:accPr>
                          <m:chr m:val="⃗"/>
                          <m:ctrlPr>
                            <a:rPr lang="en-US" sz="4400" i="1">
                              <a:latin typeface="Cambria Math" panose="02040503050406030204" pitchFamily="18" charset="0"/>
                            </a:rPr>
                          </m:ctrlPr>
                        </m:accPr>
                        <m:e>
                          <m:r>
                            <a:rPr lang="en-US" sz="4400" i="1">
                              <a:latin typeface="Cambria Math" panose="02040503050406030204" pitchFamily="18" charset="0"/>
                            </a:rPr>
                            <m:t>𝑝</m:t>
                          </m:r>
                        </m:e>
                      </m:acc>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b="0" i="1" smtClean="0">
                                  <a:latin typeface="Cambria Math" panose="02040503050406030204" pitchFamily="18" charset="0"/>
                                </a:rPr>
                                <m:t>1</m:t>
                              </m:r>
                            </m:sub>
                          </m:sSub>
                        </m:e>
                      </m:d>
                      <m:r>
                        <a:rPr lang="en-US" sz="4400" b="0" i="1" smtClean="0">
                          <a:latin typeface="Cambria Math" panose="02040503050406030204" pitchFamily="18" charset="0"/>
                        </a:rPr>
                        <m:t>=</m:t>
                      </m:r>
                      <m:nary>
                        <m:naryPr>
                          <m:limLoc m:val="undOvr"/>
                          <m:ctrlPr>
                            <a:rPr lang="en-US" sz="4400" i="1">
                              <a:latin typeface="Cambria Math" panose="02040503050406030204" pitchFamily="18" charset="0"/>
                            </a:rPr>
                          </m:ctrlPr>
                        </m:naryPr>
                        <m:sub>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1</m:t>
                              </m:r>
                            </m:sub>
                          </m:sSub>
                        </m:sub>
                        <m:sup>
                          <m:sSub>
                            <m:sSubPr>
                              <m:ctrlPr>
                                <a:rPr lang="en-US" sz="4400" i="1">
                                  <a:latin typeface="Cambria Math" panose="02040503050406030204" pitchFamily="18" charset="0"/>
                                </a:rPr>
                              </m:ctrlPr>
                            </m:sSubPr>
                            <m:e>
                              <m:r>
                                <a:rPr lang="en-US" sz="4400" i="1">
                                  <a:latin typeface="Cambria Math" panose="02040503050406030204" pitchFamily="18" charset="0"/>
                                </a:rPr>
                                <m:t>𝑡</m:t>
                              </m:r>
                            </m:e>
                            <m:sub>
                              <m:r>
                                <a:rPr lang="en-US" sz="4400" i="1">
                                  <a:latin typeface="Cambria Math" panose="02040503050406030204" pitchFamily="18" charset="0"/>
                                </a:rPr>
                                <m:t>2</m:t>
                              </m:r>
                            </m:sub>
                          </m:sSub>
                        </m:sup>
                        <m:e>
                          <m:acc>
                            <m:accPr>
                              <m:chr m:val="⃗"/>
                              <m:ctrlPr>
                                <a:rPr lang="en-US" sz="4400" i="1">
                                  <a:latin typeface="Cambria Math" panose="02040503050406030204" pitchFamily="18" charset="0"/>
                                </a:rPr>
                              </m:ctrlPr>
                            </m:accPr>
                            <m:e>
                              <m:r>
                                <a:rPr lang="en-US" sz="4400" i="1">
                                  <a:latin typeface="Cambria Math" panose="02040503050406030204" pitchFamily="18" charset="0"/>
                                </a:rPr>
                                <m:t>𝐹</m:t>
                              </m:r>
                            </m:e>
                          </m:acc>
                          <m:r>
                            <a:rPr lang="en-US" sz="4400" i="1">
                              <a:latin typeface="Cambria Math" panose="02040503050406030204" pitchFamily="18" charset="0"/>
                            </a:rPr>
                            <m:t>𝑑𝑡</m:t>
                          </m:r>
                        </m:e>
                      </m:nary>
                    </m:oMath>
                  </m:oMathPara>
                </a14:m>
                <a:endParaRPr lang="en-US" sz="4400" dirty="0"/>
              </a:p>
            </p:txBody>
          </p:sp>
        </mc:Choice>
        <mc:Fallback>
          <p:sp>
            <p:nvSpPr>
              <p:cNvPr id="21" name="TextBox 20"/>
              <p:cNvSpPr txBox="1">
                <a:spLocks noRot="1" noChangeAspect="1" noMove="1" noResize="1" noEditPoints="1" noAdjustHandles="1" noChangeArrowheads="1" noChangeShapeType="1" noTextEdit="1"/>
              </p:cNvSpPr>
              <p:nvPr/>
            </p:nvSpPr>
            <p:spPr>
              <a:xfrm>
                <a:off x="1744719" y="4331738"/>
                <a:ext cx="5700278" cy="2111925"/>
              </a:xfrm>
              <a:prstGeom prst="rect">
                <a:avLst/>
              </a:prstGeom>
              <a:blipFill rotWithShape="1">
                <a:blip r:embed="rId5"/>
                <a:stretch>
                  <a:fillRect l="-7" t="-19" r="5" b="-19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1015980" y="5088727"/>
                <a:ext cx="687881" cy="5523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𝐽</m:t>
                          </m:r>
                        </m:e>
                      </m:acc>
                      <m:r>
                        <a:rPr lang="en-US" sz="3200" b="0" i="1" smtClean="0">
                          <a:latin typeface="Cambria Math" panose="02040503050406030204" pitchFamily="18" charset="0"/>
                        </a:rPr>
                        <m:t>=</m:t>
                      </m:r>
                    </m:oMath>
                  </m:oMathPara>
                </a14:m>
                <a:endParaRPr lang="en-US" sz="3200" dirty="0"/>
              </a:p>
            </p:txBody>
          </p:sp>
        </mc:Choice>
        <mc:Fallback>
          <p:sp>
            <p:nvSpPr>
              <p:cNvPr id="22" name="TextBox 21"/>
              <p:cNvSpPr txBox="1">
                <a:spLocks noRot="1" noChangeAspect="1" noMove="1" noResize="1" noEditPoints="1" noAdjustHandles="1" noChangeArrowheads="1" noChangeShapeType="1" noTextEdit="1"/>
              </p:cNvSpPr>
              <p:nvPr/>
            </p:nvSpPr>
            <p:spPr>
              <a:xfrm>
                <a:off x="1015980" y="5088727"/>
                <a:ext cx="687881" cy="552331"/>
              </a:xfrm>
              <a:prstGeom prst="rect">
                <a:avLst/>
              </a:prstGeom>
              <a:blipFill rotWithShape="1">
                <a:blip r:embed="rId6"/>
                <a:stretch>
                  <a:fillRect l="-89" t="-85" r="-7824" b="64"/>
                </a:stretch>
              </a:blipFill>
            </p:spPr>
            <p:txBody>
              <a:bodyPr/>
              <a:lstStyle/>
              <a:p>
                <a:r>
                  <a:rPr lang="zh-CN" alt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39552" y="3573016"/>
            <a:ext cx="7704856"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576" y="-142974"/>
            <a:ext cx="8229600" cy="1143000"/>
          </a:xfrm>
        </p:spPr>
        <p:txBody>
          <a:bodyPr/>
          <a:lstStyle/>
          <a:p>
            <a:r>
              <a:rPr lang="en-US" dirty="0"/>
              <a:t>The impulse-momentum theorem</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Rectangle 4"/>
              <p:cNvSpPr/>
              <p:nvPr/>
            </p:nvSpPr>
            <p:spPr>
              <a:xfrm>
                <a:off x="835846" y="2330464"/>
                <a:ext cx="5896742" cy="71365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sz="3600" i="1" smtClean="0">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𝐽</m:t>
                          </m:r>
                        </m:e>
                      </m:acc>
                      <m:r>
                        <a:rPr lang="en-US" sz="3600" i="1">
                          <a:solidFill>
                            <a:srgbClr val="FF0000"/>
                          </a:solidFill>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𝑝</m:t>
                          </m:r>
                        </m:e>
                      </m:acc>
                      <m:d>
                        <m:dPr>
                          <m:ctrlPr>
                            <a:rPr lang="en-US" sz="3600" i="1">
                              <a:solidFill>
                                <a:srgbClr val="FF0000"/>
                              </a:solidFill>
                              <a:latin typeface="Cambria Math" panose="02040503050406030204" pitchFamily="18" charset="0"/>
                            </a:rPr>
                          </m:ctrlPr>
                        </m:d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𝑡</m:t>
                              </m:r>
                            </m:e>
                            <m:sub>
                              <m:r>
                                <a:rPr lang="en-US" sz="3600" i="1">
                                  <a:solidFill>
                                    <a:srgbClr val="FF0000"/>
                                  </a:solidFill>
                                  <a:latin typeface="Cambria Math" panose="02040503050406030204" pitchFamily="18" charset="0"/>
                                </a:rPr>
                                <m:t>2</m:t>
                              </m:r>
                            </m:sub>
                          </m:sSub>
                        </m:e>
                      </m:d>
                      <m:r>
                        <a:rPr lang="en-US" sz="3600" i="1">
                          <a:solidFill>
                            <a:srgbClr val="FF0000"/>
                          </a:solidFill>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𝑝</m:t>
                          </m:r>
                        </m:e>
                      </m:acc>
                      <m:d>
                        <m:dPr>
                          <m:ctrlPr>
                            <a:rPr lang="en-US" sz="3600" i="1">
                              <a:solidFill>
                                <a:srgbClr val="FF0000"/>
                              </a:solidFill>
                              <a:latin typeface="Cambria Math" panose="02040503050406030204" pitchFamily="18" charset="0"/>
                            </a:rPr>
                          </m:ctrlPr>
                        </m:d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𝑡</m:t>
                              </m:r>
                            </m:e>
                            <m:sub>
                              <m:r>
                                <a:rPr lang="en-US" sz="3600" i="1">
                                  <a:solidFill>
                                    <a:srgbClr val="FF0000"/>
                                  </a:solidFill>
                                  <a:latin typeface="Cambria Math" panose="02040503050406030204" pitchFamily="18" charset="0"/>
                                </a:rPr>
                                <m:t>1</m:t>
                              </m:r>
                            </m:sub>
                          </m:sSub>
                        </m:e>
                      </m:d>
                      <m:r>
                        <a:rPr lang="en-US" sz="3600" b="0" i="1" smtClean="0">
                          <a:solidFill>
                            <a:srgbClr val="FF0000"/>
                          </a:solidFill>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sSub>
                            <m:sSubPr>
                              <m:ctrlPr>
                                <a:rPr lang="en-US" sz="3600" i="1" smtClean="0">
                                  <a:solidFill>
                                    <a:srgbClr val="FF0000"/>
                                  </a:solidFill>
                                  <a:latin typeface="Cambria Math" panose="02040503050406030204" pitchFamily="18" charset="0"/>
                                </a:rPr>
                              </m:ctrlPr>
                            </m:sSubPr>
                            <m:e>
                              <m:r>
                                <a:rPr lang="en-US" sz="3600" b="0" i="1" smtClean="0">
                                  <a:solidFill>
                                    <a:srgbClr val="FF0000"/>
                                  </a:solidFill>
                                  <a:latin typeface="Cambria Math" panose="02040503050406030204" pitchFamily="18" charset="0"/>
                                </a:rPr>
                                <m:t>𝑝</m:t>
                              </m:r>
                            </m:e>
                            <m:sub>
                              <m:r>
                                <a:rPr lang="en-US" sz="3600" b="0" i="1" smtClean="0">
                                  <a:solidFill>
                                    <a:srgbClr val="FF0000"/>
                                  </a:solidFill>
                                  <a:latin typeface="Cambria Math" panose="02040503050406030204" pitchFamily="18" charset="0"/>
                                </a:rPr>
                                <m:t>2</m:t>
                              </m:r>
                            </m:sub>
                          </m:sSub>
                        </m:e>
                      </m:acc>
                      <m:r>
                        <a:rPr lang="en-US" sz="3600" i="1">
                          <a:solidFill>
                            <a:srgbClr val="FF0000"/>
                          </a:solidFill>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sSub>
                            <m:sSubPr>
                              <m:ctrlPr>
                                <a:rPr lang="en-US" sz="3600" i="1" smtClean="0">
                                  <a:solidFill>
                                    <a:srgbClr val="FF0000"/>
                                  </a:solidFill>
                                  <a:latin typeface="Cambria Math" panose="02040503050406030204" pitchFamily="18" charset="0"/>
                                </a:rPr>
                              </m:ctrlPr>
                            </m:sSubPr>
                            <m:e>
                              <m:r>
                                <a:rPr lang="en-US" sz="3600" b="0" i="1" smtClean="0">
                                  <a:solidFill>
                                    <a:srgbClr val="FF0000"/>
                                  </a:solidFill>
                                  <a:latin typeface="Cambria Math" panose="02040503050406030204" pitchFamily="18" charset="0"/>
                                </a:rPr>
                                <m:t>𝑝</m:t>
                              </m:r>
                            </m:e>
                            <m:sub>
                              <m:r>
                                <a:rPr lang="en-US" sz="3600" b="0" i="1" smtClean="0">
                                  <a:solidFill>
                                    <a:srgbClr val="FF0000"/>
                                  </a:solidFill>
                                  <a:latin typeface="Cambria Math" panose="02040503050406030204" pitchFamily="18" charset="0"/>
                                </a:rPr>
                                <m:t>1</m:t>
                              </m:r>
                            </m:sub>
                          </m:sSub>
                        </m:e>
                      </m:acc>
                    </m:oMath>
                  </m:oMathPara>
                </a14:m>
                <a:endParaRPr lang="en-US" sz="3600" b="0" i="1" dirty="0" smtClean="0">
                  <a:solidFill>
                    <a:srgbClr val="FF0000"/>
                  </a:solidFill>
                  <a:latin typeface="Cambria Math" panose="02040503050406030204" pitchFamily="18" charset="0"/>
                  <a:cs typeface="Cambria Math" panose="02040503050406030204"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835846" y="2330464"/>
                <a:ext cx="5896742" cy="713657"/>
              </a:xfrm>
              <a:prstGeom prst="rect">
                <a:avLst/>
              </a:prstGeom>
              <a:blipFill rotWithShape="1">
                <a:blip r:embed="rId1"/>
                <a:stretch>
                  <a:fillRect l="-3" t="-2" r="5" b="79"/>
                </a:stretch>
              </a:blipFill>
            </p:spPr>
            <p:txBody>
              <a:bodyPr/>
              <a:lstStyle/>
              <a:p>
                <a:r>
                  <a:rPr lang="zh-CN" altLang="en-US">
                    <a:noFill/>
                  </a:rPr>
                  <a:t> </a:t>
                </a:r>
              </a:p>
            </p:txBody>
          </p:sp>
        </mc:Fallback>
      </mc:AlternateContent>
      <p:sp>
        <p:nvSpPr>
          <p:cNvPr id="7" name="TextBox 6"/>
          <p:cNvSpPr txBox="1"/>
          <p:nvPr/>
        </p:nvSpPr>
        <p:spPr>
          <a:xfrm>
            <a:off x="539552" y="3800193"/>
            <a:ext cx="7632848" cy="646331"/>
          </a:xfrm>
          <a:prstGeom prst="rect">
            <a:avLst/>
          </a:prstGeom>
          <a:noFill/>
        </p:spPr>
        <p:txBody>
          <a:bodyPr wrap="square" rtlCol="0">
            <a:spAutoFit/>
          </a:bodyPr>
          <a:lstStyle/>
          <a:p>
            <a:r>
              <a:rPr lang="en-US" dirty="0">
                <a:solidFill>
                  <a:srgbClr val="FF0000"/>
                </a:solidFill>
              </a:rPr>
              <a:t>Impulse-momentum theorem: The change in momentum of a particle during a time interval is equal to the impulse of the net force applied on the particle.</a:t>
            </a:r>
            <a:endParaRPr lang="en-US" dirty="0">
              <a:solidFill>
                <a:srgbClr val="FF0000"/>
              </a:solidFill>
            </a:endParaRPr>
          </a:p>
        </p:txBody>
      </p:sp>
      <p:sp>
        <p:nvSpPr>
          <p:cNvPr id="9" name="TextBox 8"/>
          <p:cNvSpPr txBox="1"/>
          <p:nvPr/>
        </p:nvSpPr>
        <p:spPr>
          <a:xfrm>
            <a:off x="1115616" y="5229200"/>
            <a:ext cx="3732753" cy="369332"/>
          </a:xfrm>
          <a:prstGeom prst="rect">
            <a:avLst/>
          </a:prstGeom>
          <a:noFill/>
        </p:spPr>
        <p:txBody>
          <a:bodyPr wrap="none" rtlCol="0">
            <a:spAutoFit/>
          </a:bodyPr>
          <a:lstStyle/>
          <a:p>
            <a:r>
              <a:rPr lang="en-US" dirty="0"/>
              <a:t>Where the impulse of the net force is </a:t>
            </a:r>
            <a:endParaRPr lang="en-US" dirty="0"/>
          </a:p>
        </p:txBody>
      </p:sp>
      <mc:AlternateContent xmlns:mc="http://schemas.openxmlformats.org/markup-compatibility/2006">
        <mc:Choice xmlns:a14="http://schemas.microsoft.com/office/drawing/2010/main" Requires="a14">
          <p:sp>
            <p:nvSpPr>
              <p:cNvPr id="10" name="Rectangle 9"/>
              <p:cNvSpPr/>
              <p:nvPr/>
            </p:nvSpPr>
            <p:spPr>
              <a:xfrm>
                <a:off x="4768361" y="4935722"/>
                <a:ext cx="1302536" cy="95628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𝐽</m:t>
                          </m:r>
                        </m:e>
                      </m:acc>
                      <m:r>
                        <a:rPr lang="en-US" b="0" i="0" smtClean="0">
                          <a:solidFill>
                            <a:srgbClr val="FF0000"/>
                          </a:solidFill>
                          <a:latin typeface="Cambria Math" panose="02040503050406030204" pitchFamily="18" charset="0"/>
                        </a:rPr>
                        <m:t>=</m:t>
                      </m:r>
                      <m:nary>
                        <m:naryPr>
                          <m:limLoc m:val="undOvr"/>
                          <m:ctrlPr>
                            <a:rPr lang="en-US" i="1">
                              <a:solidFill>
                                <a:srgbClr val="FF0000"/>
                              </a:solidFill>
                              <a:latin typeface="Cambria Math" panose="02040503050406030204" pitchFamily="18" charset="0"/>
                            </a:rPr>
                          </m:ctrlPr>
                        </m:naryPr>
                        <m: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1</m:t>
                              </m:r>
                            </m:sub>
                          </m:sSub>
                        </m:sub>
                        <m:sup>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2</m:t>
                              </m:r>
                            </m:sub>
                          </m:sSub>
                        </m:sup>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𝐹</m:t>
                              </m:r>
                            </m:e>
                          </m:acc>
                          <m:r>
                            <a:rPr lang="en-US" i="1">
                              <a:solidFill>
                                <a:srgbClr val="FF0000"/>
                              </a:solidFill>
                              <a:latin typeface="Cambria Math" panose="02040503050406030204" pitchFamily="18" charset="0"/>
                            </a:rPr>
                            <m:t>𝑑𝑡</m:t>
                          </m:r>
                        </m:e>
                      </m:nary>
                    </m:oMath>
                  </m:oMathPara>
                </a14:m>
                <a:endParaRPr lang="en-US" i="1" dirty="0">
                  <a:solidFill>
                    <a:srgbClr val="FF0000"/>
                  </a:solidFill>
                  <a:latin typeface="Cambria Math" panose="02040503050406030204" pitchFamily="18" charset="0"/>
                  <a:cs typeface="Cambria Math" panose="02040503050406030204"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4768361" y="4935722"/>
                <a:ext cx="1302536" cy="956287"/>
              </a:xfrm>
              <a:prstGeom prst="rect">
                <a:avLst/>
              </a:prstGeom>
              <a:blipFill rotWithShape="1">
                <a:blip r:embed="rId2"/>
                <a:stretch>
                  <a:fillRect l="-11" t="-52" r="23" b="50"/>
                </a:stretch>
              </a:blipFill>
            </p:spPr>
            <p:txBody>
              <a:bodyPr/>
              <a:lstStyle/>
              <a:p>
                <a:r>
                  <a:rPr lang="zh-CN" altLang="en-US">
                    <a:noFill/>
                  </a:rPr>
                  <a:t> </a:t>
                </a:r>
              </a:p>
            </p:txBody>
          </p:sp>
        </mc:Fallback>
      </mc:AlternateContent>
      <p:sp>
        <p:nvSpPr>
          <p:cNvPr id="11" name="TextBox 10"/>
          <p:cNvSpPr txBox="1"/>
          <p:nvPr/>
        </p:nvSpPr>
        <p:spPr>
          <a:xfrm>
            <a:off x="539552" y="1801378"/>
            <a:ext cx="4572000" cy="369332"/>
          </a:xfrm>
          <a:prstGeom prst="rect">
            <a:avLst/>
          </a:prstGeom>
          <a:noFill/>
        </p:spPr>
        <p:txBody>
          <a:bodyPr wrap="square">
            <a:spAutoFit/>
          </a:bodyPr>
          <a:lstStyle/>
          <a:p>
            <a:r>
              <a:rPr lang="en-US" dirty="0"/>
              <a:t>The change in momentum of a particle: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862"/>
            <a:ext cx="8229600" cy="1143000"/>
          </a:xfrm>
        </p:spPr>
        <p:txBody>
          <a:bodyPr/>
          <a:lstStyle/>
          <a:p>
            <a:r>
              <a:rPr lang="en-GB" dirty="0"/>
              <a:t>Contents</a:t>
            </a:r>
            <a:endParaRPr lang="en-US" dirty="0"/>
          </a:p>
        </p:txBody>
      </p:sp>
      <p:sp>
        <p:nvSpPr>
          <p:cNvPr id="3" name="Content Placeholder 2"/>
          <p:cNvSpPr>
            <a:spLocks noGrp="1"/>
          </p:cNvSpPr>
          <p:nvPr>
            <p:ph idx="1"/>
          </p:nvPr>
        </p:nvSpPr>
        <p:spPr>
          <a:xfrm>
            <a:off x="437970" y="1124744"/>
            <a:ext cx="8229600" cy="4525963"/>
          </a:xfrm>
        </p:spPr>
        <p:txBody>
          <a:bodyPr/>
          <a:lstStyle/>
          <a:p>
            <a:pPr marL="514350" indent="-514350">
              <a:buAutoNum type="arabicPeriod"/>
            </a:pPr>
            <a:r>
              <a:rPr lang="en-GB" dirty="0"/>
              <a:t>Introduction </a:t>
            </a:r>
            <a:endParaRPr lang="en-GB" dirty="0"/>
          </a:p>
          <a:p>
            <a:pPr marL="514350" indent="-514350">
              <a:buAutoNum type="arabicPeriod"/>
            </a:pPr>
            <a:r>
              <a:rPr lang="en-GB" dirty="0"/>
              <a:t>The momentum</a:t>
            </a:r>
            <a:endParaRPr lang="en-GB" dirty="0"/>
          </a:p>
          <a:p>
            <a:pPr marL="514350" indent="-514350">
              <a:buAutoNum type="arabicPeriod"/>
            </a:pPr>
            <a:r>
              <a:rPr lang="en-GB" dirty="0"/>
              <a:t>The impulse-momentum theorem</a:t>
            </a:r>
            <a:endParaRPr lang="en-GB" dirty="0"/>
          </a:p>
          <a:p>
            <a:pPr marL="514350" indent="-514350">
              <a:buAutoNum type="arabicPeriod"/>
            </a:pPr>
            <a:r>
              <a:rPr lang="en-GB" dirty="0"/>
              <a:t>Elastic and inelastic collisions</a:t>
            </a:r>
            <a:endParaRPr lang="en-GB" dirty="0"/>
          </a:p>
          <a:p>
            <a:pPr marL="514350" indent="-514350">
              <a:buAutoNum type="arabicPeriod"/>
            </a:pPr>
            <a:r>
              <a:rPr lang="en-GB" dirty="0"/>
              <a:t>Center of mass of any body</a:t>
            </a:r>
            <a:endParaRPr lang="en-GB"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687"/>
            <a:ext cx="8229600" cy="1143000"/>
          </a:xfrm>
        </p:spPr>
        <p:txBody>
          <a:bodyPr/>
          <a:lstStyle/>
          <a:p>
            <a:r>
              <a:rPr lang="en-US" sz="3600" dirty="0"/>
              <a:t>The average net force during a time interval </a:t>
            </a:r>
            <a:endParaRPr lang="en-US" sz="3600" dirty="0"/>
          </a:p>
        </p:txBody>
      </p:sp>
      <p:sp>
        <p:nvSpPr>
          <p:cNvPr id="3" name="Content Placeholder 2"/>
          <p:cNvSpPr>
            <a:spLocks noGrp="1"/>
          </p:cNvSpPr>
          <p:nvPr>
            <p:ph idx="1"/>
          </p:nvPr>
        </p:nvSpPr>
        <p:spPr>
          <a:xfrm>
            <a:off x="467544" y="1268759"/>
            <a:ext cx="8229600" cy="4525963"/>
          </a:xfrm>
        </p:spPr>
        <p:txBody>
          <a:bodyPr/>
          <a:lstStyle/>
          <a:p>
            <a:r>
              <a:rPr lang="en-US" dirty="0"/>
              <a:t>The impulse of the net force :</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TextBox 4"/>
              <p:cNvSpPr txBox="1"/>
              <p:nvPr/>
            </p:nvSpPr>
            <p:spPr>
              <a:xfrm flipH="1">
                <a:off x="1691680" y="1711434"/>
                <a:ext cx="4922833" cy="182030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3600" b="0" i="1" smtClean="0">
                              <a:solidFill>
                                <a:srgbClr val="FF0000"/>
                              </a:solidFill>
                              <a:latin typeface="Cambria Math" panose="02040503050406030204" pitchFamily="18" charset="0"/>
                            </a:rPr>
                          </m:ctrlPr>
                        </m:accPr>
                        <m:e>
                          <m:r>
                            <a:rPr lang="en-US" sz="3600" b="0" i="1" smtClean="0">
                              <a:solidFill>
                                <a:srgbClr val="FF0000"/>
                              </a:solidFill>
                              <a:latin typeface="Cambria Math" panose="02040503050406030204" pitchFamily="18" charset="0"/>
                            </a:rPr>
                            <m:t>𝐽</m:t>
                          </m:r>
                        </m:e>
                      </m:acc>
                      <m:r>
                        <a:rPr lang="en-US" sz="3600" b="0" i="1" smtClean="0">
                          <a:solidFill>
                            <a:srgbClr val="FF0000"/>
                          </a:solidFill>
                          <a:latin typeface="Cambria Math" panose="02040503050406030204" pitchFamily="18" charset="0"/>
                        </a:rPr>
                        <m:t>=</m:t>
                      </m:r>
                      <m:nary>
                        <m:naryPr>
                          <m:limLoc m:val="undOvr"/>
                          <m:ctrlPr>
                            <a:rPr lang="en-US" sz="3600" i="1">
                              <a:solidFill>
                                <a:srgbClr val="FF0000"/>
                              </a:solidFill>
                              <a:latin typeface="Cambria Math" panose="02040503050406030204" pitchFamily="18" charset="0"/>
                            </a:rPr>
                          </m:ctrlPr>
                        </m:naryPr>
                        <m:sub>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𝑡</m:t>
                              </m:r>
                            </m:e>
                            <m:sub>
                              <m:r>
                                <a:rPr lang="en-US" sz="3600" i="1">
                                  <a:solidFill>
                                    <a:srgbClr val="FF0000"/>
                                  </a:solidFill>
                                  <a:latin typeface="Cambria Math" panose="02040503050406030204" pitchFamily="18" charset="0"/>
                                </a:rPr>
                                <m:t>1</m:t>
                              </m:r>
                            </m:sub>
                          </m:sSub>
                        </m:sub>
                        <m:sup>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𝑡</m:t>
                              </m:r>
                            </m:e>
                            <m:sub>
                              <m:r>
                                <a:rPr lang="en-US" sz="3600" i="1">
                                  <a:solidFill>
                                    <a:srgbClr val="FF0000"/>
                                  </a:solidFill>
                                  <a:latin typeface="Cambria Math" panose="02040503050406030204" pitchFamily="18" charset="0"/>
                                </a:rPr>
                                <m:t>2</m:t>
                              </m:r>
                            </m:sub>
                          </m:sSub>
                        </m:sup>
                        <m:e>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𝐹</m:t>
                              </m:r>
                            </m:e>
                          </m:acc>
                          <m:r>
                            <a:rPr lang="en-US" sz="3600" i="1">
                              <a:solidFill>
                                <a:srgbClr val="FF0000"/>
                              </a:solidFill>
                              <a:latin typeface="Cambria Math" panose="02040503050406030204" pitchFamily="18" charset="0"/>
                            </a:rPr>
                            <m:t>𝑑𝑡</m:t>
                          </m:r>
                        </m:e>
                      </m:nary>
                    </m:oMath>
                  </m:oMathPara>
                </a14:m>
                <a:endParaRPr lang="en-US" sz="3600" i="1" dirty="0">
                  <a:solidFill>
                    <a:srgbClr val="FF0000"/>
                  </a:solidFill>
                  <a:latin typeface="Cambria Math" panose="02040503050406030204" pitchFamily="18" charset="0"/>
                  <a:cs typeface="Cambria Math" panose="020405030504060302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flipH="1">
                <a:off x="1691680" y="1711434"/>
                <a:ext cx="4922833" cy="1820307"/>
              </a:xfrm>
              <a:prstGeom prst="rect">
                <a:avLst/>
              </a:prstGeom>
              <a:blipFill rotWithShape="1">
                <a:blip r:embed="rId1"/>
                <a:stretch>
                  <a:fillRect l="-1" t="-6" r="7" b="28"/>
                </a:stretch>
              </a:blipFill>
            </p:spPr>
            <p:txBody>
              <a:bodyPr/>
              <a:lstStyle/>
              <a:p>
                <a:r>
                  <a:rPr lang="zh-CN" altLang="en-US">
                    <a:noFill/>
                  </a:rPr>
                  <a:t> </a:t>
                </a:r>
              </a:p>
            </p:txBody>
          </p:sp>
        </mc:Fallback>
      </mc:AlternateContent>
      <p:sp>
        <p:nvSpPr>
          <p:cNvPr id="6" name="Content Placeholder 2"/>
          <p:cNvSpPr txBox="1"/>
          <p:nvPr/>
        </p:nvSpPr>
        <p:spPr>
          <a:xfrm>
            <a:off x="467544" y="3753024"/>
            <a:ext cx="8229600"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solidFill>
                  <a:srgbClr val="FF0000"/>
                </a:solidFill>
              </a:rPr>
              <a:t>The average net force is defined as the constant net force which gives the same impulse during the same time interval:</a:t>
            </a:r>
            <a:endParaRPr lang="en-US" kern="0" dirty="0">
              <a:solidFill>
                <a:srgbClr val="FF0000"/>
              </a:solidFill>
            </a:endParaRPr>
          </a:p>
        </p:txBody>
      </p:sp>
      <mc:AlternateContent xmlns:mc="http://schemas.openxmlformats.org/markup-compatibility/2006">
        <mc:Choice xmlns:a14="http://schemas.microsoft.com/office/drawing/2010/main" Requires="a14">
          <p:sp>
            <p:nvSpPr>
              <p:cNvPr id="7" name="TextBox 6"/>
              <p:cNvSpPr txBox="1"/>
              <p:nvPr/>
            </p:nvSpPr>
            <p:spPr>
              <a:xfrm>
                <a:off x="1043608" y="5530518"/>
                <a:ext cx="2506776" cy="48314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b="0" i="1" smtClean="0">
                              <a:solidFill>
                                <a:srgbClr val="FF0000"/>
                              </a:solidFill>
                              <a:latin typeface="Cambria Math" panose="02040503050406030204" pitchFamily="18" charset="0"/>
                            </a:rPr>
                            <m:t>𝐽</m:t>
                          </m:r>
                        </m:e>
                      </m:acc>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acc>
                            <m:accPr>
                              <m:chr m:val="⃗"/>
                              <m:ctrlPr>
                                <a:rPr lang="en-US" sz="2800" b="0" i="1" smtClean="0">
                                  <a:solidFill>
                                    <a:srgbClr val="FF0000"/>
                                  </a:solidFill>
                                  <a:latin typeface="Cambria Math" panose="02040503050406030204" pitchFamily="18" charset="0"/>
                                </a:rPr>
                              </m:ctrlPr>
                            </m:accPr>
                            <m:e>
                              <m:r>
                                <a:rPr lang="en-US" sz="2800" b="0" i="1" smtClean="0">
                                  <a:solidFill>
                                    <a:srgbClr val="FF0000"/>
                                  </a:solidFill>
                                  <a:latin typeface="Cambria Math" panose="02040503050406030204" pitchFamily="18" charset="0"/>
                                </a:rPr>
                                <m:t>𝐹</m:t>
                              </m:r>
                            </m:e>
                          </m:acc>
                        </m:e>
                        <m:sub>
                          <m:r>
                            <a:rPr lang="en-US" sz="2800" b="0" i="1" smtClean="0">
                              <a:solidFill>
                                <a:srgbClr val="FF0000"/>
                              </a:solidFill>
                              <a:latin typeface="Cambria Math" panose="02040503050406030204" pitchFamily="18" charset="0"/>
                            </a:rPr>
                            <m:t>𝑎𝑣</m:t>
                          </m:r>
                        </m:sub>
                      </m:sSub>
                      <m:d>
                        <m:dPr>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𝑡</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𝑡</m:t>
                              </m:r>
                            </m:e>
                            <m:sub>
                              <m:r>
                                <a:rPr lang="en-US" sz="2800" b="0" i="1" smtClean="0">
                                  <a:solidFill>
                                    <a:srgbClr val="FF0000"/>
                                  </a:solidFill>
                                  <a:latin typeface="Cambria Math" panose="02040503050406030204" pitchFamily="18" charset="0"/>
                                </a:rPr>
                                <m:t>1</m:t>
                              </m:r>
                            </m:sub>
                          </m:sSub>
                        </m:e>
                      </m:d>
                    </m:oMath>
                  </m:oMathPara>
                </a14:m>
                <a:endParaRPr lang="en-US" sz="2800" b="0" i="1" dirty="0" smtClean="0">
                  <a:solidFill>
                    <a:srgbClr val="FF0000"/>
                  </a:solidFill>
                  <a:latin typeface="Cambria Math" panose="02040503050406030204" pitchFamily="18" charset="0"/>
                  <a:cs typeface="Cambria Math" panose="020405030504060302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1043608" y="5530518"/>
                <a:ext cx="2506776" cy="483146"/>
              </a:xfrm>
              <a:prstGeom prst="rect">
                <a:avLst/>
              </a:prstGeom>
              <a:blipFill rotWithShape="1">
                <a:blip r:embed="rId2"/>
                <a:stretch>
                  <a:fillRect l="-12" t="-63" r="-2884" b="44"/>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687"/>
            <a:ext cx="8229600" cy="1143000"/>
          </a:xfrm>
        </p:spPr>
        <p:txBody>
          <a:bodyPr/>
          <a:lstStyle/>
          <a:p>
            <a:r>
              <a:rPr lang="en-US" sz="3600" dirty="0"/>
              <a:t>The average net force during a time interval </a:t>
            </a:r>
            <a:endParaRPr lang="en-US" sz="3600" dirty="0"/>
          </a:p>
        </p:txBody>
      </p:sp>
      <p:sp>
        <p:nvSpPr>
          <p:cNvPr id="3" name="Content Placeholder 2"/>
          <p:cNvSpPr>
            <a:spLocks noGrp="1"/>
          </p:cNvSpPr>
          <p:nvPr>
            <p:ph idx="1"/>
          </p:nvPr>
        </p:nvSpPr>
        <p:spPr>
          <a:xfrm>
            <a:off x="467544" y="1268759"/>
            <a:ext cx="8229600" cy="4525963"/>
          </a:xfrm>
        </p:spPr>
        <p:txBody>
          <a:bodyPr/>
          <a:lstStyle/>
          <a:p>
            <a:r>
              <a:rPr lang="en-US" dirty="0"/>
              <a:t>The impulse of the net force :</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TextBox 4"/>
              <p:cNvSpPr txBox="1"/>
              <p:nvPr/>
            </p:nvSpPr>
            <p:spPr>
              <a:xfrm flipH="1">
                <a:off x="1691680" y="1711434"/>
                <a:ext cx="4922833" cy="182030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𝐽</m:t>
                          </m:r>
                        </m:e>
                      </m:acc>
                      <m:r>
                        <a:rPr lang="en-US" sz="3600" b="0" i="1" smtClean="0">
                          <a:latin typeface="Cambria Math" panose="02040503050406030204" pitchFamily="18" charset="0"/>
                        </a:rPr>
                        <m:t>=</m:t>
                      </m:r>
                      <m:nary>
                        <m:naryPr>
                          <m:limLoc m:val="undOvr"/>
                          <m:ctrlPr>
                            <a:rPr lang="en-US" sz="3600" i="1">
                              <a:latin typeface="Cambria Math" panose="02040503050406030204" pitchFamily="18" charset="0"/>
                            </a:rPr>
                          </m:ctrlPr>
                        </m:naryPr>
                        <m:sub>
                          <m:sSub>
                            <m:sSubPr>
                              <m:ctrlPr>
                                <a:rPr lang="en-US" sz="3600" i="1">
                                  <a:latin typeface="Cambria Math" panose="02040503050406030204" pitchFamily="18" charset="0"/>
                                </a:rPr>
                              </m:ctrlPr>
                            </m:sSubPr>
                            <m:e>
                              <m:r>
                                <a:rPr lang="en-US" sz="3600" i="1">
                                  <a:latin typeface="Cambria Math" panose="02040503050406030204" pitchFamily="18" charset="0"/>
                                </a:rPr>
                                <m:t>𝑡</m:t>
                              </m:r>
                            </m:e>
                            <m:sub>
                              <m:r>
                                <a:rPr lang="en-US" sz="3600" i="1">
                                  <a:latin typeface="Cambria Math" panose="02040503050406030204" pitchFamily="18" charset="0"/>
                                </a:rPr>
                                <m:t>1</m:t>
                              </m:r>
                            </m:sub>
                          </m:sSub>
                        </m:sub>
                        <m:sup>
                          <m:sSub>
                            <m:sSubPr>
                              <m:ctrlPr>
                                <a:rPr lang="en-US" sz="3600" i="1">
                                  <a:latin typeface="Cambria Math" panose="02040503050406030204" pitchFamily="18" charset="0"/>
                                </a:rPr>
                              </m:ctrlPr>
                            </m:sSubPr>
                            <m:e>
                              <m:r>
                                <a:rPr lang="en-US" sz="3600" i="1">
                                  <a:latin typeface="Cambria Math" panose="02040503050406030204" pitchFamily="18" charset="0"/>
                                </a:rPr>
                                <m:t>𝑡</m:t>
                              </m:r>
                            </m:e>
                            <m:sub>
                              <m:r>
                                <a:rPr lang="en-US" sz="3600" i="1">
                                  <a:latin typeface="Cambria Math" panose="02040503050406030204" pitchFamily="18" charset="0"/>
                                </a:rPr>
                                <m:t>2</m:t>
                              </m:r>
                            </m:sub>
                          </m:sSub>
                        </m:sup>
                        <m:e>
                          <m:acc>
                            <m:accPr>
                              <m:chr m:val="⃗"/>
                              <m:ctrlPr>
                                <a:rPr lang="en-US" sz="3600" i="1">
                                  <a:latin typeface="Cambria Math" panose="02040503050406030204" pitchFamily="18" charset="0"/>
                                </a:rPr>
                              </m:ctrlPr>
                            </m:accPr>
                            <m:e>
                              <m:r>
                                <a:rPr lang="en-US" sz="3600" i="1">
                                  <a:latin typeface="Cambria Math" panose="02040503050406030204" pitchFamily="18" charset="0"/>
                                </a:rPr>
                                <m:t>𝐹</m:t>
                              </m:r>
                            </m:e>
                          </m:acc>
                          <m:r>
                            <a:rPr lang="en-US" sz="3600" i="1">
                              <a:latin typeface="Cambria Math" panose="02040503050406030204" pitchFamily="18" charset="0"/>
                            </a:rPr>
                            <m:t>𝑑𝑡</m:t>
                          </m:r>
                        </m:e>
                      </m:nary>
                    </m:oMath>
                  </m:oMathPara>
                </a14:m>
                <a:endParaRPr lang="en-US" sz="3600" dirty="0"/>
              </a:p>
            </p:txBody>
          </p:sp>
        </mc:Choice>
        <mc:Fallback>
          <p:sp>
            <p:nvSpPr>
              <p:cNvPr id="5" name="TextBox 4"/>
              <p:cNvSpPr txBox="1">
                <a:spLocks noRot="1" noChangeAspect="1" noMove="1" noResize="1" noEditPoints="1" noAdjustHandles="1" noChangeArrowheads="1" noChangeShapeType="1" noTextEdit="1"/>
              </p:cNvSpPr>
              <p:nvPr/>
            </p:nvSpPr>
            <p:spPr>
              <a:xfrm flipH="1">
                <a:off x="1691680" y="1711434"/>
                <a:ext cx="4922833" cy="1820307"/>
              </a:xfrm>
              <a:prstGeom prst="rect">
                <a:avLst/>
              </a:prstGeom>
              <a:blipFill rotWithShape="1">
                <a:blip r:embed="rId1"/>
                <a:stretch>
                  <a:fillRect l="-1" t="-6" r="7" b="28"/>
                </a:stretch>
              </a:blipFill>
            </p:spPr>
            <p:txBody>
              <a:bodyPr/>
              <a:lstStyle/>
              <a:p>
                <a:r>
                  <a:rPr lang="zh-CN" altLang="en-US">
                    <a:noFill/>
                  </a:rPr>
                  <a:t> </a:t>
                </a:r>
              </a:p>
            </p:txBody>
          </p:sp>
        </mc:Fallback>
      </mc:AlternateContent>
      <p:sp>
        <p:nvSpPr>
          <p:cNvPr id="6" name="Content Placeholder 2"/>
          <p:cNvSpPr txBox="1"/>
          <p:nvPr/>
        </p:nvSpPr>
        <p:spPr>
          <a:xfrm>
            <a:off x="467544" y="3753024"/>
            <a:ext cx="8229600"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t>The average net force is defined as the constant net force which gives the same impulse during the same time interval:</a:t>
            </a:r>
            <a:endParaRPr lang="en-US" kern="0" dirty="0"/>
          </a:p>
        </p:txBody>
      </p:sp>
      <mc:AlternateContent xmlns:mc="http://schemas.openxmlformats.org/markup-compatibility/2006">
        <mc:Choice xmlns:a14="http://schemas.microsoft.com/office/drawing/2010/main" Requires="a14">
          <p:sp>
            <p:nvSpPr>
              <p:cNvPr id="7" name="TextBox 6"/>
              <p:cNvSpPr txBox="1"/>
              <p:nvPr/>
            </p:nvSpPr>
            <p:spPr>
              <a:xfrm>
                <a:off x="1043608" y="5530518"/>
                <a:ext cx="2506776" cy="48314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𝐽</m:t>
                          </m:r>
                        </m:e>
                      </m:ac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𝐹</m:t>
                              </m:r>
                            </m:e>
                          </m:acc>
                        </m:e>
                        <m:sub>
                          <m:r>
                            <a:rPr lang="en-US" sz="2800" b="0" i="1" smtClean="0">
                              <a:latin typeface="Cambria Math" panose="02040503050406030204" pitchFamily="18" charset="0"/>
                            </a:rPr>
                            <m:t>𝑎𝑣</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1</m:t>
                              </m:r>
                            </m:sub>
                          </m:sSub>
                        </m:e>
                      </m:d>
                    </m:oMath>
                  </m:oMathPara>
                </a14:m>
                <a:endParaRPr lang="en-US" sz="2800" dirty="0"/>
              </a:p>
            </p:txBody>
          </p:sp>
        </mc:Choice>
        <mc:Fallback>
          <p:sp>
            <p:nvSpPr>
              <p:cNvPr id="7" name="TextBox 6"/>
              <p:cNvSpPr txBox="1">
                <a:spLocks noRot="1" noChangeAspect="1" noMove="1" noResize="1" noEditPoints="1" noAdjustHandles="1" noChangeArrowheads="1" noChangeShapeType="1" noTextEdit="1"/>
              </p:cNvSpPr>
              <p:nvPr/>
            </p:nvSpPr>
            <p:spPr>
              <a:xfrm>
                <a:off x="1043608" y="5530518"/>
                <a:ext cx="2506776" cy="483146"/>
              </a:xfrm>
              <a:prstGeom prst="rect">
                <a:avLst/>
              </a:prstGeom>
              <a:blipFill rotWithShape="1">
                <a:blip r:embed="rId2"/>
                <a:stretch>
                  <a:fillRect l="-12" t="-63" r="-2884" b="44"/>
                </a:stretch>
              </a:blipFill>
            </p:spPr>
            <p:txBody>
              <a:bodyPr/>
              <a:lstStyle/>
              <a:p>
                <a:r>
                  <a:rPr lang="zh-CN" altLang="en-US">
                    <a:noFill/>
                  </a:rPr>
                  <a:t> </a:t>
                </a:r>
              </a:p>
            </p:txBody>
          </p:sp>
        </mc:Fallback>
      </mc:AlternateContent>
      <p:sp>
        <p:nvSpPr>
          <p:cNvPr id="8" name="Right Arrow 7"/>
          <p:cNvSpPr/>
          <p:nvPr/>
        </p:nvSpPr>
        <p:spPr>
          <a:xfrm>
            <a:off x="3865064" y="5530518"/>
            <a:ext cx="576064" cy="483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Rectangle 8"/>
              <p:cNvSpPr/>
              <p:nvPr/>
            </p:nvSpPr>
            <p:spPr>
              <a:xfrm>
                <a:off x="4582344" y="5421709"/>
                <a:ext cx="3448636" cy="143629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𝐹</m:t>
                              </m:r>
                            </m:e>
                          </m:acc>
                        </m:e>
                        <m:sub>
                          <m:r>
                            <a:rPr lang="en-US" sz="2800" i="1">
                              <a:solidFill>
                                <a:srgbClr val="FF0000"/>
                              </a:solidFill>
                              <a:latin typeface="Cambria Math" panose="02040503050406030204" pitchFamily="18" charset="0"/>
                            </a:rPr>
                            <m:t>𝑎𝑣</m:t>
                          </m:r>
                        </m:sub>
                      </m:sSub>
                      <m:r>
                        <a:rPr lang="en-US" sz="2800" b="0" i="1" smtClean="0">
                          <a:solidFill>
                            <a:srgbClr val="FF0000"/>
                          </a:solidFill>
                          <a:latin typeface="Cambria Math" panose="02040503050406030204" pitchFamily="18" charset="0"/>
                        </a:rPr>
                        <m:t>=</m:t>
                      </m:r>
                      <m:f>
                        <m:fPr>
                          <m:ctrlPr>
                            <a:rPr lang="en-US" sz="2800" b="0" i="1" smtClean="0">
                              <a:solidFill>
                                <a:srgbClr val="FF0000"/>
                              </a:solidFill>
                              <a:latin typeface="Cambria Math" panose="02040503050406030204" pitchFamily="18" charset="0"/>
                            </a:rPr>
                          </m:ctrlPr>
                        </m:fPr>
                        <m:num>
                          <m:r>
                            <a:rPr lang="en-US" sz="2800" b="0" i="1" smtClean="0">
                              <a:solidFill>
                                <a:srgbClr val="FF0000"/>
                              </a:solidFill>
                              <a:latin typeface="Cambria Math" panose="02040503050406030204" pitchFamily="18" charset="0"/>
                            </a:rPr>
                            <m:t>1</m:t>
                          </m:r>
                        </m:num>
                        <m:den>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𝑡</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𝑡</m:t>
                              </m:r>
                            </m:e>
                            <m:sub>
                              <m:r>
                                <a:rPr lang="en-US" sz="2800" b="0" i="1" smtClean="0">
                                  <a:solidFill>
                                    <a:srgbClr val="FF0000"/>
                                  </a:solidFill>
                                  <a:latin typeface="Cambria Math" panose="02040503050406030204" pitchFamily="18" charset="0"/>
                                </a:rPr>
                                <m:t>1</m:t>
                              </m:r>
                            </m:sub>
                          </m:sSub>
                        </m:den>
                      </m:f>
                      <m:nary>
                        <m:naryPr>
                          <m:limLoc m:val="undOvr"/>
                          <m:ctrlPr>
                            <a:rPr lang="en-US" sz="2800" i="1">
                              <a:solidFill>
                                <a:srgbClr val="FF0000"/>
                              </a:solidFill>
                              <a:latin typeface="Cambria Math" panose="02040503050406030204" pitchFamily="18" charset="0"/>
                            </a:rPr>
                          </m:ctrlPr>
                        </m:naryPr>
                        <m:sub>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𝑡</m:t>
                              </m:r>
                            </m:e>
                            <m:sub>
                              <m:r>
                                <a:rPr lang="en-US" sz="2800" i="1">
                                  <a:solidFill>
                                    <a:srgbClr val="FF0000"/>
                                  </a:solidFill>
                                  <a:latin typeface="Cambria Math" panose="02040503050406030204" pitchFamily="18" charset="0"/>
                                </a:rPr>
                                <m:t>1</m:t>
                              </m:r>
                            </m:sub>
                          </m:sSub>
                        </m:sub>
                        <m:sup>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𝑡</m:t>
                              </m:r>
                            </m:e>
                            <m:sub>
                              <m:r>
                                <a:rPr lang="en-US" sz="2800" i="1">
                                  <a:solidFill>
                                    <a:srgbClr val="FF0000"/>
                                  </a:solidFill>
                                  <a:latin typeface="Cambria Math" panose="02040503050406030204" pitchFamily="18" charset="0"/>
                                </a:rPr>
                                <m:t>2</m:t>
                              </m:r>
                            </m:sub>
                          </m:sSub>
                        </m:sup>
                        <m:e>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𝐹</m:t>
                              </m:r>
                            </m:e>
                          </m:acc>
                          <m:r>
                            <a:rPr lang="en-US" sz="2800" i="1">
                              <a:solidFill>
                                <a:srgbClr val="FF0000"/>
                              </a:solidFill>
                              <a:latin typeface="Cambria Math" panose="02040503050406030204" pitchFamily="18" charset="0"/>
                            </a:rPr>
                            <m:t>𝑑𝑡</m:t>
                          </m:r>
                        </m:e>
                      </m:nary>
                    </m:oMath>
                  </m:oMathPara>
                </a14:m>
                <a:endParaRPr lang="en-US" sz="2800" i="1" dirty="0">
                  <a:solidFill>
                    <a:srgbClr val="FF0000"/>
                  </a:solidFill>
                  <a:latin typeface="Cambria Math" panose="02040503050406030204" pitchFamily="18" charset="0"/>
                  <a:cs typeface="Cambria Math" panose="02040503050406030204"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4582344" y="5421709"/>
                <a:ext cx="3448636" cy="1436291"/>
              </a:xfrm>
              <a:prstGeom prst="rect">
                <a:avLst/>
              </a:prstGeom>
              <a:blipFill rotWithShape="1">
                <a:blip r:embed="rId3"/>
                <a:stretch>
                  <a:fillRect l="-5" t="-6" r="4"/>
                </a:stretch>
              </a:blipFill>
            </p:spPr>
            <p:txBody>
              <a:bodyPr/>
              <a:lstStyle/>
              <a:p>
                <a:r>
                  <a:rPr lang="zh-CN" altLang="en-US">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71400"/>
            <a:ext cx="8229600" cy="1143000"/>
          </a:xfrm>
        </p:spPr>
        <p:txBody>
          <a:bodyPr/>
          <a:lstStyle/>
          <a:p>
            <a:r>
              <a:rPr lang="en-US" sz="3600" dirty="0"/>
              <a:t>The conservation of the momentum: Introduction </a:t>
            </a:r>
            <a:endParaRPr lang="en-US" sz="36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6897" y="1124744"/>
                <a:ext cx="8229600" cy="4525963"/>
              </a:xfrm>
            </p:spPr>
            <p:txBody>
              <a:bodyPr/>
              <a:lstStyle/>
              <a:p>
                <a:pPr marL="0" indent="0">
                  <a:buNone/>
                </a:pPr>
                <a:r>
                  <a:rPr lang="en-US" sz="2400" dirty="0"/>
                  <a:t>First, we consider </a:t>
                </a:r>
                <a:r>
                  <a:rPr lang="en-US" sz="2400" b="1" dirty="0"/>
                  <a:t>an isolated system </a:t>
                </a:r>
                <a:r>
                  <a:rPr lang="en-US" sz="2400" dirty="0"/>
                  <a:t>of two particles A and B, where </a:t>
                </a:r>
                <a:r>
                  <a:rPr lang="en-US" sz="2400" b="1" dirty="0"/>
                  <a:t>is no external forces exerted </a:t>
                </a:r>
                <a:r>
                  <a:rPr lang="en-US" sz="2400" dirty="0"/>
                  <a:t>on the system, only internal force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𝐹</m:t>
                            </m:r>
                          </m:e>
                        </m:acc>
                      </m:e>
                      <m:sub>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𝐴</m:t>
                        </m:r>
                      </m:sub>
                    </m:sSub>
                  </m:oMath>
                </a14:m>
                <a:r>
                  <a:rPr lang="en-US" sz="2400" dirty="0"/>
                  <a:t> exerted by B on A and the internal force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𝐹</m:t>
                            </m:r>
                          </m:e>
                        </m:acc>
                      </m:e>
                      <m:sub>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sub>
                    </m:sSub>
                  </m:oMath>
                </a14:m>
                <a:r>
                  <a:rPr lang="en-US" sz="2400" dirty="0"/>
                  <a:t> exerted by A on B</a:t>
                </a:r>
                <a:endParaRPr lang="en-US" sz="24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06897" y="1124744"/>
                <a:ext cx="8229600" cy="4525963"/>
              </a:xfrm>
              <a:blipFill rotWithShape="1">
                <a:blip r:embed="rId1"/>
                <a:stretch>
                  <a:fillRect l="-6" t="-4" r="6" b="11"/>
                </a:stretch>
              </a:blipFill>
            </p:spPr>
            <p:txBody>
              <a:bodyPr/>
              <a:lstStyle/>
              <a:p>
                <a:r>
                  <a:rPr lang="zh-CN" altLang="en-US">
                    <a:noFill/>
                  </a:rPr>
                  <a:t> </a:t>
                </a:r>
              </a:p>
            </p:txBody>
          </p:sp>
        </mc:Fallback>
      </mc:AlternateContent>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Oval 4"/>
          <p:cNvSpPr/>
          <p:nvPr/>
        </p:nvSpPr>
        <p:spPr>
          <a:xfrm>
            <a:off x="2915816" y="3377004"/>
            <a:ext cx="504056" cy="617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119239" y="2996952"/>
            <a:ext cx="84609" cy="369332"/>
          </a:xfrm>
          <a:prstGeom prst="rect">
            <a:avLst/>
          </a:prstGeom>
          <a:noFill/>
        </p:spPr>
        <p:txBody>
          <a:bodyPr wrap="square" rtlCol="0">
            <a:spAutoFit/>
          </a:bodyPr>
          <a:lstStyle/>
          <a:p>
            <a:r>
              <a:rPr lang="en-US" dirty="0"/>
              <a:t>A</a:t>
            </a:r>
            <a:endParaRPr lang="en-US" dirty="0"/>
          </a:p>
        </p:txBody>
      </p:sp>
      <p:sp>
        <p:nvSpPr>
          <p:cNvPr id="8" name="Oval 7"/>
          <p:cNvSpPr/>
          <p:nvPr/>
        </p:nvSpPr>
        <p:spPr>
          <a:xfrm>
            <a:off x="4684675" y="3409141"/>
            <a:ext cx="504056" cy="617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860032" y="2996952"/>
            <a:ext cx="84609" cy="369332"/>
          </a:xfrm>
          <a:prstGeom prst="rect">
            <a:avLst/>
          </a:prstGeom>
          <a:noFill/>
        </p:spPr>
        <p:txBody>
          <a:bodyPr wrap="square" rtlCol="0">
            <a:spAutoFit/>
          </a:bodyPr>
          <a:lstStyle/>
          <a:p>
            <a:r>
              <a:rPr lang="en-US" dirty="0"/>
              <a:t>B</a:t>
            </a:r>
            <a:endParaRPr lang="en-US" dirty="0"/>
          </a:p>
        </p:txBody>
      </p:sp>
      <p:cxnSp>
        <p:nvCxnSpPr>
          <p:cNvPr id="11" name="Straight Arrow Connector 10"/>
          <p:cNvCxnSpPr/>
          <p:nvPr/>
        </p:nvCxnSpPr>
        <p:spPr>
          <a:xfrm>
            <a:off x="4944641" y="3717032"/>
            <a:ext cx="12835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Rectangle 11"/>
              <p:cNvSpPr/>
              <p:nvPr/>
            </p:nvSpPr>
            <p:spPr>
              <a:xfrm>
                <a:off x="5320387" y="3282874"/>
                <a:ext cx="671787" cy="43415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sub>
                      </m:sSub>
                    </m:oMath>
                  </m:oMathPara>
                </a14:m>
                <a:endParaRPr lang="en-US" dirty="0"/>
              </a:p>
            </p:txBody>
          </p:sp>
        </mc:Choice>
        <mc:Fallback>
          <p:sp>
            <p:nvSpPr>
              <p:cNvPr id="12" name="Rectangle 11"/>
              <p:cNvSpPr>
                <a:spLocks noRot="1" noChangeAspect="1" noMove="1" noResize="1" noEditPoints="1" noAdjustHandles="1" noChangeArrowheads="1" noChangeShapeType="1" noTextEdit="1"/>
              </p:cNvSpPr>
              <p:nvPr/>
            </p:nvSpPr>
            <p:spPr>
              <a:xfrm>
                <a:off x="5320387" y="3282874"/>
                <a:ext cx="671787" cy="434158"/>
              </a:xfrm>
              <a:prstGeom prst="rect">
                <a:avLst/>
              </a:prstGeom>
              <a:blipFill rotWithShape="1">
                <a:blip r:embed="rId2"/>
                <a:stretch>
                  <a:fillRect l="-53" t="-129" r="47" b="87"/>
                </a:stretch>
              </a:blipFill>
            </p:spPr>
            <p:txBody>
              <a:bodyPr/>
              <a:lstStyle/>
              <a:p>
                <a:r>
                  <a:rPr lang="zh-CN" altLang="en-US">
                    <a:noFill/>
                  </a:rPr>
                  <a:t> </a:t>
                </a:r>
              </a:p>
            </p:txBody>
          </p:sp>
        </mc:Fallback>
      </mc:AlternateContent>
      <p:cxnSp>
        <p:nvCxnSpPr>
          <p:cNvPr id="13" name="Straight Arrow Connector 12"/>
          <p:cNvCxnSpPr/>
          <p:nvPr/>
        </p:nvCxnSpPr>
        <p:spPr>
          <a:xfrm flipH="1" flipV="1">
            <a:off x="1916422" y="3685673"/>
            <a:ext cx="1245121" cy="8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Rectangle 14"/>
              <p:cNvSpPr/>
              <p:nvPr/>
            </p:nvSpPr>
            <p:spPr>
              <a:xfrm>
                <a:off x="2197350" y="3192526"/>
                <a:ext cx="683264" cy="43415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𝐴</m:t>
                          </m:r>
                        </m:sub>
                      </m:sSub>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2197350" y="3192526"/>
                <a:ext cx="683264" cy="434158"/>
              </a:xfrm>
              <a:prstGeom prst="rect">
                <a:avLst/>
              </a:prstGeom>
              <a:blipFill rotWithShape="1">
                <a:blip r:embed="rId3"/>
                <a:stretch>
                  <a:fillRect l="-37" t="-88" r="37" b="46"/>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71400"/>
            <a:ext cx="8229600" cy="1143000"/>
          </a:xfrm>
        </p:spPr>
        <p:txBody>
          <a:bodyPr/>
          <a:lstStyle/>
          <a:p>
            <a:r>
              <a:rPr lang="en-US" sz="3600" dirty="0"/>
              <a:t>The conservation of the momentum: Introduction </a:t>
            </a:r>
            <a:endParaRPr lang="en-US" sz="36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6897" y="1124744"/>
                <a:ext cx="8229600" cy="4525963"/>
              </a:xfrm>
            </p:spPr>
            <p:txBody>
              <a:bodyPr/>
              <a:lstStyle/>
              <a:p>
                <a:pPr marL="0" indent="0">
                  <a:buNone/>
                </a:pPr>
                <a:r>
                  <a:rPr lang="en-US" sz="2400" dirty="0"/>
                  <a:t>First, we consider </a:t>
                </a:r>
                <a:r>
                  <a:rPr lang="en-US" sz="2400" b="1" dirty="0"/>
                  <a:t>an isolated system </a:t>
                </a:r>
                <a:r>
                  <a:rPr lang="en-US" sz="2400" dirty="0"/>
                  <a:t>of two particles A and B, where </a:t>
                </a:r>
                <a:r>
                  <a:rPr lang="en-US" sz="2400" b="1" dirty="0"/>
                  <a:t>is no external forces exerted </a:t>
                </a:r>
                <a:r>
                  <a:rPr lang="en-US" sz="2400" dirty="0"/>
                  <a:t>on the system, only internal force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𝐹</m:t>
                            </m:r>
                          </m:e>
                        </m:acc>
                      </m:e>
                      <m:sub>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𝐴</m:t>
                        </m:r>
                      </m:sub>
                    </m:sSub>
                  </m:oMath>
                </a14:m>
                <a:r>
                  <a:rPr lang="en-US" sz="2400" dirty="0"/>
                  <a:t> exerted by B on A and the internal force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𝐹</m:t>
                            </m:r>
                          </m:e>
                        </m:acc>
                      </m:e>
                      <m:sub>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sub>
                    </m:sSub>
                  </m:oMath>
                </a14:m>
                <a:r>
                  <a:rPr lang="en-US" sz="2400" dirty="0"/>
                  <a:t> exerted by A on B</a:t>
                </a:r>
                <a:endParaRPr lang="en-US" sz="24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06897" y="1124744"/>
                <a:ext cx="8229600" cy="4525963"/>
              </a:xfrm>
              <a:blipFill rotWithShape="1">
                <a:blip r:embed="rId1"/>
                <a:stretch>
                  <a:fillRect l="-6" t="-4" r="6" b="11"/>
                </a:stretch>
              </a:blipFill>
            </p:spPr>
            <p:txBody>
              <a:bodyPr/>
              <a:lstStyle/>
              <a:p>
                <a:r>
                  <a:rPr lang="zh-CN" altLang="en-US">
                    <a:noFill/>
                  </a:rPr>
                  <a:t> </a:t>
                </a:r>
              </a:p>
            </p:txBody>
          </p:sp>
        </mc:Fallback>
      </mc:AlternateContent>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Oval 4"/>
          <p:cNvSpPr/>
          <p:nvPr/>
        </p:nvSpPr>
        <p:spPr>
          <a:xfrm>
            <a:off x="2915816" y="3377004"/>
            <a:ext cx="504056" cy="617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119239" y="2996952"/>
            <a:ext cx="84609" cy="369332"/>
          </a:xfrm>
          <a:prstGeom prst="rect">
            <a:avLst/>
          </a:prstGeom>
          <a:noFill/>
        </p:spPr>
        <p:txBody>
          <a:bodyPr wrap="square" rtlCol="0">
            <a:spAutoFit/>
          </a:bodyPr>
          <a:lstStyle/>
          <a:p>
            <a:r>
              <a:rPr lang="en-US" dirty="0"/>
              <a:t>A</a:t>
            </a:r>
            <a:endParaRPr lang="en-US" dirty="0"/>
          </a:p>
        </p:txBody>
      </p:sp>
      <p:sp>
        <p:nvSpPr>
          <p:cNvPr id="8" name="Oval 7"/>
          <p:cNvSpPr/>
          <p:nvPr/>
        </p:nvSpPr>
        <p:spPr>
          <a:xfrm>
            <a:off x="4684675" y="3409141"/>
            <a:ext cx="504056" cy="617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860032" y="2996952"/>
            <a:ext cx="84609" cy="369332"/>
          </a:xfrm>
          <a:prstGeom prst="rect">
            <a:avLst/>
          </a:prstGeom>
          <a:noFill/>
        </p:spPr>
        <p:txBody>
          <a:bodyPr wrap="square" rtlCol="0">
            <a:spAutoFit/>
          </a:bodyPr>
          <a:lstStyle/>
          <a:p>
            <a:r>
              <a:rPr lang="en-US" dirty="0"/>
              <a:t>B</a:t>
            </a:r>
            <a:endParaRPr lang="en-US" dirty="0"/>
          </a:p>
        </p:txBody>
      </p:sp>
      <p:cxnSp>
        <p:nvCxnSpPr>
          <p:cNvPr id="11" name="Straight Arrow Connector 10"/>
          <p:cNvCxnSpPr/>
          <p:nvPr/>
        </p:nvCxnSpPr>
        <p:spPr>
          <a:xfrm>
            <a:off x="4944641" y="3717032"/>
            <a:ext cx="12835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Rectangle 11"/>
              <p:cNvSpPr/>
              <p:nvPr/>
            </p:nvSpPr>
            <p:spPr>
              <a:xfrm>
                <a:off x="5320387" y="3282874"/>
                <a:ext cx="671787" cy="43415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sub>
                      </m:sSub>
                    </m:oMath>
                  </m:oMathPara>
                </a14:m>
                <a:endParaRPr lang="en-US" dirty="0"/>
              </a:p>
            </p:txBody>
          </p:sp>
        </mc:Choice>
        <mc:Fallback>
          <p:sp>
            <p:nvSpPr>
              <p:cNvPr id="12" name="Rectangle 11"/>
              <p:cNvSpPr>
                <a:spLocks noRot="1" noChangeAspect="1" noMove="1" noResize="1" noEditPoints="1" noAdjustHandles="1" noChangeArrowheads="1" noChangeShapeType="1" noTextEdit="1"/>
              </p:cNvSpPr>
              <p:nvPr/>
            </p:nvSpPr>
            <p:spPr>
              <a:xfrm>
                <a:off x="5320387" y="3282874"/>
                <a:ext cx="671787" cy="434158"/>
              </a:xfrm>
              <a:prstGeom prst="rect">
                <a:avLst/>
              </a:prstGeom>
              <a:blipFill rotWithShape="1">
                <a:blip r:embed="rId2"/>
                <a:stretch>
                  <a:fillRect l="-53" t="-129" r="47" b="87"/>
                </a:stretch>
              </a:blipFill>
            </p:spPr>
            <p:txBody>
              <a:bodyPr/>
              <a:lstStyle/>
              <a:p>
                <a:r>
                  <a:rPr lang="zh-CN" altLang="en-US">
                    <a:noFill/>
                  </a:rPr>
                  <a:t> </a:t>
                </a:r>
              </a:p>
            </p:txBody>
          </p:sp>
        </mc:Fallback>
      </mc:AlternateContent>
      <p:cxnSp>
        <p:nvCxnSpPr>
          <p:cNvPr id="13" name="Straight Arrow Connector 12"/>
          <p:cNvCxnSpPr/>
          <p:nvPr/>
        </p:nvCxnSpPr>
        <p:spPr>
          <a:xfrm flipH="1" flipV="1">
            <a:off x="1916422" y="3685673"/>
            <a:ext cx="1245121" cy="8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Rectangle 14"/>
              <p:cNvSpPr/>
              <p:nvPr/>
            </p:nvSpPr>
            <p:spPr>
              <a:xfrm>
                <a:off x="2197350" y="3192526"/>
                <a:ext cx="683264" cy="43415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𝐴</m:t>
                          </m:r>
                        </m:sub>
                      </m:sSub>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2197350" y="3192526"/>
                <a:ext cx="683264" cy="434158"/>
              </a:xfrm>
              <a:prstGeom prst="rect">
                <a:avLst/>
              </a:prstGeom>
              <a:blipFill rotWithShape="1">
                <a:blip r:embed="rId3"/>
                <a:stretch>
                  <a:fillRect l="-37" t="-88" r="37" b="46"/>
                </a:stretch>
              </a:blipFill>
            </p:spPr>
            <p:txBody>
              <a:bodyPr/>
              <a:lstStyle/>
              <a:p>
                <a:r>
                  <a:rPr lang="zh-CN" altLang="en-US">
                    <a:noFill/>
                  </a:rPr>
                  <a:t> </a:t>
                </a:r>
              </a:p>
            </p:txBody>
          </p:sp>
        </mc:Fallback>
      </mc:AlternateContent>
      <p:sp>
        <p:nvSpPr>
          <p:cNvPr id="19" name="TextBox 18"/>
          <p:cNvSpPr txBox="1"/>
          <p:nvPr/>
        </p:nvSpPr>
        <p:spPr>
          <a:xfrm>
            <a:off x="534010" y="4418670"/>
            <a:ext cx="3326680" cy="369332"/>
          </a:xfrm>
          <a:prstGeom prst="rect">
            <a:avLst/>
          </a:prstGeom>
          <a:noFill/>
        </p:spPr>
        <p:txBody>
          <a:bodyPr wrap="none" rtlCol="0">
            <a:spAutoFit/>
          </a:bodyPr>
          <a:lstStyle/>
          <a:p>
            <a:r>
              <a:rPr lang="en-US" dirty="0"/>
              <a:t>The net force on the particle A is: </a:t>
            </a:r>
            <a:endParaRPr lang="en-US" dirty="0"/>
          </a:p>
        </p:txBody>
      </p:sp>
      <mc:AlternateContent xmlns:mc="http://schemas.openxmlformats.org/markup-compatibility/2006">
        <mc:Choice xmlns:a14="http://schemas.microsoft.com/office/drawing/2010/main" Requires="a14">
          <p:sp>
            <p:nvSpPr>
              <p:cNvPr id="21" name="Rectangle 20"/>
              <p:cNvSpPr/>
              <p:nvPr/>
            </p:nvSpPr>
            <p:spPr>
              <a:xfrm>
                <a:off x="4048976" y="4228073"/>
                <a:ext cx="1622111" cy="750526"/>
              </a:xfrm>
              <a:prstGeom prst="rect">
                <a:avLst/>
              </a:prstGeom>
            </p:spPr>
            <p:txBody>
              <a:bodyPr wrap="none">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e>
                      <m:sub>
                        <m:r>
                          <a:rPr lang="en-US" sz="2800" i="1">
                            <a:latin typeface="Cambria Math" panose="02040503050406030204" pitchFamily="18" charset="0"/>
                          </a:rPr>
                          <m:t>𝐵</m:t>
                        </m:r>
                        <m:r>
                          <a:rPr lang="en-US" sz="2800" i="1">
                            <a:latin typeface="Cambria Math" panose="02040503050406030204" pitchFamily="18" charset="0"/>
                          </a:rPr>
                          <m:t>/</m:t>
                        </m:r>
                        <m:r>
                          <a:rPr lang="en-US" sz="2800" i="1">
                            <a:latin typeface="Cambria Math" panose="02040503050406030204" pitchFamily="18" charset="0"/>
                          </a:rPr>
                          <m:t>𝐴</m:t>
                        </m:r>
                      </m:sub>
                    </m:sSub>
                  </m:oMath>
                </a14:m>
                <a:r>
                  <a:rPr lang="en-US" sz="2800" dirty="0"/>
                  <a:t>=</a:t>
                </a: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m:t>
                        </m:r>
                        <m:sSub>
                          <m:sSubPr>
                            <m:ctrlPr>
                              <a:rPr lang="en-US" sz="2800" b="0" i="1" dirty="0" smtClean="0">
                                <a:latin typeface="Cambria Math" panose="02040503050406030204" pitchFamily="18" charset="0"/>
                              </a:rPr>
                            </m:ctrlPr>
                          </m:sSubPr>
                          <m:e>
                            <m:acc>
                              <m:accPr>
                                <m:chr m:val="⃗"/>
                                <m:ctrlPr>
                                  <a:rPr lang="en-US" sz="2800" b="0" i="1" dirty="0" smtClean="0">
                                    <a:latin typeface="Cambria Math" panose="02040503050406030204" pitchFamily="18" charset="0"/>
                                  </a:rPr>
                                </m:ctrlPr>
                              </m:accPr>
                              <m:e>
                                <m:r>
                                  <a:rPr lang="en-US" sz="2800" b="0" i="1" dirty="0" smtClean="0">
                                    <a:latin typeface="Cambria Math" panose="02040503050406030204" pitchFamily="18" charset="0"/>
                                  </a:rPr>
                                  <m:t>𝑝</m:t>
                                </m:r>
                              </m:e>
                            </m:acc>
                          </m:e>
                          <m:sub>
                            <m:r>
                              <a:rPr lang="en-US" sz="2800" b="0" i="1" dirty="0" smtClean="0">
                                <a:latin typeface="Cambria Math" panose="02040503050406030204" pitchFamily="18" charset="0"/>
                              </a:rPr>
                              <m:t>𝐴</m:t>
                            </m:r>
                          </m:sub>
                        </m:sSub>
                      </m:num>
                      <m:den>
                        <m:r>
                          <a:rPr lang="en-US" sz="2800" b="0" i="1" dirty="0" smtClean="0">
                            <a:latin typeface="Cambria Math" panose="02040503050406030204" pitchFamily="18" charset="0"/>
                          </a:rPr>
                          <m:t>𝑑𝑡</m:t>
                        </m:r>
                      </m:den>
                    </m:f>
                  </m:oMath>
                </a14:m>
                <a:endParaRPr lang="en-US" sz="2800" dirty="0"/>
              </a:p>
            </p:txBody>
          </p:sp>
        </mc:Choice>
        <mc:Fallback>
          <p:sp>
            <p:nvSpPr>
              <p:cNvPr id="21" name="Rectangle 20"/>
              <p:cNvSpPr>
                <a:spLocks noRot="1" noChangeAspect="1" noMove="1" noResize="1" noEditPoints="1" noAdjustHandles="1" noChangeArrowheads="1" noChangeShapeType="1" noTextEdit="1"/>
              </p:cNvSpPr>
              <p:nvPr/>
            </p:nvSpPr>
            <p:spPr>
              <a:xfrm>
                <a:off x="4048976" y="4228073"/>
                <a:ext cx="1622111" cy="750526"/>
              </a:xfrm>
              <a:prstGeom prst="rect">
                <a:avLst/>
              </a:prstGeom>
              <a:blipFill rotWithShape="1">
                <a:blip r:embed="rId4"/>
                <a:stretch>
                  <a:fillRect l="-13" t="-32" r="33"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Rectangle 21"/>
              <p:cNvSpPr/>
              <p:nvPr/>
            </p:nvSpPr>
            <p:spPr>
              <a:xfrm>
                <a:off x="4034169" y="5180192"/>
                <a:ext cx="1604222" cy="750526"/>
              </a:xfrm>
              <a:prstGeom prst="rect">
                <a:avLst/>
              </a:prstGeom>
            </p:spPr>
            <p:txBody>
              <a:bodyPr wrap="none">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e>
                      <m:sub>
                        <m:r>
                          <a:rPr lang="en-US" sz="2800" b="0" i="1" smtClean="0">
                            <a:latin typeface="Cambria Math" panose="02040503050406030204" pitchFamily="18" charset="0"/>
                          </a:rPr>
                          <m:t>𝐴</m:t>
                        </m:r>
                        <m:r>
                          <a:rPr lang="en-US" sz="2800" i="1">
                            <a:latin typeface="Cambria Math" panose="02040503050406030204" pitchFamily="18" charset="0"/>
                          </a:rPr>
                          <m:t>/</m:t>
                        </m:r>
                        <m:r>
                          <a:rPr lang="en-US" sz="2800" b="0" i="1" smtClean="0">
                            <a:latin typeface="Cambria Math" panose="02040503050406030204" pitchFamily="18" charset="0"/>
                          </a:rPr>
                          <m:t>𝐵</m:t>
                        </m:r>
                      </m:sub>
                    </m:sSub>
                  </m:oMath>
                </a14:m>
                <a:r>
                  <a:rPr lang="en-US" sz="2800" dirty="0"/>
                  <a:t>=</a:t>
                </a: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m:t>
                        </m:r>
                        <m:sSub>
                          <m:sSubPr>
                            <m:ctrlPr>
                              <a:rPr lang="en-US" sz="2800" b="0" i="1" dirty="0" smtClean="0">
                                <a:latin typeface="Cambria Math" panose="02040503050406030204" pitchFamily="18" charset="0"/>
                              </a:rPr>
                            </m:ctrlPr>
                          </m:sSubPr>
                          <m:e>
                            <m:acc>
                              <m:accPr>
                                <m:chr m:val="⃗"/>
                                <m:ctrlPr>
                                  <a:rPr lang="en-US" sz="2800" b="0" i="1" dirty="0" smtClean="0">
                                    <a:latin typeface="Cambria Math" panose="02040503050406030204" pitchFamily="18" charset="0"/>
                                  </a:rPr>
                                </m:ctrlPr>
                              </m:accPr>
                              <m:e>
                                <m:r>
                                  <a:rPr lang="en-US" sz="2800" b="0" i="1" dirty="0" smtClean="0">
                                    <a:latin typeface="Cambria Math" panose="02040503050406030204" pitchFamily="18" charset="0"/>
                                  </a:rPr>
                                  <m:t>𝑝</m:t>
                                </m:r>
                              </m:e>
                            </m:acc>
                          </m:e>
                          <m:sub>
                            <m:r>
                              <a:rPr lang="en-US" sz="2800" b="0" i="1" dirty="0" smtClean="0">
                                <a:latin typeface="Cambria Math" panose="02040503050406030204" pitchFamily="18" charset="0"/>
                              </a:rPr>
                              <m:t>𝐵</m:t>
                            </m:r>
                          </m:sub>
                        </m:sSub>
                      </m:num>
                      <m:den>
                        <m:r>
                          <a:rPr lang="en-US" sz="2800" b="0" i="1" dirty="0" smtClean="0">
                            <a:latin typeface="Cambria Math" panose="02040503050406030204" pitchFamily="18" charset="0"/>
                          </a:rPr>
                          <m:t>𝑑𝑡</m:t>
                        </m:r>
                      </m:den>
                    </m:f>
                  </m:oMath>
                </a14:m>
                <a:endParaRPr lang="en-US" sz="2800" dirty="0"/>
              </a:p>
            </p:txBody>
          </p:sp>
        </mc:Choice>
        <mc:Fallback>
          <p:sp>
            <p:nvSpPr>
              <p:cNvPr id="22" name="Rectangle 21"/>
              <p:cNvSpPr>
                <a:spLocks noRot="1" noChangeAspect="1" noMove="1" noResize="1" noEditPoints="1" noAdjustHandles="1" noChangeArrowheads="1" noChangeShapeType="1" noTextEdit="1"/>
              </p:cNvSpPr>
              <p:nvPr/>
            </p:nvSpPr>
            <p:spPr>
              <a:xfrm>
                <a:off x="4034169" y="5180192"/>
                <a:ext cx="1604222" cy="750526"/>
              </a:xfrm>
              <a:prstGeom prst="rect">
                <a:avLst/>
              </a:prstGeom>
              <a:blipFill rotWithShape="1">
                <a:blip r:embed="rId5"/>
                <a:stretch>
                  <a:fillRect l="-1" t="-66" r="14" b="60"/>
                </a:stretch>
              </a:blipFill>
            </p:spPr>
            <p:txBody>
              <a:bodyPr/>
              <a:lstStyle/>
              <a:p>
                <a:r>
                  <a:rPr lang="zh-CN" altLang="en-US">
                    <a:noFill/>
                  </a:rPr>
                  <a:t> </a:t>
                </a:r>
              </a:p>
            </p:txBody>
          </p:sp>
        </mc:Fallback>
      </mc:AlternateContent>
      <p:sp>
        <p:nvSpPr>
          <p:cNvPr id="23" name="TextBox 22"/>
          <p:cNvSpPr txBox="1"/>
          <p:nvPr/>
        </p:nvSpPr>
        <p:spPr>
          <a:xfrm>
            <a:off x="525477" y="5421381"/>
            <a:ext cx="3326680" cy="369332"/>
          </a:xfrm>
          <a:prstGeom prst="rect">
            <a:avLst/>
          </a:prstGeom>
          <a:noFill/>
        </p:spPr>
        <p:txBody>
          <a:bodyPr wrap="none" rtlCol="0">
            <a:spAutoFit/>
          </a:bodyPr>
          <a:lstStyle/>
          <a:p>
            <a:r>
              <a:rPr lang="en-US" dirty="0"/>
              <a:t>The net force on the particle B is: </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71400"/>
            <a:ext cx="8229600" cy="1143000"/>
          </a:xfrm>
        </p:spPr>
        <p:txBody>
          <a:bodyPr/>
          <a:lstStyle/>
          <a:p>
            <a:r>
              <a:rPr lang="en-US" sz="3600" dirty="0"/>
              <a:t>The conservation of the momentum: Introduction </a:t>
            </a:r>
            <a:endParaRPr lang="en-US" sz="36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6897" y="1124744"/>
                <a:ext cx="8229600" cy="4525963"/>
              </a:xfrm>
            </p:spPr>
            <p:txBody>
              <a:bodyPr/>
              <a:lstStyle/>
              <a:p>
                <a:pPr marL="0" indent="0">
                  <a:buNone/>
                </a:pPr>
                <a:r>
                  <a:rPr lang="en-US" sz="2400" dirty="0"/>
                  <a:t>First, we consider </a:t>
                </a:r>
                <a:r>
                  <a:rPr lang="en-US" sz="2400" b="1" dirty="0"/>
                  <a:t>an isolated system </a:t>
                </a:r>
                <a:r>
                  <a:rPr lang="en-US" sz="2400" dirty="0"/>
                  <a:t>of two particles A and B, where </a:t>
                </a:r>
                <a:r>
                  <a:rPr lang="en-US" sz="2400" b="1" dirty="0"/>
                  <a:t>is no external forces exerted </a:t>
                </a:r>
                <a:r>
                  <a:rPr lang="en-US" sz="2400" dirty="0"/>
                  <a:t>on the system, only internal force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𝐹</m:t>
                            </m:r>
                          </m:e>
                        </m:acc>
                      </m:e>
                      <m:sub>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𝐴</m:t>
                        </m:r>
                      </m:sub>
                    </m:sSub>
                  </m:oMath>
                </a14:m>
                <a:r>
                  <a:rPr lang="en-US" sz="2400" dirty="0"/>
                  <a:t> exerted by B on A and the internal force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𝐹</m:t>
                            </m:r>
                          </m:e>
                        </m:acc>
                      </m:e>
                      <m:sub>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sub>
                    </m:sSub>
                  </m:oMath>
                </a14:m>
                <a:r>
                  <a:rPr lang="en-US" sz="2400" dirty="0"/>
                  <a:t> exerted by A on B</a:t>
                </a:r>
                <a:endParaRPr lang="en-US" sz="24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06897" y="1124744"/>
                <a:ext cx="8229600" cy="4525963"/>
              </a:xfrm>
              <a:blipFill rotWithShape="1">
                <a:blip r:embed="rId1"/>
                <a:stretch>
                  <a:fillRect l="-6" t="-4" r="6" b="11"/>
                </a:stretch>
              </a:blipFill>
            </p:spPr>
            <p:txBody>
              <a:bodyPr/>
              <a:lstStyle/>
              <a:p>
                <a:r>
                  <a:rPr lang="zh-CN" altLang="en-US">
                    <a:noFill/>
                  </a:rPr>
                  <a:t> </a:t>
                </a:r>
              </a:p>
            </p:txBody>
          </p:sp>
        </mc:Fallback>
      </mc:AlternateContent>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Oval 4"/>
          <p:cNvSpPr/>
          <p:nvPr/>
        </p:nvSpPr>
        <p:spPr>
          <a:xfrm>
            <a:off x="2915816" y="3377004"/>
            <a:ext cx="504056" cy="617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119239" y="2996952"/>
            <a:ext cx="84609" cy="369332"/>
          </a:xfrm>
          <a:prstGeom prst="rect">
            <a:avLst/>
          </a:prstGeom>
          <a:noFill/>
        </p:spPr>
        <p:txBody>
          <a:bodyPr wrap="square" rtlCol="0">
            <a:spAutoFit/>
          </a:bodyPr>
          <a:lstStyle/>
          <a:p>
            <a:r>
              <a:rPr lang="en-US" dirty="0"/>
              <a:t>A</a:t>
            </a:r>
            <a:endParaRPr lang="en-US" dirty="0"/>
          </a:p>
        </p:txBody>
      </p:sp>
      <p:sp>
        <p:nvSpPr>
          <p:cNvPr id="8" name="Oval 7"/>
          <p:cNvSpPr/>
          <p:nvPr/>
        </p:nvSpPr>
        <p:spPr>
          <a:xfrm>
            <a:off x="4684675" y="3409141"/>
            <a:ext cx="504056" cy="6173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860032" y="2996952"/>
            <a:ext cx="84609" cy="369332"/>
          </a:xfrm>
          <a:prstGeom prst="rect">
            <a:avLst/>
          </a:prstGeom>
          <a:noFill/>
        </p:spPr>
        <p:txBody>
          <a:bodyPr wrap="square" rtlCol="0">
            <a:spAutoFit/>
          </a:bodyPr>
          <a:lstStyle/>
          <a:p>
            <a:r>
              <a:rPr lang="en-US" dirty="0"/>
              <a:t>B</a:t>
            </a:r>
            <a:endParaRPr lang="en-US" dirty="0"/>
          </a:p>
        </p:txBody>
      </p:sp>
      <p:cxnSp>
        <p:nvCxnSpPr>
          <p:cNvPr id="11" name="Straight Arrow Connector 10"/>
          <p:cNvCxnSpPr/>
          <p:nvPr/>
        </p:nvCxnSpPr>
        <p:spPr>
          <a:xfrm>
            <a:off x="4944641" y="3717032"/>
            <a:ext cx="12835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Rectangle 11"/>
              <p:cNvSpPr/>
              <p:nvPr/>
            </p:nvSpPr>
            <p:spPr>
              <a:xfrm>
                <a:off x="5320387" y="3282874"/>
                <a:ext cx="671787" cy="43415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sub>
                      </m:sSub>
                    </m:oMath>
                  </m:oMathPara>
                </a14:m>
                <a:endParaRPr lang="en-US" dirty="0"/>
              </a:p>
            </p:txBody>
          </p:sp>
        </mc:Choice>
        <mc:Fallback>
          <p:sp>
            <p:nvSpPr>
              <p:cNvPr id="12" name="Rectangle 11"/>
              <p:cNvSpPr>
                <a:spLocks noRot="1" noChangeAspect="1" noMove="1" noResize="1" noEditPoints="1" noAdjustHandles="1" noChangeArrowheads="1" noChangeShapeType="1" noTextEdit="1"/>
              </p:cNvSpPr>
              <p:nvPr/>
            </p:nvSpPr>
            <p:spPr>
              <a:xfrm>
                <a:off x="5320387" y="3282874"/>
                <a:ext cx="671787" cy="434158"/>
              </a:xfrm>
              <a:prstGeom prst="rect">
                <a:avLst/>
              </a:prstGeom>
              <a:blipFill rotWithShape="1">
                <a:blip r:embed="rId2"/>
                <a:stretch>
                  <a:fillRect l="-53" t="-129" r="47" b="87"/>
                </a:stretch>
              </a:blipFill>
            </p:spPr>
            <p:txBody>
              <a:bodyPr/>
              <a:lstStyle/>
              <a:p>
                <a:r>
                  <a:rPr lang="zh-CN" altLang="en-US">
                    <a:noFill/>
                  </a:rPr>
                  <a:t> </a:t>
                </a:r>
              </a:p>
            </p:txBody>
          </p:sp>
        </mc:Fallback>
      </mc:AlternateContent>
      <p:cxnSp>
        <p:nvCxnSpPr>
          <p:cNvPr id="13" name="Straight Arrow Connector 12"/>
          <p:cNvCxnSpPr/>
          <p:nvPr/>
        </p:nvCxnSpPr>
        <p:spPr>
          <a:xfrm flipH="1" flipV="1">
            <a:off x="1916422" y="3685673"/>
            <a:ext cx="1245121" cy="8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Rectangle 14"/>
              <p:cNvSpPr/>
              <p:nvPr/>
            </p:nvSpPr>
            <p:spPr>
              <a:xfrm>
                <a:off x="2197350" y="3192526"/>
                <a:ext cx="683264" cy="43415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𝐴</m:t>
                          </m:r>
                        </m:sub>
                      </m:sSub>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2197350" y="3192526"/>
                <a:ext cx="683264" cy="434158"/>
              </a:xfrm>
              <a:prstGeom prst="rect">
                <a:avLst/>
              </a:prstGeom>
              <a:blipFill rotWithShape="1">
                <a:blip r:embed="rId3"/>
                <a:stretch>
                  <a:fillRect l="-37" t="-88" r="37" b="46"/>
                </a:stretch>
              </a:blipFill>
            </p:spPr>
            <p:txBody>
              <a:bodyPr/>
              <a:lstStyle/>
              <a:p>
                <a:r>
                  <a:rPr lang="zh-CN" altLang="en-US">
                    <a:noFill/>
                  </a:rPr>
                  <a:t> </a:t>
                </a:r>
              </a:p>
            </p:txBody>
          </p:sp>
        </mc:Fallback>
      </mc:AlternateContent>
      <p:sp>
        <p:nvSpPr>
          <p:cNvPr id="19" name="TextBox 18"/>
          <p:cNvSpPr txBox="1"/>
          <p:nvPr/>
        </p:nvSpPr>
        <p:spPr>
          <a:xfrm>
            <a:off x="534010" y="4418670"/>
            <a:ext cx="3326680" cy="369332"/>
          </a:xfrm>
          <a:prstGeom prst="rect">
            <a:avLst/>
          </a:prstGeom>
          <a:noFill/>
        </p:spPr>
        <p:txBody>
          <a:bodyPr wrap="none" rtlCol="0">
            <a:spAutoFit/>
          </a:bodyPr>
          <a:lstStyle/>
          <a:p>
            <a:r>
              <a:rPr lang="en-US" dirty="0"/>
              <a:t>The net force on the particle A is: </a:t>
            </a:r>
            <a:endParaRPr lang="en-US" dirty="0"/>
          </a:p>
        </p:txBody>
      </p:sp>
      <mc:AlternateContent xmlns:mc="http://schemas.openxmlformats.org/markup-compatibility/2006">
        <mc:Choice xmlns:a14="http://schemas.microsoft.com/office/drawing/2010/main" Requires="a14">
          <p:sp>
            <p:nvSpPr>
              <p:cNvPr id="21" name="Rectangle 20"/>
              <p:cNvSpPr/>
              <p:nvPr/>
            </p:nvSpPr>
            <p:spPr>
              <a:xfrm>
                <a:off x="4048976" y="4228073"/>
                <a:ext cx="1622111" cy="750526"/>
              </a:xfrm>
              <a:prstGeom prst="rect">
                <a:avLst/>
              </a:prstGeom>
            </p:spPr>
            <p:txBody>
              <a:bodyPr wrap="none">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e>
                      <m:sub>
                        <m:r>
                          <a:rPr lang="en-US" sz="2800" i="1">
                            <a:latin typeface="Cambria Math" panose="02040503050406030204" pitchFamily="18" charset="0"/>
                          </a:rPr>
                          <m:t>𝐵</m:t>
                        </m:r>
                        <m:r>
                          <a:rPr lang="en-US" sz="2800" i="1">
                            <a:latin typeface="Cambria Math" panose="02040503050406030204" pitchFamily="18" charset="0"/>
                          </a:rPr>
                          <m:t>/</m:t>
                        </m:r>
                        <m:r>
                          <a:rPr lang="en-US" sz="2800" i="1">
                            <a:latin typeface="Cambria Math" panose="02040503050406030204" pitchFamily="18" charset="0"/>
                          </a:rPr>
                          <m:t>𝐴</m:t>
                        </m:r>
                      </m:sub>
                    </m:sSub>
                  </m:oMath>
                </a14:m>
                <a:r>
                  <a:rPr lang="en-US" sz="2800" dirty="0"/>
                  <a:t>=</a:t>
                </a: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m:t>
                        </m:r>
                        <m:sSub>
                          <m:sSubPr>
                            <m:ctrlPr>
                              <a:rPr lang="en-US" sz="2800" b="0" i="1" dirty="0" smtClean="0">
                                <a:latin typeface="Cambria Math" panose="02040503050406030204" pitchFamily="18" charset="0"/>
                              </a:rPr>
                            </m:ctrlPr>
                          </m:sSubPr>
                          <m:e>
                            <m:acc>
                              <m:accPr>
                                <m:chr m:val="⃗"/>
                                <m:ctrlPr>
                                  <a:rPr lang="en-US" sz="2800" b="0" i="1" dirty="0" smtClean="0">
                                    <a:latin typeface="Cambria Math" panose="02040503050406030204" pitchFamily="18" charset="0"/>
                                  </a:rPr>
                                </m:ctrlPr>
                              </m:accPr>
                              <m:e>
                                <m:r>
                                  <a:rPr lang="en-US" sz="2800" b="0" i="1" dirty="0" smtClean="0">
                                    <a:latin typeface="Cambria Math" panose="02040503050406030204" pitchFamily="18" charset="0"/>
                                  </a:rPr>
                                  <m:t>𝑝</m:t>
                                </m:r>
                              </m:e>
                            </m:acc>
                          </m:e>
                          <m:sub>
                            <m:r>
                              <a:rPr lang="en-US" sz="2800" b="0" i="1" dirty="0" smtClean="0">
                                <a:latin typeface="Cambria Math" panose="02040503050406030204" pitchFamily="18" charset="0"/>
                              </a:rPr>
                              <m:t>𝐴</m:t>
                            </m:r>
                          </m:sub>
                        </m:sSub>
                      </m:num>
                      <m:den>
                        <m:r>
                          <a:rPr lang="en-US" sz="2800" b="0" i="1" dirty="0" smtClean="0">
                            <a:latin typeface="Cambria Math" panose="02040503050406030204" pitchFamily="18" charset="0"/>
                          </a:rPr>
                          <m:t>𝑑𝑡</m:t>
                        </m:r>
                      </m:den>
                    </m:f>
                  </m:oMath>
                </a14:m>
                <a:endParaRPr lang="en-US" sz="2800" dirty="0"/>
              </a:p>
            </p:txBody>
          </p:sp>
        </mc:Choice>
        <mc:Fallback>
          <p:sp>
            <p:nvSpPr>
              <p:cNvPr id="21" name="Rectangle 20"/>
              <p:cNvSpPr>
                <a:spLocks noRot="1" noChangeAspect="1" noMove="1" noResize="1" noEditPoints="1" noAdjustHandles="1" noChangeArrowheads="1" noChangeShapeType="1" noTextEdit="1"/>
              </p:cNvSpPr>
              <p:nvPr/>
            </p:nvSpPr>
            <p:spPr>
              <a:xfrm>
                <a:off x="4048976" y="4228073"/>
                <a:ext cx="1622111" cy="750526"/>
              </a:xfrm>
              <a:prstGeom prst="rect">
                <a:avLst/>
              </a:prstGeom>
              <a:blipFill rotWithShape="1">
                <a:blip r:embed="rId4"/>
                <a:stretch>
                  <a:fillRect l="-13" t="-32" r="33"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Rectangle 21"/>
              <p:cNvSpPr/>
              <p:nvPr/>
            </p:nvSpPr>
            <p:spPr>
              <a:xfrm>
                <a:off x="4034169" y="5180192"/>
                <a:ext cx="1604222" cy="750526"/>
              </a:xfrm>
              <a:prstGeom prst="rect">
                <a:avLst/>
              </a:prstGeom>
            </p:spPr>
            <p:txBody>
              <a:bodyPr wrap="none">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e>
                      <m:sub>
                        <m:r>
                          <a:rPr lang="en-US" sz="2800" b="0" i="1" smtClean="0">
                            <a:latin typeface="Cambria Math" panose="02040503050406030204" pitchFamily="18" charset="0"/>
                          </a:rPr>
                          <m:t>𝐴</m:t>
                        </m:r>
                        <m:r>
                          <a:rPr lang="en-US" sz="2800" i="1">
                            <a:latin typeface="Cambria Math" panose="02040503050406030204" pitchFamily="18" charset="0"/>
                          </a:rPr>
                          <m:t>/</m:t>
                        </m:r>
                        <m:r>
                          <a:rPr lang="en-US" sz="2800" b="0" i="1" smtClean="0">
                            <a:latin typeface="Cambria Math" panose="02040503050406030204" pitchFamily="18" charset="0"/>
                          </a:rPr>
                          <m:t>𝐵</m:t>
                        </m:r>
                      </m:sub>
                    </m:sSub>
                  </m:oMath>
                </a14:m>
                <a:r>
                  <a:rPr lang="en-US" sz="2800" dirty="0"/>
                  <a:t>=</a:t>
                </a: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m:t>
                        </m:r>
                        <m:sSub>
                          <m:sSubPr>
                            <m:ctrlPr>
                              <a:rPr lang="en-US" sz="2800" b="0" i="1" dirty="0" smtClean="0">
                                <a:latin typeface="Cambria Math" panose="02040503050406030204" pitchFamily="18" charset="0"/>
                              </a:rPr>
                            </m:ctrlPr>
                          </m:sSubPr>
                          <m:e>
                            <m:acc>
                              <m:accPr>
                                <m:chr m:val="⃗"/>
                                <m:ctrlPr>
                                  <a:rPr lang="en-US" sz="2800" b="0" i="1" dirty="0" smtClean="0">
                                    <a:latin typeface="Cambria Math" panose="02040503050406030204" pitchFamily="18" charset="0"/>
                                  </a:rPr>
                                </m:ctrlPr>
                              </m:accPr>
                              <m:e>
                                <m:r>
                                  <a:rPr lang="en-US" sz="2800" b="0" i="1" dirty="0" smtClean="0">
                                    <a:latin typeface="Cambria Math" panose="02040503050406030204" pitchFamily="18" charset="0"/>
                                  </a:rPr>
                                  <m:t>𝑝</m:t>
                                </m:r>
                              </m:e>
                            </m:acc>
                          </m:e>
                          <m:sub>
                            <m:r>
                              <a:rPr lang="en-US" sz="2800" b="0" i="1" dirty="0" smtClean="0">
                                <a:latin typeface="Cambria Math" panose="02040503050406030204" pitchFamily="18" charset="0"/>
                              </a:rPr>
                              <m:t>𝐵</m:t>
                            </m:r>
                          </m:sub>
                        </m:sSub>
                      </m:num>
                      <m:den>
                        <m:r>
                          <a:rPr lang="en-US" sz="2800" b="0" i="1" dirty="0" smtClean="0">
                            <a:latin typeface="Cambria Math" panose="02040503050406030204" pitchFamily="18" charset="0"/>
                          </a:rPr>
                          <m:t>𝑑𝑡</m:t>
                        </m:r>
                      </m:den>
                    </m:f>
                  </m:oMath>
                </a14:m>
                <a:endParaRPr lang="en-US" sz="2800" dirty="0"/>
              </a:p>
            </p:txBody>
          </p:sp>
        </mc:Choice>
        <mc:Fallback>
          <p:sp>
            <p:nvSpPr>
              <p:cNvPr id="22" name="Rectangle 21"/>
              <p:cNvSpPr>
                <a:spLocks noRot="1" noChangeAspect="1" noMove="1" noResize="1" noEditPoints="1" noAdjustHandles="1" noChangeArrowheads="1" noChangeShapeType="1" noTextEdit="1"/>
              </p:cNvSpPr>
              <p:nvPr/>
            </p:nvSpPr>
            <p:spPr>
              <a:xfrm>
                <a:off x="4034169" y="5180192"/>
                <a:ext cx="1604222" cy="750526"/>
              </a:xfrm>
              <a:prstGeom prst="rect">
                <a:avLst/>
              </a:prstGeom>
              <a:blipFill rotWithShape="1">
                <a:blip r:embed="rId5"/>
                <a:stretch>
                  <a:fillRect l="-1" t="-66" r="14" b="60"/>
                </a:stretch>
              </a:blipFill>
            </p:spPr>
            <p:txBody>
              <a:bodyPr/>
              <a:lstStyle/>
              <a:p>
                <a:r>
                  <a:rPr lang="zh-CN" altLang="en-US">
                    <a:noFill/>
                  </a:rPr>
                  <a:t> </a:t>
                </a:r>
              </a:p>
            </p:txBody>
          </p:sp>
        </mc:Fallback>
      </mc:AlternateContent>
      <p:sp>
        <p:nvSpPr>
          <p:cNvPr id="23" name="TextBox 22"/>
          <p:cNvSpPr txBox="1"/>
          <p:nvPr/>
        </p:nvSpPr>
        <p:spPr>
          <a:xfrm>
            <a:off x="525477" y="5421381"/>
            <a:ext cx="3326680" cy="369332"/>
          </a:xfrm>
          <a:prstGeom prst="rect">
            <a:avLst/>
          </a:prstGeom>
          <a:noFill/>
        </p:spPr>
        <p:txBody>
          <a:bodyPr wrap="none" rtlCol="0">
            <a:spAutoFit/>
          </a:bodyPr>
          <a:lstStyle/>
          <a:p>
            <a:r>
              <a:rPr lang="en-US" dirty="0"/>
              <a:t>The net force on the particle B is: </a:t>
            </a:r>
            <a:endParaRPr lang="en-US" dirty="0"/>
          </a:p>
        </p:txBody>
      </p:sp>
      <p:sp>
        <p:nvSpPr>
          <p:cNvPr id="24" name="TextBox 23"/>
          <p:cNvSpPr txBox="1"/>
          <p:nvPr/>
        </p:nvSpPr>
        <p:spPr>
          <a:xfrm flipH="1">
            <a:off x="534010" y="6248212"/>
            <a:ext cx="4850825" cy="369332"/>
          </a:xfrm>
          <a:prstGeom prst="rect">
            <a:avLst/>
          </a:prstGeom>
          <a:noFill/>
        </p:spPr>
        <p:txBody>
          <a:bodyPr wrap="square" rtlCol="0">
            <a:spAutoFit/>
          </a:bodyPr>
          <a:lstStyle/>
          <a:p>
            <a:r>
              <a:rPr lang="en-US" dirty="0"/>
              <a:t>And the sum of these internal forces is : </a:t>
            </a:r>
            <a:endParaRPr lang="en-US" dirty="0"/>
          </a:p>
        </p:txBody>
      </p:sp>
      <mc:AlternateContent xmlns:mc="http://schemas.openxmlformats.org/markup-compatibility/2006">
        <mc:Choice xmlns:a14="http://schemas.microsoft.com/office/drawing/2010/main" Requires="a14">
          <p:sp>
            <p:nvSpPr>
              <p:cNvPr id="25" name="Rectangle 24"/>
              <p:cNvSpPr/>
              <p:nvPr/>
            </p:nvSpPr>
            <p:spPr>
              <a:xfrm>
                <a:off x="4387952" y="6001429"/>
                <a:ext cx="2718116" cy="62690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e>
                        <m:sub>
                          <m:r>
                            <a:rPr lang="en-US" sz="2800" b="0" i="1" smtClean="0">
                              <a:latin typeface="Cambria Math" panose="02040503050406030204" pitchFamily="18" charset="0"/>
                            </a:rPr>
                            <m:t>𝐵</m:t>
                          </m:r>
                          <m:r>
                            <a:rPr lang="en-US" sz="2800" i="1">
                              <a:latin typeface="Cambria Math" panose="02040503050406030204" pitchFamily="18" charset="0"/>
                            </a:rPr>
                            <m:t>/</m:t>
                          </m:r>
                          <m:r>
                            <a:rPr lang="en-US" sz="2800" b="0" i="1" smtClean="0">
                              <a:latin typeface="Cambria Math" panose="02040503050406030204" pitchFamily="18" charset="0"/>
                            </a:rPr>
                            <m:t>𝐴</m:t>
                          </m:r>
                        </m:sub>
                      </m:sSub>
                      <m:r>
                        <a:rPr lang="en-US" sz="2800" b="0" i="0"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e>
                        <m:sub>
                          <m:r>
                            <a:rPr lang="en-US" sz="2800" b="0" i="1" smtClean="0">
                              <a:latin typeface="Cambria Math" panose="02040503050406030204" pitchFamily="18" charset="0"/>
                            </a:rPr>
                            <m:t>𝐴</m:t>
                          </m:r>
                          <m:r>
                            <a:rPr lang="en-US" sz="2800" i="1">
                              <a:latin typeface="Cambria Math" panose="02040503050406030204" pitchFamily="18" charset="0"/>
                            </a:rPr>
                            <m:t>/</m:t>
                          </m:r>
                          <m:r>
                            <a:rPr lang="en-US" sz="2800" b="0" i="1" smtClean="0">
                              <a:latin typeface="Cambria Math" panose="02040503050406030204" pitchFamily="18" charset="0"/>
                            </a:rPr>
                            <m:t>𝐵</m:t>
                          </m:r>
                        </m:sub>
                      </m:sSub>
                      <m:r>
                        <a:rPr lang="en-US" sz="2800" b="0" i="1" smtClean="0">
                          <a:latin typeface="Cambria Math" panose="02040503050406030204" pitchFamily="18" charset="0"/>
                        </a:rPr>
                        <m:t>=</m:t>
                      </m:r>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0</m:t>
                          </m:r>
                        </m:e>
                      </m:acc>
                    </m:oMath>
                  </m:oMathPara>
                </a14:m>
                <a:endParaRPr lang="en-US" sz="2800" dirty="0"/>
              </a:p>
            </p:txBody>
          </p:sp>
        </mc:Choice>
        <mc:Fallback>
          <p:sp>
            <p:nvSpPr>
              <p:cNvPr id="25" name="Rectangle 24"/>
              <p:cNvSpPr>
                <a:spLocks noRot="1" noChangeAspect="1" noMove="1" noResize="1" noEditPoints="1" noAdjustHandles="1" noChangeArrowheads="1" noChangeShapeType="1" noTextEdit="1"/>
              </p:cNvSpPr>
              <p:nvPr/>
            </p:nvSpPr>
            <p:spPr>
              <a:xfrm>
                <a:off x="4387952" y="6001429"/>
                <a:ext cx="2718116" cy="626903"/>
              </a:xfrm>
              <a:prstGeom prst="rect">
                <a:avLst/>
              </a:prstGeom>
              <a:blipFill rotWithShape="1">
                <a:blip r:embed="rId6"/>
                <a:stretch>
                  <a:fillRect l="-4" t="-7" r="15" b="32"/>
                </a:stretch>
              </a:blipFill>
            </p:spPr>
            <p:txBody>
              <a:bodyPr/>
              <a:lstStyle/>
              <a:p>
                <a:r>
                  <a:rPr lang="zh-CN" altLang="en-US">
                    <a:noFill/>
                  </a:rPr>
                  <a:t> </a:t>
                </a:r>
              </a:p>
            </p:txBody>
          </p:sp>
        </mc:Fallback>
      </mc:AlternateContent>
      <p:sp>
        <p:nvSpPr>
          <p:cNvPr id="26" name="TextBox 25"/>
          <p:cNvSpPr txBox="1"/>
          <p:nvPr/>
        </p:nvSpPr>
        <p:spPr>
          <a:xfrm>
            <a:off x="4476790" y="6470858"/>
            <a:ext cx="3352264" cy="369332"/>
          </a:xfrm>
          <a:prstGeom prst="rect">
            <a:avLst/>
          </a:prstGeom>
          <a:noFill/>
        </p:spPr>
        <p:txBody>
          <a:bodyPr wrap="none" rtlCol="0">
            <a:spAutoFit/>
          </a:bodyPr>
          <a:lstStyle/>
          <a:p>
            <a:r>
              <a:rPr lang="en-US" dirty="0"/>
              <a:t>(because of the Newton’s 3</a:t>
            </a:r>
            <a:r>
              <a:rPr lang="en-US" baseline="30000" dirty="0"/>
              <a:t>rd</a:t>
            </a:r>
            <a:r>
              <a:rPr lang="en-US" dirty="0"/>
              <a:t> law)</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71400"/>
            <a:ext cx="8229600" cy="1143000"/>
          </a:xfrm>
        </p:spPr>
        <p:txBody>
          <a:bodyPr/>
          <a:lstStyle/>
          <a:p>
            <a:r>
              <a:rPr lang="en-US" sz="3600" dirty="0"/>
              <a:t>The principle of conservation of the momentum: Introduction </a:t>
            </a:r>
            <a:endParaRPr lang="en-US" sz="36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24" name="TextBox 23"/>
          <p:cNvSpPr txBox="1"/>
          <p:nvPr/>
        </p:nvSpPr>
        <p:spPr>
          <a:xfrm flipH="1">
            <a:off x="534010" y="1180838"/>
            <a:ext cx="4850825" cy="369332"/>
          </a:xfrm>
          <a:prstGeom prst="rect">
            <a:avLst/>
          </a:prstGeom>
          <a:noFill/>
        </p:spPr>
        <p:txBody>
          <a:bodyPr wrap="square" rtlCol="0">
            <a:spAutoFit/>
          </a:bodyPr>
          <a:lstStyle/>
          <a:p>
            <a:r>
              <a:rPr lang="en-US" dirty="0"/>
              <a:t>And the sum of these internal forces is : </a:t>
            </a:r>
            <a:endParaRPr lang="en-US" dirty="0"/>
          </a:p>
        </p:txBody>
      </p:sp>
      <mc:AlternateContent xmlns:mc="http://schemas.openxmlformats.org/markup-compatibility/2006">
        <mc:Choice xmlns:a14="http://schemas.microsoft.com/office/drawing/2010/main" Requires="a14">
          <p:sp>
            <p:nvSpPr>
              <p:cNvPr id="25" name="Rectangle 24"/>
              <p:cNvSpPr/>
              <p:nvPr/>
            </p:nvSpPr>
            <p:spPr>
              <a:xfrm>
                <a:off x="4387952" y="934055"/>
                <a:ext cx="2718116" cy="62690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e>
                        <m:sub>
                          <m:r>
                            <a:rPr lang="en-US" sz="2800" b="0" i="1" smtClean="0">
                              <a:latin typeface="Cambria Math" panose="02040503050406030204" pitchFamily="18" charset="0"/>
                            </a:rPr>
                            <m:t>𝐵</m:t>
                          </m:r>
                          <m:r>
                            <a:rPr lang="en-US" sz="2800" i="1">
                              <a:latin typeface="Cambria Math" panose="02040503050406030204" pitchFamily="18" charset="0"/>
                            </a:rPr>
                            <m:t>/</m:t>
                          </m:r>
                          <m:r>
                            <a:rPr lang="en-US" sz="2800" b="0" i="1" smtClean="0">
                              <a:latin typeface="Cambria Math" panose="02040503050406030204" pitchFamily="18" charset="0"/>
                            </a:rPr>
                            <m:t>𝐴</m:t>
                          </m:r>
                        </m:sub>
                      </m:sSub>
                      <m:r>
                        <a:rPr lang="en-US" sz="2800" b="0" i="0"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e>
                        <m:sub>
                          <m:r>
                            <a:rPr lang="en-US" sz="2800" b="0" i="1" smtClean="0">
                              <a:latin typeface="Cambria Math" panose="02040503050406030204" pitchFamily="18" charset="0"/>
                            </a:rPr>
                            <m:t>𝐴</m:t>
                          </m:r>
                          <m:r>
                            <a:rPr lang="en-US" sz="2800" i="1">
                              <a:latin typeface="Cambria Math" panose="02040503050406030204" pitchFamily="18" charset="0"/>
                            </a:rPr>
                            <m:t>/</m:t>
                          </m:r>
                          <m:r>
                            <a:rPr lang="en-US" sz="2800" b="0" i="1" smtClean="0">
                              <a:latin typeface="Cambria Math" panose="02040503050406030204" pitchFamily="18" charset="0"/>
                            </a:rPr>
                            <m:t>𝐵</m:t>
                          </m:r>
                        </m:sub>
                      </m:sSub>
                      <m:r>
                        <a:rPr lang="en-US" sz="2800" b="0" i="1" smtClean="0">
                          <a:latin typeface="Cambria Math" panose="02040503050406030204" pitchFamily="18" charset="0"/>
                        </a:rPr>
                        <m:t>=</m:t>
                      </m:r>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0</m:t>
                          </m:r>
                        </m:e>
                      </m:acc>
                    </m:oMath>
                  </m:oMathPara>
                </a14:m>
                <a:endParaRPr lang="en-US" sz="2800" dirty="0"/>
              </a:p>
            </p:txBody>
          </p:sp>
        </mc:Choice>
        <mc:Fallback>
          <p:sp>
            <p:nvSpPr>
              <p:cNvPr id="25" name="Rectangle 24"/>
              <p:cNvSpPr>
                <a:spLocks noRot="1" noChangeAspect="1" noMove="1" noResize="1" noEditPoints="1" noAdjustHandles="1" noChangeArrowheads="1" noChangeShapeType="1" noTextEdit="1"/>
              </p:cNvSpPr>
              <p:nvPr/>
            </p:nvSpPr>
            <p:spPr>
              <a:xfrm>
                <a:off x="4387952" y="934055"/>
                <a:ext cx="2718116" cy="626903"/>
              </a:xfrm>
              <a:prstGeom prst="rect">
                <a:avLst/>
              </a:prstGeom>
              <a:blipFill rotWithShape="1">
                <a:blip r:embed="rId1"/>
                <a:stretch>
                  <a:fillRect l="-4" t="-97" r="15" b="20"/>
                </a:stretch>
              </a:blipFill>
            </p:spPr>
            <p:txBody>
              <a:bodyPr/>
              <a:lstStyle/>
              <a:p>
                <a:r>
                  <a:rPr lang="zh-CN" altLang="en-US">
                    <a:noFill/>
                  </a:rPr>
                  <a:t> </a:t>
                </a:r>
              </a:p>
            </p:txBody>
          </p:sp>
        </mc:Fallback>
      </mc:AlternateContent>
      <p:sp>
        <p:nvSpPr>
          <p:cNvPr id="26" name="TextBox 25"/>
          <p:cNvSpPr txBox="1"/>
          <p:nvPr/>
        </p:nvSpPr>
        <p:spPr>
          <a:xfrm>
            <a:off x="4476790" y="1403484"/>
            <a:ext cx="3352264" cy="369332"/>
          </a:xfrm>
          <a:prstGeom prst="rect">
            <a:avLst/>
          </a:prstGeom>
          <a:noFill/>
        </p:spPr>
        <p:txBody>
          <a:bodyPr wrap="none" rtlCol="0">
            <a:spAutoFit/>
          </a:bodyPr>
          <a:lstStyle/>
          <a:p>
            <a:r>
              <a:rPr lang="en-US" dirty="0"/>
              <a:t>(because of the Newton’s 3</a:t>
            </a:r>
            <a:r>
              <a:rPr lang="en-US" baseline="30000" dirty="0"/>
              <a:t>rd</a:t>
            </a:r>
            <a:r>
              <a:rPr lang="en-US" dirty="0"/>
              <a:t> law)</a:t>
            </a:r>
            <a:endParaRPr lang="en-US" dirty="0"/>
          </a:p>
        </p:txBody>
      </p:sp>
      <p:sp>
        <p:nvSpPr>
          <p:cNvPr id="10" name="Right Arrow 9"/>
          <p:cNvSpPr/>
          <p:nvPr/>
        </p:nvSpPr>
        <p:spPr>
          <a:xfrm>
            <a:off x="899592" y="2317522"/>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flipH="1">
            <a:off x="1403648" y="2348880"/>
            <a:ext cx="2664296" cy="369332"/>
          </a:xfrm>
          <a:prstGeom prst="rect">
            <a:avLst/>
          </a:prstGeom>
          <a:noFill/>
        </p:spPr>
        <p:txBody>
          <a:bodyPr wrap="square" rtlCol="0">
            <a:spAutoFit/>
          </a:bodyPr>
          <a:lstStyle/>
          <a:p>
            <a:r>
              <a:rPr lang="en-US" dirty="0"/>
              <a:t>We obtain: </a:t>
            </a:r>
            <a:endParaRPr lang="en-US" dirty="0"/>
          </a:p>
        </p:txBody>
      </p:sp>
      <mc:AlternateContent xmlns:mc="http://schemas.openxmlformats.org/markup-compatibility/2006">
        <mc:Choice xmlns:a14="http://schemas.microsoft.com/office/drawing/2010/main" Requires="a14">
          <p:sp>
            <p:nvSpPr>
              <p:cNvPr id="16" name="TextBox 15"/>
              <p:cNvSpPr txBox="1"/>
              <p:nvPr/>
            </p:nvSpPr>
            <p:spPr>
              <a:xfrm>
                <a:off x="2959422" y="2044306"/>
                <a:ext cx="3911648" cy="7285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𝑑</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𝑝</m:t>
                                  </m:r>
                                </m:e>
                              </m:acc>
                            </m:e>
                            <m:sub>
                              <m:r>
                                <a:rPr lang="en-US" sz="2400" b="0" i="1" smtClean="0">
                                  <a:latin typeface="Cambria Math" panose="02040503050406030204" pitchFamily="18" charset="0"/>
                                </a:rPr>
                                <m:t>𝐴</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𝑑</m:t>
                              </m:r>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e>
                            <m:sub>
                              <m:r>
                                <a:rPr lang="en-US" sz="2400" b="0" i="1" smtClean="0">
                                  <a:latin typeface="Cambria Math" panose="02040503050406030204" pitchFamily="18" charset="0"/>
                                </a:rPr>
                                <m:t>𝐵</m:t>
                              </m:r>
                            </m:sub>
                          </m:sSub>
                        </m:num>
                        <m:den>
                          <m:r>
                            <a:rPr lang="en-US" sz="2400" i="1">
                              <a:latin typeface="Cambria Math" panose="02040503050406030204" pitchFamily="18" charset="0"/>
                            </a:rPr>
                            <m:t>𝑑𝑡</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e>
                            <m:sub>
                              <m:r>
                                <a:rPr lang="en-US" sz="2400" i="1">
                                  <a:latin typeface="Cambria Math" panose="02040503050406030204" pitchFamily="18" charset="0"/>
                                </a:rPr>
                                <m:t>𝐴</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e>
                            <m:sub>
                              <m:r>
                                <a:rPr lang="en-US" sz="2400" i="1">
                                  <a:latin typeface="Cambria Math" panose="02040503050406030204" pitchFamily="18" charset="0"/>
                                </a:rPr>
                                <m:t>𝐵</m:t>
                              </m:r>
                            </m:sub>
                          </m:sSub>
                          <m:r>
                            <a:rPr lang="en-US" sz="2400" b="0" i="1" smtClean="0">
                              <a:latin typeface="Cambria Math" panose="02040503050406030204" pitchFamily="18" charset="0"/>
                            </a:rPr>
                            <m:t>)</m:t>
                          </m:r>
                        </m:num>
                        <m:den>
                          <m:r>
                            <a:rPr lang="en-US" sz="2400" i="1">
                              <a:latin typeface="Cambria Math" panose="02040503050406030204" pitchFamily="18" charset="0"/>
                            </a:rPr>
                            <m:t>𝑑𝑡</m:t>
                          </m:r>
                        </m:den>
                      </m:f>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0</m:t>
                          </m:r>
                        </m:e>
                      </m:acc>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2959422" y="2044306"/>
                <a:ext cx="3911648" cy="728533"/>
              </a:xfrm>
              <a:prstGeom prst="rect">
                <a:avLst/>
              </a:prstGeom>
              <a:blipFill rotWithShape="1">
                <a:blip r:embed="rId2"/>
                <a:stretch>
                  <a:fillRect l="-8" t="-33" r="-754" b="59"/>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71400"/>
            <a:ext cx="8229600" cy="1143000"/>
          </a:xfrm>
        </p:spPr>
        <p:txBody>
          <a:bodyPr/>
          <a:lstStyle/>
          <a:p>
            <a:r>
              <a:rPr lang="en-US" sz="3600" dirty="0"/>
              <a:t>The principle of conservation of the momentum: Introduction </a:t>
            </a:r>
            <a:endParaRPr lang="en-US" sz="36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24" name="TextBox 23"/>
          <p:cNvSpPr txBox="1"/>
          <p:nvPr/>
        </p:nvSpPr>
        <p:spPr>
          <a:xfrm flipH="1">
            <a:off x="534010" y="1180838"/>
            <a:ext cx="4850825" cy="369332"/>
          </a:xfrm>
          <a:prstGeom prst="rect">
            <a:avLst/>
          </a:prstGeom>
          <a:noFill/>
        </p:spPr>
        <p:txBody>
          <a:bodyPr wrap="square" rtlCol="0">
            <a:spAutoFit/>
          </a:bodyPr>
          <a:lstStyle/>
          <a:p>
            <a:r>
              <a:rPr lang="en-US" dirty="0"/>
              <a:t>And the sum of these internal forces is : </a:t>
            </a:r>
            <a:endParaRPr lang="en-US" dirty="0"/>
          </a:p>
        </p:txBody>
      </p:sp>
      <mc:AlternateContent xmlns:mc="http://schemas.openxmlformats.org/markup-compatibility/2006">
        <mc:Choice xmlns:a14="http://schemas.microsoft.com/office/drawing/2010/main" Requires="a14">
          <p:sp>
            <p:nvSpPr>
              <p:cNvPr id="25" name="Rectangle 24"/>
              <p:cNvSpPr/>
              <p:nvPr/>
            </p:nvSpPr>
            <p:spPr>
              <a:xfrm>
                <a:off x="4387952" y="934055"/>
                <a:ext cx="2718116" cy="62690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e>
                        <m:sub>
                          <m:r>
                            <a:rPr lang="en-US" sz="2800" b="0" i="1" smtClean="0">
                              <a:latin typeface="Cambria Math" panose="02040503050406030204" pitchFamily="18" charset="0"/>
                            </a:rPr>
                            <m:t>𝐵</m:t>
                          </m:r>
                          <m:r>
                            <a:rPr lang="en-US" sz="2800" i="1">
                              <a:latin typeface="Cambria Math" panose="02040503050406030204" pitchFamily="18" charset="0"/>
                            </a:rPr>
                            <m:t>/</m:t>
                          </m:r>
                          <m:r>
                            <a:rPr lang="en-US" sz="2800" b="0" i="1" smtClean="0">
                              <a:latin typeface="Cambria Math" panose="02040503050406030204" pitchFamily="18" charset="0"/>
                            </a:rPr>
                            <m:t>𝐴</m:t>
                          </m:r>
                        </m:sub>
                      </m:sSub>
                      <m:r>
                        <a:rPr lang="en-US" sz="2800" b="0" i="0"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𝐹</m:t>
                              </m:r>
                            </m:e>
                          </m:acc>
                        </m:e>
                        <m:sub>
                          <m:r>
                            <a:rPr lang="en-US" sz="2800" b="0" i="1" smtClean="0">
                              <a:latin typeface="Cambria Math" panose="02040503050406030204" pitchFamily="18" charset="0"/>
                            </a:rPr>
                            <m:t>𝐴</m:t>
                          </m:r>
                          <m:r>
                            <a:rPr lang="en-US" sz="2800" i="1">
                              <a:latin typeface="Cambria Math" panose="02040503050406030204" pitchFamily="18" charset="0"/>
                            </a:rPr>
                            <m:t>/</m:t>
                          </m:r>
                          <m:r>
                            <a:rPr lang="en-US" sz="2800" b="0" i="1" smtClean="0">
                              <a:latin typeface="Cambria Math" panose="02040503050406030204" pitchFamily="18" charset="0"/>
                            </a:rPr>
                            <m:t>𝐵</m:t>
                          </m:r>
                        </m:sub>
                      </m:sSub>
                      <m:r>
                        <a:rPr lang="en-US" sz="2800" b="0" i="1" smtClean="0">
                          <a:latin typeface="Cambria Math" panose="02040503050406030204" pitchFamily="18" charset="0"/>
                        </a:rPr>
                        <m:t>=</m:t>
                      </m:r>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0</m:t>
                          </m:r>
                        </m:e>
                      </m:acc>
                    </m:oMath>
                  </m:oMathPara>
                </a14:m>
                <a:endParaRPr lang="en-US" sz="2800" dirty="0"/>
              </a:p>
            </p:txBody>
          </p:sp>
        </mc:Choice>
        <mc:Fallback>
          <p:sp>
            <p:nvSpPr>
              <p:cNvPr id="25" name="Rectangle 24"/>
              <p:cNvSpPr>
                <a:spLocks noRot="1" noChangeAspect="1" noMove="1" noResize="1" noEditPoints="1" noAdjustHandles="1" noChangeArrowheads="1" noChangeShapeType="1" noTextEdit="1"/>
              </p:cNvSpPr>
              <p:nvPr/>
            </p:nvSpPr>
            <p:spPr>
              <a:xfrm>
                <a:off x="4387952" y="934055"/>
                <a:ext cx="2718116" cy="626903"/>
              </a:xfrm>
              <a:prstGeom prst="rect">
                <a:avLst/>
              </a:prstGeom>
              <a:blipFill rotWithShape="1">
                <a:blip r:embed="rId1"/>
                <a:stretch>
                  <a:fillRect l="-4" t="-97" r="15" b="20"/>
                </a:stretch>
              </a:blipFill>
            </p:spPr>
            <p:txBody>
              <a:bodyPr/>
              <a:lstStyle/>
              <a:p>
                <a:r>
                  <a:rPr lang="zh-CN" altLang="en-US">
                    <a:noFill/>
                  </a:rPr>
                  <a:t> </a:t>
                </a:r>
              </a:p>
            </p:txBody>
          </p:sp>
        </mc:Fallback>
      </mc:AlternateContent>
      <p:sp>
        <p:nvSpPr>
          <p:cNvPr id="26" name="TextBox 25"/>
          <p:cNvSpPr txBox="1"/>
          <p:nvPr/>
        </p:nvSpPr>
        <p:spPr>
          <a:xfrm>
            <a:off x="4476790" y="1403484"/>
            <a:ext cx="3352264" cy="369332"/>
          </a:xfrm>
          <a:prstGeom prst="rect">
            <a:avLst/>
          </a:prstGeom>
          <a:noFill/>
        </p:spPr>
        <p:txBody>
          <a:bodyPr wrap="none" rtlCol="0">
            <a:spAutoFit/>
          </a:bodyPr>
          <a:lstStyle/>
          <a:p>
            <a:r>
              <a:rPr lang="en-US" dirty="0"/>
              <a:t>(because of the Newton’s 3</a:t>
            </a:r>
            <a:r>
              <a:rPr lang="en-US" baseline="30000" dirty="0"/>
              <a:t>rd</a:t>
            </a:r>
            <a:r>
              <a:rPr lang="en-US" dirty="0"/>
              <a:t> law)</a:t>
            </a:r>
            <a:endParaRPr lang="en-US" dirty="0"/>
          </a:p>
        </p:txBody>
      </p:sp>
      <p:sp>
        <p:nvSpPr>
          <p:cNvPr id="10" name="Right Arrow 9"/>
          <p:cNvSpPr/>
          <p:nvPr/>
        </p:nvSpPr>
        <p:spPr>
          <a:xfrm>
            <a:off x="899592" y="2317522"/>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flipH="1">
            <a:off x="1403648" y="2348880"/>
            <a:ext cx="2664296" cy="369332"/>
          </a:xfrm>
          <a:prstGeom prst="rect">
            <a:avLst/>
          </a:prstGeom>
          <a:noFill/>
        </p:spPr>
        <p:txBody>
          <a:bodyPr wrap="square" rtlCol="0">
            <a:spAutoFit/>
          </a:bodyPr>
          <a:lstStyle/>
          <a:p>
            <a:r>
              <a:rPr lang="en-US" dirty="0"/>
              <a:t>We obtain: </a:t>
            </a:r>
            <a:endParaRPr lang="en-US" dirty="0"/>
          </a:p>
        </p:txBody>
      </p:sp>
      <mc:AlternateContent xmlns:mc="http://schemas.openxmlformats.org/markup-compatibility/2006">
        <mc:Choice xmlns:a14="http://schemas.microsoft.com/office/drawing/2010/main" Requires="a14">
          <p:sp>
            <p:nvSpPr>
              <p:cNvPr id="16" name="TextBox 15"/>
              <p:cNvSpPr txBox="1"/>
              <p:nvPr/>
            </p:nvSpPr>
            <p:spPr>
              <a:xfrm>
                <a:off x="2959422" y="2044306"/>
                <a:ext cx="3911648" cy="7285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𝑑</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𝑝</m:t>
                                  </m:r>
                                </m:e>
                              </m:acc>
                            </m:e>
                            <m:sub>
                              <m:r>
                                <a:rPr lang="en-US" sz="2400" b="0" i="1" smtClean="0">
                                  <a:latin typeface="Cambria Math" panose="02040503050406030204" pitchFamily="18" charset="0"/>
                                </a:rPr>
                                <m:t>𝐴</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𝑑</m:t>
                              </m:r>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e>
                            <m:sub>
                              <m:r>
                                <a:rPr lang="en-US" sz="2400" b="0" i="1" smtClean="0">
                                  <a:latin typeface="Cambria Math" panose="02040503050406030204" pitchFamily="18" charset="0"/>
                                </a:rPr>
                                <m:t>𝐵</m:t>
                              </m:r>
                            </m:sub>
                          </m:sSub>
                        </m:num>
                        <m:den>
                          <m:r>
                            <a:rPr lang="en-US" sz="2400" i="1">
                              <a:latin typeface="Cambria Math" panose="02040503050406030204" pitchFamily="18" charset="0"/>
                            </a:rPr>
                            <m:t>𝑑𝑡</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𝑑</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e>
                            <m:sub>
                              <m:r>
                                <a:rPr lang="en-US" sz="2400" i="1">
                                  <a:latin typeface="Cambria Math" panose="02040503050406030204" pitchFamily="18" charset="0"/>
                                </a:rPr>
                                <m:t>𝐴</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e>
                            <m:sub>
                              <m:r>
                                <a:rPr lang="en-US" sz="2400" i="1">
                                  <a:latin typeface="Cambria Math" panose="02040503050406030204" pitchFamily="18" charset="0"/>
                                </a:rPr>
                                <m:t>𝐵</m:t>
                              </m:r>
                            </m:sub>
                          </m:sSub>
                          <m:r>
                            <a:rPr lang="en-US" sz="2400" b="0" i="1" smtClean="0">
                              <a:latin typeface="Cambria Math" panose="02040503050406030204" pitchFamily="18" charset="0"/>
                            </a:rPr>
                            <m:t>)</m:t>
                          </m:r>
                        </m:num>
                        <m:den>
                          <m:r>
                            <a:rPr lang="en-US" sz="2400" i="1">
                              <a:latin typeface="Cambria Math" panose="02040503050406030204" pitchFamily="18" charset="0"/>
                            </a:rPr>
                            <m:t>𝑑𝑡</m:t>
                          </m:r>
                        </m:den>
                      </m:f>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0</m:t>
                          </m:r>
                        </m:e>
                      </m:acc>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2959422" y="2044306"/>
                <a:ext cx="3911648" cy="728533"/>
              </a:xfrm>
              <a:prstGeom prst="rect">
                <a:avLst/>
              </a:prstGeom>
              <a:blipFill rotWithShape="1">
                <a:blip r:embed="rId2"/>
                <a:stretch>
                  <a:fillRect l="-8" t="-33" r="-754" b="59"/>
                </a:stretch>
              </a:blipFill>
            </p:spPr>
            <p:txBody>
              <a:bodyPr/>
              <a:lstStyle/>
              <a:p>
                <a:r>
                  <a:rPr lang="zh-CN" altLang="en-US">
                    <a:noFill/>
                  </a:rPr>
                  <a:t> </a:t>
                </a:r>
              </a:p>
            </p:txBody>
          </p:sp>
        </mc:Fallback>
      </mc:AlternateContent>
      <p:sp>
        <p:nvSpPr>
          <p:cNvPr id="17" name="TextBox 16"/>
          <p:cNvSpPr txBox="1"/>
          <p:nvPr/>
        </p:nvSpPr>
        <p:spPr>
          <a:xfrm>
            <a:off x="1079612" y="3527297"/>
            <a:ext cx="2988332" cy="369332"/>
          </a:xfrm>
          <a:prstGeom prst="rect">
            <a:avLst/>
          </a:prstGeom>
          <a:noFill/>
        </p:spPr>
        <p:txBody>
          <a:bodyPr wrap="square" rtlCol="0">
            <a:spAutoFit/>
          </a:bodyPr>
          <a:lstStyle/>
          <a:p>
            <a:r>
              <a:rPr lang="en-US" dirty="0"/>
              <a:t>Using the total momentum </a:t>
            </a:r>
            <a:endParaRPr lang="en-US" dirty="0"/>
          </a:p>
        </p:txBody>
      </p:sp>
      <mc:AlternateContent xmlns:mc="http://schemas.openxmlformats.org/markup-compatibility/2006">
        <mc:Choice xmlns:a14="http://schemas.microsoft.com/office/drawing/2010/main" Requires="a14">
          <p:sp>
            <p:nvSpPr>
              <p:cNvPr id="20" name="TextBox 19"/>
              <p:cNvSpPr txBox="1"/>
              <p:nvPr/>
            </p:nvSpPr>
            <p:spPr>
              <a:xfrm>
                <a:off x="3779912" y="3504919"/>
                <a:ext cx="1697837" cy="4140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e>
                        <m:sub>
                          <m:r>
                            <a:rPr lang="en-US" sz="2400" i="1">
                              <a:latin typeface="Cambria Math" panose="02040503050406030204" pitchFamily="18" charset="0"/>
                            </a:rPr>
                            <m:t>𝐴</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e>
                        <m:sub>
                          <m:r>
                            <a:rPr lang="en-US" sz="2400" b="0" i="1" smtClean="0">
                              <a:latin typeface="Cambria Math" panose="02040503050406030204" pitchFamily="18" charset="0"/>
                            </a:rPr>
                            <m:t>𝐵</m:t>
                          </m:r>
                        </m:sub>
                      </m:sSub>
                    </m:oMath>
                  </m:oMathPara>
                </a14:m>
                <a:endParaRPr lang="en-US" sz="2400" dirty="0"/>
              </a:p>
            </p:txBody>
          </p:sp>
        </mc:Choice>
        <mc:Fallback>
          <p:sp>
            <p:nvSpPr>
              <p:cNvPr id="20" name="TextBox 19"/>
              <p:cNvSpPr txBox="1">
                <a:spLocks noRot="1" noChangeAspect="1" noMove="1" noResize="1" noEditPoints="1" noAdjustHandles="1" noChangeArrowheads="1" noChangeShapeType="1" noTextEdit="1"/>
              </p:cNvSpPr>
              <p:nvPr/>
            </p:nvSpPr>
            <p:spPr>
              <a:xfrm>
                <a:off x="3779912" y="3504919"/>
                <a:ext cx="1697837" cy="414088"/>
              </a:xfrm>
              <a:prstGeom prst="rect">
                <a:avLst/>
              </a:prstGeom>
              <a:blipFill rotWithShape="1">
                <a:blip r:embed="rId3"/>
                <a:stretch>
                  <a:fillRect l="-23" t="-85" r="-2492" b="102"/>
                </a:stretch>
              </a:blipFill>
            </p:spPr>
            <p:txBody>
              <a:bodyPr/>
              <a:lstStyle/>
              <a:p>
                <a:r>
                  <a:rPr lang="zh-CN" altLang="en-US">
                    <a:noFill/>
                  </a:rPr>
                  <a:t> </a:t>
                </a:r>
              </a:p>
            </p:txBody>
          </p:sp>
        </mc:Fallback>
      </mc:AlternateContent>
      <p:sp>
        <p:nvSpPr>
          <p:cNvPr id="27" name="TextBox 26"/>
          <p:cNvSpPr txBox="1"/>
          <p:nvPr/>
        </p:nvSpPr>
        <p:spPr>
          <a:xfrm flipH="1">
            <a:off x="5529261" y="3527297"/>
            <a:ext cx="1576806" cy="369332"/>
          </a:xfrm>
          <a:prstGeom prst="rect">
            <a:avLst/>
          </a:prstGeom>
          <a:noFill/>
        </p:spPr>
        <p:txBody>
          <a:bodyPr wrap="square" rtlCol="0">
            <a:spAutoFit/>
          </a:bodyPr>
          <a:lstStyle/>
          <a:p>
            <a:r>
              <a:rPr lang="en-US" dirty="0"/>
              <a:t>, we obtain</a:t>
            </a:r>
            <a:endParaRPr lang="en-US" dirty="0"/>
          </a:p>
        </p:txBody>
      </p:sp>
      <mc:AlternateContent xmlns:mc="http://schemas.openxmlformats.org/markup-compatibility/2006">
        <mc:Choice xmlns:a14="http://schemas.microsoft.com/office/drawing/2010/main" Requires="a14">
          <p:sp>
            <p:nvSpPr>
              <p:cNvPr id="28" name="TextBox 27"/>
              <p:cNvSpPr txBox="1"/>
              <p:nvPr/>
            </p:nvSpPr>
            <p:spPr>
              <a:xfrm>
                <a:off x="6849886" y="3257169"/>
                <a:ext cx="1032975" cy="78694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0</m:t>
                          </m:r>
                        </m:e>
                      </m:acc>
                    </m:oMath>
                  </m:oMathPara>
                </a14:m>
                <a:endParaRPr lang="en-US" sz="2400" dirty="0"/>
              </a:p>
            </p:txBody>
          </p:sp>
        </mc:Choice>
        <mc:Fallback>
          <p:sp>
            <p:nvSpPr>
              <p:cNvPr id="28" name="TextBox 27"/>
              <p:cNvSpPr txBox="1">
                <a:spLocks noRot="1" noChangeAspect="1" noMove="1" noResize="1" noEditPoints="1" noAdjustHandles="1" noChangeArrowheads="1" noChangeShapeType="1" noTextEdit="1"/>
              </p:cNvSpPr>
              <p:nvPr/>
            </p:nvSpPr>
            <p:spPr>
              <a:xfrm>
                <a:off x="6849886" y="3257169"/>
                <a:ext cx="1032975" cy="786947"/>
              </a:xfrm>
              <a:prstGeom prst="rect">
                <a:avLst/>
              </a:prstGeom>
              <a:blipFill rotWithShape="1">
                <a:blip r:embed="rId4"/>
                <a:stretch>
                  <a:fillRect l="-14" t="-32" r="-3261" b="55"/>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709772" y="1605874"/>
            <a:ext cx="7740353" cy="2111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6588" y="-116864"/>
            <a:ext cx="8229600" cy="1143000"/>
          </a:xfrm>
        </p:spPr>
        <p:txBody>
          <a:bodyPr/>
          <a:lstStyle/>
          <a:p>
            <a:r>
              <a:rPr lang="en-US" sz="3600" dirty="0"/>
              <a:t>The principle of conservation of the momentum</a:t>
            </a:r>
            <a:endParaRPr lang="en-US" sz="36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30" name="TextBox 29"/>
              <p:cNvSpPr txBox="1"/>
              <p:nvPr/>
            </p:nvSpPr>
            <p:spPr>
              <a:xfrm>
                <a:off x="758653" y="1905180"/>
                <a:ext cx="7740353" cy="1986185"/>
              </a:xfrm>
              <a:prstGeom prst="rect">
                <a:avLst/>
              </a:prstGeom>
              <a:noFill/>
            </p:spPr>
            <p:txBody>
              <a:bodyPr wrap="square" rtlCol="0">
                <a:spAutoFit/>
              </a:bodyPr>
              <a:lstStyle/>
              <a:p>
                <a:r>
                  <a:rPr lang="en-US" sz="2400" dirty="0">
                    <a:solidFill>
                      <a:srgbClr val="FF0000"/>
                    </a:solidFill>
                  </a:rPr>
                  <a:t>If there is no external forces on a system or if the sum of external forces is equal to </a:t>
                </a:r>
                <a14:m>
                  <m:oMath xmlns:m="http://schemas.openxmlformats.org/officeDocument/2006/math">
                    <m:acc>
                      <m:accPr>
                        <m:chr m:val="⃗"/>
                        <m:ctrlPr>
                          <a:rPr lang="en-US" sz="2400" i="1">
                            <a:solidFill>
                              <a:srgbClr val="FF0000"/>
                            </a:solidFill>
                            <a:latin typeface="Cambria Math" panose="02040503050406030204" pitchFamily="18" charset="0"/>
                          </a:rPr>
                        </m:ctrlPr>
                      </m:accPr>
                      <m:e>
                        <m:r>
                          <a:rPr lang="en-US" sz="2400" i="1">
                            <a:solidFill>
                              <a:srgbClr val="FF0000"/>
                            </a:solidFill>
                            <a:latin typeface="Cambria Math" panose="02040503050406030204" pitchFamily="18" charset="0"/>
                          </a:rPr>
                          <m:t>0</m:t>
                        </m:r>
                      </m:e>
                    </m:acc>
                  </m:oMath>
                </a14:m>
                <a:r>
                  <a:rPr lang="en-US" sz="2400" dirty="0">
                    <a:solidFill>
                      <a:srgbClr val="FF0000"/>
                    </a:solidFill>
                  </a:rPr>
                  <a:t> , the total momentum of the system is constant. This is the principle of conservation of momentum </a:t>
                </a:r>
                <a:endParaRPr lang="en-US" sz="2400" dirty="0">
                  <a:solidFill>
                    <a:srgbClr val="FF0000"/>
                  </a:solidFill>
                </a:endParaRPr>
              </a:p>
              <a:p>
                <a:endParaRPr lang="en-US" sz="2400" dirty="0">
                  <a:solidFill>
                    <a:srgbClr val="FF0000"/>
                  </a:solidFill>
                </a:endParaRPr>
              </a:p>
            </p:txBody>
          </p:sp>
        </mc:Choice>
        <mc:Fallback>
          <p:sp>
            <p:nvSpPr>
              <p:cNvPr id="30" name="TextBox 29"/>
              <p:cNvSpPr txBox="1">
                <a:spLocks noRot="1" noChangeAspect="1" noMove="1" noResize="1" noEditPoints="1" noAdjustHandles="1" noChangeArrowheads="1" noChangeShapeType="1" noTextEdit="1"/>
              </p:cNvSpPr>
              <p:nvPr/>
            </p:nvSpPr>
            <p:spPr>
              <a:xfrm>
                <a:off x="758653" y="1905180"/>
                <a:ext cx="7740353" cy="1986185"/>
              </a:xfrm>
              <a:prstGeom prst="rect">
                <a:avLst/>
              </a:prstGeom>
              <a:blipFill rotWithShape="1">
                <a:blip r:embed="rId1"/>
                <a:stretch>
                  <a:fillRect l="-6" t="-9" r="2" b="4"/>
                </a:stretch>
              </a:blipFill>
            </p:spPr>
            <p:txBody>
              <a:bodyPr/>
              <a:lstStyle/>
              <a:p>
                <a:r>
                  <a:rPr lang="zh-CN" altLang="en-US">
                    <a:noFill/>
                  </a:rPr>
                  <a:t> </a:t>
                </a:r>
              </a:p>
            </p:txBody>
          </p:sp>
        </mc:Fallback>
      </mc:AlternateContent>
      <p:sp>
        <p:nvSpPr>
          <p:cNvPr id="3" name="TextBox 2"/>
          <p:cNvSpPr txBox="1"/>
          <p:nvPr/>
        </p:nvSpPr>
        <p:spPr>
          <a:xfrm>
            <a:off x="759273" y="4656761"/>
            <a:ext cx="4253024" cy="369332"/>
          </a:xfrm>
          <a:prstGeom prst="rect">
            <a:avLst/>
          </a:prstGeom>
          <a:noFill/>
        </p:spPr>
        <p:txBody>
          <a:bodyPr wrap="none" rtlCol="0">
            <a:spAutoFit/>
          </a:bodyPr>
          <a:lstStyle/>
          <a:p>
            <a:r>
              <a:rPr lang="en-US" dirty="0"/>
              <a:t>Total momentum of a system of N particles:</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2267744" y="5325398"/>
                <a:ext cx="5164812" cy="10559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𝑃</m:t>
                          </m:r>
                        </m:e>
                      </m:acc>
                      <m:r>
                        <a:rPr lang="en-US" b="0" i="1" smtClean="0">
                          <a:solidFill>
                            <a:srgbClr val="FF0000"/>
                          </a:solidFill>
                          <a:latin typeface="Cambria Math" panose="02040503050406030204" pitchFamily="18" charset="0"/>
                        </a:rPr>
                        <m:t>=</m:t>
                      </m:r>
                      <m:nary>
                        <m:naryPr>
                          <m:chr m:val="∑"/>
                          <m:ctrlPr>
                            <a:rPr lang="en-US" i="1">
                              <a:solidFill>
                                <a:srgbClr val="FF0000"/>
                              </a:solidFill>
                              <a:latin typeface="Cambria Math" panose="02040503050406030204" pitchFamily="18" charset="0"/>
                            </a:rPr>
                          </m:ctrlPr>
                        </m:naryPr>
                        <m:sub>
                          <m:r>
                            <m:rPr>
                              <m:brk m:alnAt="23"/>
                            </m:rP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𝑁</m:t>
                          </m:r>
                        </m:sup>
                        <m:e>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𝑝</m:t>
                                  </m:r>
                                </m:e>
                              </m:acc>
                            </m:e>
                            <m:sub>
                              <m:r>
                                <a:rPr lang="en-US" i="1">
                                  <a:solidFill>
                                    <a:srgbClr val="FF0000"/>
                                  </a:solidFill>
                                  <a:latin typeface="Cambria Math" panose="02040503050406030204" pitchFamily="18" charset="0"/>
                                </a:rPr>
                                <m:t>𝑖</m:t>
                              </m:r>
                            </m:sub>
                          </m:sSub>
                        </m:e>
                      </m:nary>
                      <m:r>
                        <a:rPr lang="en-US" i="1">
                          <a:solidFill>
                            <a:srgbClr val="FF0000"/>
                          </a:solidFill>
                          <a:latin typeface="Cambria Math" panose="02040503050406030204" pitchFamily="18" charset="0"/>
                        </a:rPr>
                        <m:t>=</m:t>
                      </m:r>
                      <m:nary>
                        <m:naryPr>
                          <m:chr m:val="∑"/>
                          <m:ctrlPr>
                            <a:rPr lang="en-US" i="1">
                              <a:solidFill>
                                <a:srgbClr val="FF0000"/>
                              </a:solidFill>
                              <a:latin typeface="Cambria Math" panose="02040503050406030204" pitchFamily="18" charset="0"/>
                            </a:rPr>
                          </m:ctrlPr>
                        </m:naryPr>
                        <m:sub>
                          <m:r>
                            <m:rPr>
                              <m:brk m:alnAt="23"/>
                            </m:rP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𝑁</m:t>
                          </m:r>
                        </m:sup>
                        <m:e>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𝑖</m:t>
                              </m:r>
                            </m:sub>
                          </m:sSub>
                          <m:sSub>
                            <m:sSubPr>
                              <m:ctrlPr>
                                <a:rPr lang="en-US" i="1" smtClean="0">
                                  <a:solidFill>
                                    <a:srgbClr val="FF0000"/>
                                  </a:solidFill>
                                  <a:latin typeface="Cambria Math" panose="02040503050406030204" pitchFamily="18" charset="0"/>
                                </a:rPr>
                              </m:ctrlPr>
                            </m:sSubPr>
                            <m:e>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𝑣</m:t>
                                  </m:r>
                                </m:e>
                              </m:acc>
                            </m:e>
                            <m:sub>
                              <m:r>
                                <a:rPr lang="en-US" b="0" i="1" smtClean="0">
                                  <a:solidFill>
                                    <a:srgbClr val="FF0000"/>
                                  </a:solidFill>
                                  <a:latin typeface="Cambria Math" panose="02040503050406030204" pitchFamily="18" charset="0"/>
                                </a:rPr>
                                <m:t>𝑖</m:t>
                              </m:r>
                            </m:sub>
                          </m:sSub>
                        </m:e>
                      </m:nary>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1</m:t>
                          </m:r>
                        </m:sub>
                      </m:sSub>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𝑣</m:t>
                              </m:r>
                            </m:e>
                          </m:acc>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2</m:t>
                          </m:r>
                        </m:sub>
                      </m:sSub>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𝑣</m:t>
                              </m:r>
                            </m:e>
                          </m:acc>
                        </m:e>
                        <m:sub>
                          <m:r>
                            <a:rPr lang="en-US" b="0" i="1" smtClean="0">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𝑁</m:t>
                          </m:r>
                        </m:sub>
                      </m:sSub>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𝑣</m:t>
                              </m:r>
                            </m:e>
                          </m:acc>
                        </m:e>
                        <m:sub>
                          <m:r>
                            <a:rPr lang="en-US" b="0" i="1" smtClean="0">
                              <a:solidFill>
                                <a:srgbClr val="FF0000"/>
                              </a:solidFill>
                              <a:latin typeface="Cambria Math" panose="02040503050406030204" pitchFamily="18" charset="0"/>
                            </a:rPr>
                            <m:t>𝑁</m:t>
                          </m:r>
                        </m:sub>
                      </m:sSub>
                    </m:oMath>
                  </m:oMathPara>
                </a14:m>
                <a:endParaRPr lang="en-US" dirty="0">
                  <a:solidFill>
                    <a:srgbClr val="FF0000"/>
                  </a:solidFill>
                </a:endParaRPr>
              </a:p>
              <a:p>
                <a:endParaRPr lang="en-US" dirty="0">
                  <a:solidFill>
                    <a:srgbClr val="FF0000"/>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2267744" y="5325398"/>
                <a:ext cx="5164812" cy="1055930"/>
              </a:xfrm>
              <a:prstGeom prst="rect">
                <a:avLst/>
              </a:prstGeom>
              <a:blipFill rotWithShape="1">
                <a:blip r:embed="rId2"/>
                <a:stretch>
                  <a:fillRect l="-3" t="-27" r="10" b="20"/>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564904"/>
            <a:ext cx="8229600" cy="1143000"/>
          </a:xfrm>
        </p:spPr>
        <p:txBody>
          <a:bodyPr/>
          <a:lstStyle/>
          <a:p>
            <a:r>
              <a:rPr lang="en-GB" dirty="0"/>
              <a:t>4. About elastic and inelastic collisions </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601"/>
            <a:ext cx="8229600" cy="1143000"/>
          </a:xfrm>
        </p:spPr>
        <p:txBody>
          <a:bodyPr/>
          <a:lstStyle/>
          <a:p>
            <a:r>
              <a:rPr lang="en-US" sz="2800" dirty="0"/>
              <a:t>Elastic collisions</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6" name="TextBox 5"/>
          <p:cNvSpPr txBox="1"/>
          <p:nvPr/>
        </p:nvSpPr>
        <p:spPr>
          <a:xfrm>
            <a:off x="399029" y="1921853"/>
            <a:ext cx="8128709"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All collisions where external forces are neglected have conservation of total momentum of the system (of the bodies in collision ). </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132856"/>
            <a:ext cx="8229600" cy="1143000"/>
          </a:xfrm>
        </p:spPr>
        <p:txBody>
          <a:bodyPr/>
          <a:lstStyle/>
          <a:p>
            <a:r>
              <a:rPr lang="en-US" dirty="0"/>
              <a:t>1. Introduction</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601"/>
            <a:ext cx="8229600" cy="1143000"/>
          </a:xfrm>
        </p:spPr>
        <p:txBody>
          <a:bodyPr/>
          <a:lstStyle/>
          <a:p>
            <a:r>
              <a:rPr lang="en-US" sz="2800" dirty="0"/>
              <a:t>Elastic collisions</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6" name="TextBox 5"/>
          <p:cNvSpPr txBox="1"/>
          <p:nvPr/>
        </p:nvSpPr>
        <p:spPr>
          <a:xfrm>
            <a:off x="399029" y="1921853"/>
            <a:ext cx="8128709"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All collisions where external forces are neglected have conservation of total momentum of the system (of the bodies in collision ). </a:t>
            </a:r>
            <a:endParaRPr lang="en-US" sz="2400" dirty="0"/>
          </a:p>
        </p:txBody>
      </p:sp>
      <p:sp>
        <p:nvSpPr>
          <p:cNvPr id="7" name="TextBox 6"/>
          <p:cNvSpPr txBox="1"/>
          <p:nvPr/>
        </p:nvSpPr>
        <p:spPr>
          <a:xfrm>
            <a:off x="399633" y="3894905"/>
            <a:ext cx="8466555"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t>Elastic collisions: An ideal model where the total momentum </a:t>
            </a:r>
            <a:r>
              <a:rPr lang="en-GB" sz="2400" b="1" dirty="0"/>
              <a:t>and </a:t>
            </a:r>
            <a:r>
              <a:rPr lang="en-GB" sz="2400" dirty="0"/>
              <a:t>kinetic energy of a system is conserved (there is always kinetic energy loss by heat, there could be permanent deformations …) </a:t>
            </a:r>
            <a:endParaRPr 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601"/>
            <a:ext cx="8229600" cy="1143000"/>
          </a:xfrm>
        </p:spPr>
        <p:txBody>
          <a:bodyPr/>
          <a:lstStyle/>
          <a:p>
            <a:r>
              <a:rPr lang="en-US" sz="2800" dirty="0"/>
              <a:t>Elastic collisions</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9" name="Picture 8"/>
          <p:cNvPicPr>
            <a:picLocks noChangeAspect="1"/>
          </p:cNvPicPr>
          <p:nvPr/>
        </p:nvPicPr>
        <p:blipFill>
          <a:blip r:embed="rId1"/>
          <a:stretch>
            <a:fillRect/>
          </a:stretch>
        </p:blipFill>
        <p:spPr>
          <a:xfrm>
            <a:off x="3693635" y="1128631"/>
            <a:ext cx="2933700" cy="2152650"/>
          </a:xfrm>
          <a:prstGeom prst="rect">
            <a:avLst/>
          </a:prstGeom>
        </p:spPr>
      </p:pic>
      <p:sp>
        <p:nvSpPr>
          <p:cNvPr id="10" name="TextBox 9"/>
          <p:cNvSpPr txBox="1"/>
          <p:nvPr/>
        </p:nvSpPr>
        <p:spPr>
          <a:xfrm>
            <a:off x="899592" y="1128631"/>
            <a:ext cx="2877711" cy="369332"/>
          </a:xfrm>
          <a:prstGeom prst="rect">
            <a:avLst/>
          </a:prstGeom>
          <a:noFill/>
        </p:spPr>
        <p:txBody>
          <a:bodyPr wrap="none" rtlCol="0">
            <a:spAutoFit/>
          </a:bodyPr>
          <a:lstStyle/>
          <a:p>
            <a:r>
              <a:rPr lang="en-GB" dirty="0"/>
              <a:t>Example of elastic collision: </a:t>
            </a:r>
            <a:endParaRPr lang="en-US" dirty="0"/>
          </a:p>
        </p:txBody>
      </p:sp>
      <mc:AlternateContent xmlns:mc="http://schemas.openxmlformats.org/markup-compatibility/2006">
        <mc:Choice xmlns:a14="http://schemas.microsoft.com/office/drawing/2010/main" Requires="a14">
          <p:sp>
            <p:nvSpPr>
              <p:cNvPr id="11" name="TextBox 10"/>
              <p:cNvSpPr txBox="1"/>
              <p:nvPr/>
            </p:nvSpPr>
            <p:spPr>
              <a:xfrm>
                <a:off x="940472" y="4650783"/>
                <a:ext cx="3261149" cy="2992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d>
                            <m:dPr>
                              <m:ctrlPr>
                                <a:rPr lang="en-GB"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i="1">
                                      <a:latin typeface="Cambria Math" panose="02040503050406030204" pitchFamily="18" charset="0"/>
                                    </a:rPr>
                                    <m:t>1</m:t>
                                  </m:r>
                                </m:sub>
                              </m:sSub>
                              <m:r>
                                <a:rPr lang="en-GB" i="1" smtClean="0">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i="1">
                                      <a:latin typeface="Cambria Math" panose="02040503050406030204" pitchFamily="18" charset="0"/>
                                    </a:rPr>
                                    <m:t>2</m:t>
                                  </m:r>
                                </m:sub>
                              </m:sSub>
                            </m:e>
                          </m:d>
                        </m:e>
                        <m:sub>
                          <m:r>
                            <a:rPr lang="en-GB" b="0" i="1" smtClean="0">
                              <a:latin typeface="Cambria Math" panose="02040503050406030204" pitchFamily="18" charset="0"/>
                            </a:rPr>
                            <m:t>𝑏𝑒𝑓𝑜𝑟𝑒</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d>
                            <m:dPr>
                              <m:ctrlPr>
                                <a:rPr lang="en-GB"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i="1">
                                      <a:latin typeface="Cambria Math" panose="02040503050406030204" pitchFamily="18" charset="0"/>
                                    </a:rPr>
                                    <m:t>1</m:t>
                                  </m:r>
                                </m:sub>
                              </m:sSub>
                              <m:r>
                                <a:rPr lang="en-GB"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i="1">
                                      <a:latin typeface="Cambria Math" panose="02040503050406030204" pitchFamily="18" charset="0"/>
                                    </a:rPr>
                                    <m:t>2</m:t>
                                  </m:r>
                                </m:sub>
                              </m:sSub>
                            </m:e>
                          </m:d>
                        </m:e>
                        <m:sub>
                          <m:r>
                            <a:rPr lang="en-GB" b="0" i="1" smtClean="0">
                              <a:latin typeface="Cambria Math" panose="02040503050406030204" pitchFamily="18" charset="0"/>
                            </a:rPr>
                            <m:t>𝑎𝑓𝑡𝑒𝑟</m:t>
                          </m:r>
                        </m:sub>
                      </m:sSub>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940472" y="4650783"/>
                <a:ext cx="3261149" cy="299249"/>
              </a:xfrm>
              <a:prstGeom prst="rect">
                <a:avLst/>
              </a:prstGeom>
              <a:blipFill rotWithShape="1">
                <a:blip r:embed="rId2"/>
                <a:stretch>
                  <a:fillRect l="-1" t="-14" r="-687" b="69"/>
                </a:stretch>
              </a:blipFill>
            </p:spPr>
            <p:txBody>
              <a:bodyPr/>
              <a:lstStyle/>
              <a:p>
                <a:r>
                  <a:rPr lang="zh-CN" altLang="en-US">
                    <a:noFill/>
                  </a:rPr>
                  <a:t> </a:t>
                </a:r>
              </a:p>
            </p:txBody>
          </p:sp>
        </mc:Fallback>
      </mc:AlternateContent>
      <p:sp>
        <p:nvSpPr>
          <p:cNvPr id="12" name="TextBox 11"/>
          <p:cNvSpPr txBox="1"/>
          <p:nvPr/>
        </p:nvSpPr>
        <p:spPr>
          <a:xfrm>
            <a:off x="6876256" y="1128631"/>
            <a:ext cx="1701899" cy="369332"/>
          </a:xfrm>
          <a:prstGeom prst="rect">
            <a:avLst/>
          </a:prstGeom>
          <a:noFill/>
        </p:spPr>
        <p:txBody>
          <a:bodyPr wrap="square" rtlCol="0">
            <a:spAutoFit/>
          </a:bodyPr>
          <a:lstStyle/>
          <a:p>
            <a:r>
              <a:rPr lang="en-GB" dirty="0"/>
              <a:t>before collision</a:t>
            </a:r>
            <a:endParaRPr lang="en-US" dirty="0"/>
          </a:p>
        </p:txBody>
      </p:sp>
      <p:sp>
        <p:nvSpPr>
          <p:cNvPr id="13" name="TextBox 12"/>
          <p:cNvSpPr txBox="1"/>
          <p:nvPr/>
        </p:nvSpPr>
        <p:spPr>
          <a:xfrm>
            <a:off x="6876256" y="2703515"/>
            <a:ext cx="1701899" cy="369332"/>
          </a:xfrm>
          <a:prstGeom prst="rect">
            <a:avLst/>
          </a:prstGeom>
          <a:noFill/>
        </p:spPr>
        <p:txBody>
          <a:bodyPr wrap="square" rtlCol="0">
            <a:spAutoFit/>
          </a:bodyPr>
          <a:lstStyle/>
          <a:p>
            <a:r>
              <a:rPr lang="en-GB" dirty="0"/>
              <a:t>after collision</a:t>
            </a:r>
            <a:endParaRPr lang="en-US" dirty="0"/>
          </a:p>
        </p:txBody>
      </p:sp>
      <mc:AlternateContent xmlns:mc="http://schemas.openxmlformats.org/markup-compatibility/2006">
        <mc:Choice xmlns:a14="http://schemas.microsoft.com/office/drawing/2010/main" Requires="a14">
          <p:sp>
            <p:nvSpPr>
              <p:cNvPr id="16" name="TextBox 15"/>
              <p:cNvSpPr txBox="1"/>
              <p:nvPr/>
            </p:nvSpPr>
            <p:spPr>
              <a:xfrm>
                <a:off x="3991190" y="1124744"/>
                <a:ext cx="35368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1</m:t>
                          </m:r>
                        </m:sub>
                      </m:sSub>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3991190" y="1124744"/>
                <a:ext cx="353687" cy="276999"/>
              </a:xfrm>
              <a:prstGeom prst="rect">
                <a:avLst/>
              </a:prstGeom>
              <a:blipFill rotWithShape="1">
                <a:blip r:embed="rId3"/>
                <a:stretch>
                  <a:fillRect l="-61" t="-57" r="-9636" b="1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946505" y="1128631"/>
                <a:ext cx="3590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2</m:t>
                          </m:r>
                        </m:sub>
                      </m:sSub>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5946505" y="1128631"/>
                <a:ext cx="359008" cy="276999"/>
              </a:xfrm>
              <a:prstGeom prst="rect">
                <a:avLst/>
              </a:prstGeom>
              <a:blipFill rotWithShape="1">
                <a:blip r:embed="rId4"/>
                <a:stretch>
                  <a:fillRect l="-102" t="-85" r="-8677" b="135"/>
                </a:stretch>
              </a:blipFill>
            </p:spPr>
            <p:txBody>
              <a:bodyPr/>
              <a:lstStyle/>
              <a:p>
                <a:r>
                  <a:rPr lang="zh-CN" altLang="en-US">
                    <a:noFill/>
                  </a:rPr>
                  <a:t> </a:t>
                </a:r>
              </a:p>
            </p:txBody>
          </p:sp>
        </mc:Fallback>
      </mc:AlternateContent>
      <p:cxnSp>
        <p:nvCxnSpPr>
          <p:cNvPr id="19" name="Straight Arrow Connector 18"/>
          <p:cNvCxnSpPr/>
          <p:nvPr/>
        </p:nvCxnSpPr>
        <p:spPr>
          <a:xfrm>
            <a:off x="4427984" y="1124744"/>
            <a:ext cx="2442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580112" y="1124744"/>
            <a:ext cx="2442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751701" y="2640799"/>
            <a:ext cx="2442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228184" y="2640799"/>
            <a:ext cx="2442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54767" y="4547214"/>
            <a:ext cx="4942379" cy="369332"/>
          </a:xfrm>
          <a:prstGeom prst="rect">
            <a:avLst/>
          </a:prstGeom>
          <a:noFill/>
        </p:spPr>
        <p:txBody>
          <a:bodyPr wrap="none" rtlCol="0">
            <a:spAutoFit/>
          </a:bodyPr>
          <a:lstStyle/>
          <a:p>
            <a:r>
              <a:rPr lang="en-GB" dirty="0"/>
              <a:t>Conservation of momentum (system of two bodies)</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601"/>
            <a:ext cx="8229600" cy="1143000"/>
          </a:xfrm>
        </p:spPr>
        <p:txBody>
          <a:bodyPr/>
          <a:lstStyle/>
          <a:p>
            <a:r>
              <a:rPr lang="en-US" sz="2800" dirty="0"/>
              <a:t>Elastic collisions</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9" name="Picture 8"/>
          <p:cNvPicPr>
            <a:picLocks noChangeAspect="1"/>
          </p:cNvPicPr>
          <p:nvPr/>
        </p:nvPicPr>
        <p:blipFill>
          <a:blip r:embed="rId1"/>
          <a:stretch>
            <a:fillRect/>
          </a:stretch>
        </p:blipFill>
        <p:spPr>
          <a:xfrm>
            <a:off x="3693635" y="1128631"/>
            <a:ext cx="2933700" cy="2152650"/>
          </a:xfrm>
          <a:prstGeom prst="rect">
            <a:avLst/>
          </a:prstGeom>
        </p:spPr>
      </p:pic>
      <p:sp>
        <p:nvSpPr>
          <p:cNvPr id="10" name="TextBox 9"/>
          <p:cNvSpPr txBox="1"/>
          <p:nvPr/>
        </p:nvSpPr>
        <p:spPr>
          <a:xfrm>
            <a:off x="899592" y="1128631"/>
            <a:ext cx="2877711" cy="369332"/>
          </a:xfrm>
          <a:prstGeom prst="rect">
            <a:avLst/>
          </a:prstGeom>
          <a:noFill/>
        </p:spPr>
        <p:txBody>
          <a:bodyPr wrap="none" rtlCol="0">
            <a:spAutoFit/>
          </a:bodyPr>
          <a:lstStyle/>
          <a:p>
            <a:r>
              <a:rPr lang="en-GB" dirty="0"/>
              <a:t>Example of elastic collision: </a:t>
            </a:r>
            <a:endParaRPr lang="en-US" dirty="0"/>
          </a:p>
        </p:txBody>
      </p:sp>
      <mc:AlternateContent xmlns:mc="http://schemas.openxmlformats.org/markup-compatibility/2006">
        <mc:Choice xmlns:a14="http://schemas.microsoft.com/office/drawing/2010/main" Requires="a14">
          <p:sp>
            <p:nvSpPr>
              <p:cNvPr id="11" name="TextBox 10"/>
              <p:cNvSpPr txBox="1"/>
              <p:nvPr/>
            </p:nvSpPr>
            <p:spPr>
              <a:xfrm>
                <a:off x="940472" y="4650783"/>
                <a:ext cx="3261149" cy="2992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d>
                            <m:dPr>
                              <m:ctrlPr>
                                <a:rPr lang="en-GB"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i="1">
                                      <a:latin typeface="Cambria Math" panose="02040503050406030204" pitchFamily="18" charset="0"/>
                                    </a:rPr>
                                    <m:t>1</m:t>
                                  </m:r>
                                </m:sub>
                              </m:sSub>
                              <m:r>
                                <a:rPr lang="en-GB" i="1" smtClean="0">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i="1">
                                      <a:latin typeface="Cambria Math" panose="02040503050406030204" pitchFamily="18" charset="0"/>
                                    </a:rPr>
                                    <m:t>2</m:t>
                                  </m:r>
                                </m:sub>
                              </m:sSub>
                            </m:e>
                          </m:d>
                        </m:e>
                        <m:sub>
                          <m:r>
                            <a:rPr lang="en-GB" b="0" i="1" smtClean="0">
                              <a:latin typeface="Cambria Math" panose="02040503050406030204" pitchFamily="18" charset="0"/>
                            </a:rPr>
                            <m:t>𝑏𝑒𝑓𝑜𝑟𝑒</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d>
                            <m:dPr>
                              <m:ctrlPr>
                                <a:rPr lang="en-GB"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i="1">
                                      <a:latin typeface="Cambria Math" panose="02040503050406030204" pitchFamily="18" charset="0"/>
                                    </a:rPr>
                                    <m:t>1</m:t>
                                  </m:r>
                                </m:sub>
                              </m:sSub>
                              <m:r>
                                <a:rPr lang="en-GB"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i="1">
                                      <a:latin typeface="Cambria Math" panose="02040503050406030204" pitchFamily="18" charset="0"/>
                                    </a:rPr>
                                    <m:t>2</m:t>
                                  </m:r>
                                </m:sub>
                              </m:sSub>
                            </m:e>
                          </m:d>
                        </m:e>
                        <m:sub>
                          <m:r>
                            <a:rPr lang="en-GB" b="0" i="1" smtClean="0">
                              <a:latin typeface="Cambria Math" panose="02040503050406030204" pitchFamily="18" charset="0"/>
                            </a:rPr>
                            <m:t>𝑎𝑓𝑡𝑒𝑟</m:t>
                          </m:r>
                        </m:sub>
                      </m:sSub>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940472" y="4650783"/>
                <a:ext cx="3261149" cy="299249"/>
              </a:xfrm>
              <a:prstGeom prst="rect">
                <a:avLst/>
              </a:prstGeom>
              <a:blipFill rotWithShape="1">
                <a:blip r:embed="rId2"/>
                <a:stretch>
                  <a:fillRect l="-1" t="-14" r="-687" b="69"/>
                </a:stretch>
              </a:blipFill>
            </p:spPr>
            <p:txBody>
              <a:bodyPr/>
              <a:lstStyle/>
              <a:p>
                <a:r>
                  <a:rPr lang="zh-CN" altLang="en-US">
                    <a:noFill/>
                  </a:rPr>
                  <a:t> </a:t>
                </a:r>
              </a:p>
            </p:txBody>
          </p:sp>
        </mc:Fallback>
      </mc:AlternateContent>
      <p:sp>
        <p:nvSpPr>
          <p:cNvPr id="12" name="TextBox 11"/>
          <p:cNvSpPr txBox="1"/>
          <p:nvPr/>
        </p:nvSpPr>
        <p:spPr>
          <a:xfrm>
            <a:off x="6876256" y="1128631"/>
            <a:ext cx="1701899" cy="369332"/>
          </a:xfrm>
          <a:prstGeom prst="rect">
            <a:avLst/>
          </a:prstGeom>
          <a:noFill/>
        </p:spPr>
        <p:txBody>
          <a:bodyPr wrap="square" rtlCol="0">
            <a:spAutoFit/>
          </a:bodyPr>
          <a:lstStyle/>
          <a:p>
            <a:r>
              <a:rPr lang="en-GB" dirty="0"/>
              <a:t>before collision</a:t>
            </a:r>
            <a:endParaRPr lang="en-US" dirty="0"/>
          </a:p>
        </p:txBody>
      </p:sp>
      <p:sp>
        <p:nvSpPr>
          <p:cNvPr id="13" name="TextBox 12"/>
          <p:cNvSpPr txBox="1"/>
          <p:nvPr/>
        </p:nvSpPr>
        <p:spPr>
          <a:xfrm>
            <a:off x="6876256" y="2703515"/>
            <a:ext cx="1701899" cy="369332"/>
          </a:xfrm>
          <a:prstGeom prst="rect">
            <a:avLst/>
          </a:prstGeom>
          <a:noFill/>
        </p:spPr>
        <p:txBody>
          <a:bodyPr wrap="square" rtlCol="0">
            <a:spAutoFit/>
          </a:bodyPr>
          <a:lstStyle/>
          <a:p>
            <a:r>
              <a:rPr lang="en-GB" dirty="0"/>
              <a:t>after collision</a:t>
            </a:r>
            <a:endParaRPr lang="en-US" dirty="0"/>
          </a:p>
        </p:txBody>
      </p:sp>
      <mc:AlternateContent xmlns:mc="http://schemas.openxmlformats.org/markup-compatibility/2006">
        <mc:Choice xmlns:a14="http://schemas.microsoft.com/office/drawing/2010/main" Requires="a14">
          <p:sp>
            <p:nvSpPr>
              <p:cNvPr id="14" name="TextBox 13"/>
              <p:cNvSpPr txBox="1"/>
              <p:nvPr/>
            </p:nvSpPr>
            <p:spPr>
              <a:xfrm>
                <a:off x="488738" y="5370188"/>
                <a:ext cx="4349076" cy="4238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d>
                            <m:dPr>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𝐸</m:t>
                                  </m:r>
                                </m:e>
                                <m:sub>
                                  <m:r>
                                    <a:rPr lang="en-GB" sz="2000" b="0" i="1" smtClean="0">
                                      <a:latin typeface="Cambria Math" panose="02040503050406030204" pitchFamily="18" charset="0"/>
                                    </a:rPr>
                                    <m:t>𝑘</m:t>
                                  </m:r>
                                  <m:r>
                                    <a:rPr lang="en-GB" sz="2000" b="0" i="1" smtClean="0">
                                      <a:latin typeface="Cambria Math" panose="02040503050406030204" pitchFamily="18" charset="0"/>
                                    </a:rPr>
                                    <m:t>,</m:t>
                                  </m:r>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𝐸</m:t>
                                  </m:r>
                                </m:e>
                                <m:sub>
                                  <m:r>
                                    <a:rPr lang="en-GB" sz="2000" b="0" i="1" smtClean="0">
                                      <a:latin typeface="Cambria Math" panose="02040503050406030204" pitchFamily="18" charset="0"/>
                                    </a:rPr>
                                    <m:t>𝑘</m:t>
                                  </m:r>
                                  <m:r>
                                    <a:rPr lang="en-GB" sz="2000" b="0" i="1" smtClean="0">
                                      <a:latin typeface="Cambria Math" panose="02040503050406030204" pitchFamily="18" charset="0"/>
                                    </a:rPr>
                                    <m:t>,</m:t>
                                  </m:r>
                                  <m:r>
                                    <a:rPr lang="en-GB" sz="2000" b="0" i="1" smtClean="0">
                                      <a:latin typeface="Cambria Math" panose="02040503050406030204" pitchFamily="18" charset="0"/>
                                    </a:rPr>
                                    <m:t>2</m:t>
                                  </m:r>
                                </m:sub>
                              </m:sSub>
                            </m:e>
                          </m:d>
                        </m:e>
                        <m:sub>
                          <m:r>
                            <a:rPr lang="en-GB" sz="2000" b="0" i="1" smtClean="0">
                              <a:latin typeface="Cambria Math" panose="02040503050406030204" pitchFamily="18" charset="0"/>
                            </a:rPr>
                            <m:t>𝑏𝑒𝑓𝑜𝑟𝑒</m:t>
                          </m:r>
                        </m:sub>
                      </m:sSub>
                      <m:r>
                        <a:rPr lang="en-GB" sz="2000" b="0" i="1" smtClean="0">
                          <a:latin typeface="Cambria Math" panose="02040503050406030204" pitchFamily="18" charset="0"/>
                        </a:rPr>
                        <m:t>=</m:t>
                      </m:r>
                      <m:sSub>
                        <m:sSubPr>
                          <m:ctrlPr>
                            <a:rPr lang="en-GB" sz="2000" i="1">
                              <a:latin typeface="Cambria Math" panose="02040503050406030204" pitchFamily="18" charset="0"/>
                            </a:rPr>
                          </m:ctrlPr>
                        </m:sSubPr>
                        <m:e>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𝐸</m:t>
                                  </m:r>
                                </m:e>
                                <m:sub>
                                  <m:r>
                                    <a:rPr lang="en-GB" sz="2000" i="1">
                                      <a:latin typeface="Cambria Math" panose="02040503050406030204" pitchFamily="18" charset="0"/>
                                    </a:rPr>
                                    <m:t>𝑘</m:t>
                                  </m:r>
                                  <m:r>
                                    <a:rPr lang="en-GB" sz="2000" i="1">
                                      <a:latin typeface="Cambria Math" panose="02040503050406030204" pitchFamily="18" charset="0"/>
                                    </a:rPr>
                                    <m:t>,</m:t>
                                  </m:r>
                                  <m:r>
                                    <a:rPr lang="en-GB" sz="2000" i="1">
                                      <a:latin typeface="Cambria Math" panose="02040503050406030204" pitchFamily="18" charset="0"/>
                                    </a:rPr>
                                    <m:t>1</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𝐸</m:t>
                                  </m:r>
                                </m:e>
                                <m:sub>
                                  <m:r>
                                    <a:rPr lang="en-GB" sz="2000" i="1">
                                      <a:latin typeface="Cambria Math" panose="02040503050406030204" pitchFamily="18" charset="0"/>
                                    </a:rPr>
                                    <m:t>𝑘</m:t>
                                  </m:r>
                                  <m:r>
                                    <a:rPr lang="en-GB" sz="2000" i="1">
                                      <a:latin typeface="Cambria Math" panose="02040503050406030204" pitchFamily="18" charset="0"/>
                                    </a:rPr>
                                    <m:t>,</m:t>
                                  </m:r>
                                  <m:r>
                                    <a:rPr lang="en-GB" sz="2000" i="1">
                                      <a:latin typeface="Cambria Math" panose="02040503050406030204" pitchFamily="18" charset="0"/>
                                    </a:rPr>
                                    <m:t>2</m:t>
                                  </m:r>
                                </m:sub>
                              </m:sSub>
                            </m:e>
                          </m:d>
                        </m:e>
                        <m:sub>
                          <m:r>
                            <a:rPr lang="en-GB" sz="2000" b="0" i="1" smtClean="0">
                              <a:latin typeface="Cambria Math" panose="02040503050406030204" pitchFamily="18" charset="0"/>
                            </a:rPr>
                            <m:t>𝑎𝑓𝑡𝑒𝑟</m:t>
                          </m:r>
                        </m:sub>
                      </m:sSub>
                    </m:oMath>
                  </m:oMathPara>
                </a14:m>
                <a:endParaRPr lang="en-US" sz="2000" dirty="0"/>
              </a:p>
            </p:txBody>
          </p:sp>
        </mc:Choice>
        <mc:Fallback>
          <p:sp>
            <p:nvSpPr>
              <p:cNvPr id="14" name="TextBox 13"/>
              <p:cNvSpPr txBox="1">
                <a:spLocks noRot="1" noChangeAspect="1" noMove="1" noResize="1" noEditPoints="1" noAdjustHandles="1" noChangeArrowheads="1" noChangeShapeType="1" noTextEdit="1"/>
              </p:cNvSpPr>
              <p:nvPr/>
            </p:nvSpPr>
            <p:spPr>
              <a:xfrm>
                <a:off x="488738" y="5370188"/>
                <a:ext cx="4349076" cy="423899"/>
              </a:xfrm>
              <a:prstGeom prst="rect">
                <a:avLst/>
              </a:prstGeom>
              <a:blipFill rotWithShape="1">
                <a:blip r:embed="rId3"/>
                <a:stretch>
                  <a:fillRect l="-10" t="-148" r="-342" b="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3991190" y="1124744"/>
                <a:ext cx="35368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1</m:t>
                          </m:r>
                        </m:sub>
                      </m:sSub>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3991190" y="1124744"/>
                <a:ext cx="353687" cy="276999"/>
              </a:xfrm>
              <a:prstGeom prst="rect">
                <a:avLst/>
              </a:prstGeom>
              <a:blipFill rotWithShape="1">
                <a:blip r:embed="rId4"/>
                <a:stretch>
                  <a:fillRect l="-61" t="-57" r="-9636" b="1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946505" y="1128631"/>
                <a:ext cx="3590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2</m:t>
                          </m:r>
                        </m:sub>
                      </m:sSub>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5946505" y="1128631"/>
                <a:ext cx="359008" cy="276999"/>
              </a:xfrm>
              <a:prstGeom prst="rect">
                <a:avLst/>
              </a:prstGeom>
              <a:blipFill rotWithShape="1">
                <a:blip r:embed="rId5"/>
                <a:stretch>
                  <a:fillRect l="-102" t="-85" r="-8677" b="135"/>
                </a:stretch>
              </a:blipFill>
            </p:spPr>
            <p:txBody>
              <a:bodyPr/>
              <a:lstStyle/>
              <a:p>
                <a:r>
                  <a:rPr lang="zh-CN" altLang="en-US">
                    <a:noFill/>
                  </a:rPr>
                  <a:t> </a:t>
                </a:r>
              </a:p>
            </p:txBody>
          </p:sp>
        </mc:Fallback>
      </mc:AlternateContent>
      <p:cxnSp>
        <p:nvCxnSpPr>
          <p:cNvPr id="19" name="Straight Arrow Connector 18"/>
          <p:cNvCxnSpPr/>
          <p:nvPr/>
        </p:nvCxnSpPr>
        <p:spPr>
          <a:xfrm>
            <a:off x="4427984" y="1124744"/>
            <a:ext cx="2442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580112" y="1124744"/>
            <a:ext cx="2442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751701" y="2640799"/>
            <a:ext cx="2442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228184" y="2640799"/>
            <a:ext cx="2442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54767" y="4547214"/>
            <a:ext cx="4942379" cy="369332"/>
          </a:xfrm>
          <a:prstGeom prst="rect">
            <a:avLst/>
          </a:prstGeom>
          <a:noFill/>
        </p:spPr>
        <p:txBody>
          <a:bodyPr wrap="none" rtlCol="0">
            <a:spAutoFit/>
          </a:bodyPr>
          <a:lstStyle/>
          <a:p>
            <a:r>
              <a:rPr lang="en-GB" dirty="0"/>
              <a:t>Conservation of momentum (system of two bodies)</a:t>
            </a:r>
            <a:endParaRPr lang="en-US" dirty="0"/>
          </a:p>
        </p:txBody>
      </p:sp>
      <p:sp>
        <p:nvSpPr>
          <p:cNvPr id="24" name="TextBox 23"/>
          <p:cNvSpPr txBox="1"/>
          <p:nvPr/>
        </p:nvSpPr>
        <p:spPr>
          <a:xfrm>
            <a:off x="3873818" y="5901442"/>
            <a:ext cx="5316520" cy="369332"/>
          </a:xfrm>
          <a:prstGeom prst="rect">
            <a:avLst/>
          </a:prstGeom>
          <a:noFill/>
        </p:spPr>
        <p:txBody>
          <a:bodyPr wrap="none" rtlCol="0">
            <a:spAutoFit/>
          </a:bodyPr>
          <a:lstStyle/>
          <a:p>
            <a:r>
              <a:rPr lang="en-GB" dirty="0"/>
              <a:t>Conservation of kinetic energy. (system of two bodies)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601"/>
            <a:ext cx="8229600" cy="1143000"/>
          </a:xfrm>
        </p:spPr>
        <p:txBody>
          <a:bodyPr/>
          <a:lstStyle/>
          <a:p>
            <a:r>
              <a:rPr lang="en-US" sz="2800" dirty="0"/>
              <a:t>Inelastic collisions</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8" name="TextBox 7"/>
          <p:cNvSpPr txBox="1"/>
          <p:nvPr/>
        </p:nvSpPr>
        <p:spPr>
          <a:xfrm>
            <a:off x="395536" y="980728"/>
            <a:ext cx="8280920" cy="830997"/>
          </a:xfrm>
          <a:prstGeom prst="rect">
            <a:avLst/>
          </a:prstGeom>
          <a:noFill/>
        </p:spPr>
        <p:txBody>
          <a:bodyPr wrap="square" rtlCol="0">
            <a:spAutoFit/>
          </a:bodyPr>
          <a:lstStyle/>
          <a:p>
            <a:pPr marL="285750" indent="-285750">
              <a:buFont typeface="Arial" panose="020B0604020202020204" pitchFamily="34" charset="0"/>
              <a:buChar char="•"/>
            </a:pPr>
            <a:r>
              <a:rPr lang="en-GB" sz="2400" dirty="0"/>
              <a:t>Inelastic collisions: The total kinetic energy of the system is not conserved. </a:t>
            </a:r>
            <a:endParaRPr lang="en-US" sz="2400" dirty="0"/>
          </a:p>
        </p:txBody>
      </p:sp>
      <p:sp>
        <p:nvSpPr>
          <p:cNvPr id="11" name="TextBox 10"/>
          <p:cNvSpPr txBox="1"/>
          <p:nvPr/>
        </p:nvSpPr>
        <p:spPr>
          <a:xfrm>
            <a:off x="361094" y="1988840"/>
            <a:ext cx="8280920"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Completely inelastic collisions: the bodies stick together  </a:t>
            </a:r>
            <a:endParaRPr lang="en-US" sz="2400" dirty="0"/>
          </a:p>
        </p:txBody>
      </p:sp>
      <p:pic>
        <p:nvPicPr>
          <p:cNvPr id="3" name="Picture 2"/>
          <p:cNvPicPr>
            <a:picLocks noChangeAspect="1"/>
          </p:cNvPicPr>
          <p:nvPr/>
        </p:nvPicPr>
        <p:blipFill>
          <a:blip r:embed="rId1"/>
          <a:stretch>
            <a:fillRect/>
          </a:stretch>
        </p:blipFill>
        <p:spPr>
          <a:xfrm>
            <a:off x="1403648" y="2867176"/>
            <a:ext cx="5681439" cy="2979890"/>
          </a:xfrm>
          <a:prstGeom prst="rect">
            <a:avLst/>
          </a:prstGeom>
        </p:spPr>
      </p:pic>
      <p:sp>
        <p:nvSpPr>
          <p:cNvPr id="5" name="TextBox 4"/>
          <p:cNvSpPr txBox="1"/>
          <p:nvPr/>
        </p:nvSpPr>
        <p:spPr>
          <a:xfrm flipH="1">
            <a:off x="2051720" y="5810934"/>
            <a:ext cx="6939057" cy="369332"/>
          </a:xfrm>
          <a:prstGeom prst="rect">
            <a:avLst/>
          </a:prstGeom>
          <a:noFill/>
        </p:spPr>
        <p:txBody>
          <a:bodyPr wrap="square" rtlCol="0">
            <a:spAutoFit/>
          </a:bodyPr>
          <a:lstStyle/>
          <a:p>
            <a:r>
              <a:rPr lang="en-GB" dirty="0"/>
              <a:t>An example of completely inelastic collision </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43" y="116632"/>
            <a:ext cx="8229600" cy="1143000"/>
          </a:xfrm>
        </p:spPr>
        <p:txBody>
          <a:bodyPr/>
          <a:lstStyle/>
          <a:p>
            <a:r>
              <a:rPr lang="en-GB" sz="2800" dirty="0"/>
              <a:t>Ex. A completely inelastic collision (</a:t>
            </a:r>
            <a:r>
              <a:rPr lang="en-GB" sz="2800" i="1" dirty="0"/>
              <a:t>5 minutes</a:t>
            </a:r>
            <a:r>
              <a:rPr lang="en-GB" sz="2800" dirty="0"/>
              <a:t>)</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827584" y="1052736"/>
            <a:ext cx="4464496" cy="2341609"/>
          </a:xfrm>
          <a:prstGeom prst="rect">
            <a:avLst/>
          </a:prstGeom>
        </p:spPr>
      </p:pic>
      <p:cxnSp>
        <p:nvCxnSpPr>
          <p:cNvPr id="7" name="Straight Arrow Connector 6"/>
          <p:cNvCxnSpPr/>
          <p:nvPr/>
        </p:nvCxnSpPr>
        <p:spPr>
          <a:xfrm>
            <a:off x="1015290" y="3140968"/>
            <a:ext cx="5932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969897" y="3002468"/>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969897" y="3002468"/>
                <a:ext cx="188128" cy="276999"/>
              </a:xfrm>
              <a:prstGeom prst="rect">
                <a:avLst/>
              </a:prstGeom>
              <a:blipFill rotWithShape="1">
                <a:blip r:embed="rId2"/>
                <a:stretch>
                  <a:fillRect l="-73" t="-68" r="-16040" b="118"/>
                </a:stretch>
              </a:blipFill>
            </p:spPr>
            <p:txBody>
              <a:bodyPr/>
              <a:lstStyle/>
              <a:p>
                <a:r>
                  <a:rPr lang="zh-CN" altLang="en-US">
                    <a:noFill/>
                  </a:rPr>
                  <a:t> </a:t>
                </a:r>
              </a:p>
            </p:txBody>
          </p:sp>
        </mc:Fallback>
      </mc:AlternateContent>
      <p:sp>
        <p:nvSpPr>
          <p:cNvPr id="10" name="Right Arrow 9"/>
          <p:cNvSpPr/>
          <p:nvPr/>
        </p:nvSpPr>
        <p:spPr>
          <a:xfrm>
            <a:off x="4355976" y="2348880"/>
            <a:ext cx="504056" cy="216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946499" y="2321877"/>
                <a:ext cx="6228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𝑣</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946499" y="2321877"/>
                <a:ext cx="622863" cy="276999"/>
              </a:xfrm>
              <a:prstGeom prst="rect">
                <a:avLst/>
              </a:prstGeom>
              <a:blipFill rotWithShape="1">
                <a:blip r:embed="rId3"/>
                <a:stretch>
                  <a:fillRect l="-78" t="-114" r="-10129" b="-523"/>
                </a:stretch>
              </a:blipFill>
            </p:spPr>
            <p:txBody>
              <a:bodyPr/>
              <a:lstStyle/>
              <a:p>
                <a:r>
                  <a:rPr lang="zh-CN" altLang="en-US">
                    <a:noFill/>
                  </a:rPr>
                  <a:t> </a:t>
                </a:r>
              </a:p>
            </p:txBody>
          </p:sp>
        </mc:Fallback>
      </mc:AlternateContent>
      <p:sp>
        <p:nvSpPr>
          <p:cNvPr id="12" name="Right Arrow 11"/>
          <p:cNvSpPr/>
          <p:nvPr/>
        </p:nvSpPr>
        <p:spPr>
          <a:xfrm>
            <a:off x="1568494" y="2222866"/>
            <a:ext cx="987282" cy="1980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p:cNvSpPr txBox="1"/>
              <p:nvPr/>
            </p:nvSpPr>
            <p:spPr>
              <a:xfrm>
                <a:off x="2062135" y="1854050"/>
                <a:ext cx="3885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𝑣</m:t>
                              </m:r>
                            </m:e>
                            <m:sub>
                              <m:r>
                                <a:rPr lang="en-GB" b="0" i="1" smtClean="0">
                                  <a:solidFill>
                                    <a:srgbClr val="FF0000"/>
                                  </a:solidFill>
                                  <a:latin typeface="Cambria Math" panose="02040503050406030204" pitchFamily="18" charset="0"/>
                                </a:rPr>
                                <m:t>𝐴</m:t>
                              </m:r>
                              <m:r>
                                <a:rPr lang="en-GB" b="0" i="1" smtClean="0">
                                  <a:solidFill>
                                    <a:srgbClr val="FF0000"/>
                                  </a:solidFill>
                                  <a:latin typeface="Cambria Math" panose="02040503050406030204" pitchFamily="18" charset="0"/>
                                </a:rPr>
                                <m:t>1</m:t>
                              </m:r>
                            </m:sub>
                          </m:sSub>
                        </m:e>
                      </m:acc>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062135" y="1854050"/>
                <a:ext cx="388568" cy="276999"/>
              </a:xfrm>
              <a:prstGeom prst="rect">
                <a:avLst/>
              </a:prstGeom>
              <a:blipFill rotWithShape="1">
                <a:blip r:embed="rId4"/>
                <a:stretch>
                  <a:fillRect l="-75" t="-175" r="-9581" b="-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555776" y="2714437"/>
                <a:ext cx="831253"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𝐵</m:t>
                              </m:r>
                              <m:r>
                                <a:rPr lang="en-GB" b="0" i="1" smtClean="0">
                                  <a:latin typeface="Cambria Math" panose="02040503050406030204" pitchFamily="18" charset="0"/>
                                </a:rPr>
                                <m:t>1</m:t>
                              </m:r>
                            </m:sub>
                          </m:sSub>
                        </m:e>
                      </m:acc>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0</m:t>
                          </m:r>
                        </m:e>
                      </m:acc>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555776" y="2714437"/>
                <a:ext cx="831253" cy="312458"/>
              </a:xfrm>
              <a:prstGeom prst="rect">
                <a:avLst/>
              </a:prstGeom>
              <a:blipFill rotWithShape="1">
                <a:blip r:embed="rId5"/>
                <a:stretch>
                  <a:fillRect l="-64" t="-143" r="-3521"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606243" y="3585854"/>
                <a:ext cx="8259945" cy="2091150"/>
              </a:xfrm>
              <a:prstGeom prst="rect">
                <a:avLst/>
              </a:prstGeom>
              <a:noFill/>
            </p:spPr>
            <p:txBody>
              <a:bodyPr wrap="square" rtlCol="0">
                <a:spAutoFit/>
              </a:bodyPr>
              <a:lstStyle/>
              <a:p>
                <a:r>
                  <a:rPr lang="en-GB" dirty="0"/>
                  <a:t>A body of mass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oMath>
                </a14:m>
                <a:r>
                  <a:rPr lang="en-US" dirty="0"/>
                  <a:t> and velocity vector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𝐴</m:t>
                            </m:r>
                            <m:r>
                              <a:rPr lang="en-GB" i="1">
                                <a:latin typeface="Cambria Math" panose="02040503050406030204" pitchFamily="18" charset="0"/>
                              </a:rPr>
                              <m:t>1</m:t>
                            </m:r>
                          </m:sub>
                        </m:sSub>
                      </m:e>
                    </m:acc>
                  </m:oMath>
                </a14:m>
                <a:r>
                  <a:rPr lang="en-US" dirty="0"/>
                  <a:t>  in the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𝑥</m:t>
                    </m:r>
                  </m:oMath>
                </a14:m>
                <a:r>
                  <a:rPr lang="en-US" dirty="0"/>
                  <a:t>-direction has a completely inelastic collision with a body of mass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oMath>
                </a14:m>
                <a:r>
                  <a:rPr lang="en-US" dirty="0"/>
                  <a:t> at rest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𝐵</m:t>
                            </m:r>
                            <m:r>
                              <a:rPr lang="en-GB" i="1">
                                <a:latin typeface="Cambria Math" panose="02040503050406030204" pitchFamily="18" charset="0"/>
                              </a:rPr>
                              <m:t>1</m:t>
                            </m:r>
                          </m:sub>
                        </m:sSub>
                      </m:e>
                    </m:acc>
                    <m:r>
                      <a:rPr lang="en-GB" i="1">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0</m:t>
                        </m:r>
                      </m:e>
                    </m:acc>
                  </m:oMath>
                </a14:m>
                <a:r>
                  <a:rPr lang="en-US" dirty="0"/>
                  <a:t>). After a completely inelastic collision both bodies have velocity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sub>
                        </m:sSub>
                      </m:e>
                    </m:acc>
                  </m:oMath>
                </a14:m>
                <a:r>
                  <a:rPr lang="en-US" dirty="0"/>
                  <a:t>.  </a:t>
                </a:r>
                <a:endParaRPr lang="en-US" dirty="0"/>
              </a:p>
              <a:p>
                <a:pPr marL="342900" indent="-342900">
                  <a:buAutoNum type="alphaLcParenBoth"/>
                </a:pPr>
                <a:r>
                  <a:rPr lang="en-GB" dirty="0"/>
                  <a:t>Describe the conservation of momentum of the system body A+ body B </a:t>
                </a:r>
                <a:endParaRPr lang="en-GB" dirty="0"/>
              </a:p>
              <a:p>
                <a:pPr marL="342900" indent="-342900">
                  <a:buFontTx/>
                  <a:buAutoNum type="alphaLcParenBoth"/>
                </a:pPr>
                <a:r>
                  <a:rPr lang="en-GB" dirty="0"/>
                  <a:t>Gives the expression of x-component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𝑥</m:t>
                        </m:r>
                      </m:sub>
                    </m:sSub>
                  </m:oMath>
                </a14:m>
                <a:r>
                  <a:rPr lang="en-GB" dirty="0"/>
                  <a:t>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𝑣</m:t>
                            </m:r>
                          </m:e>
                        </m:acc>
                      </m:e>
                      <m:sub>
                        <m:r>
                          <a:rPr lang="en-GB" i="1">
                            <a:latin typeface="Cambria Math" panose="02040503050406030204" pitchFamily="18" charset="0"/>
                          </a:rPr>
                          <m:t>2</m:t>
                        </m:r>
                      </m:sub>
                    </m:sSub>
                  </m:oMath>
                </a14:m>
                <a:r>
                  <a:rPr lang="en-US" dirty="0"/>
                  <a:t> in respect to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𝑥</m:t>
                        </m:r>
                      </m:sub>
                    </m:sSub>
                  </m:oMath>
                </a14:m>
                <a:endParaRPr lang="en-US" dirty="0"/>
              </a:p>
              <a:p>
                <a:pPr marL="342900" indent="-342900">
                  <a:buFontTx/>
                  <a:buAutoNum type="alphaLcParenBoth"/>
                </a:pPr>
                <a:r>
                  <a:rPr lang="en-US" dirty="0"/>
                  <a:t>Describe the ratio between the kinetic energy of the system (of two bodies A and B) after and before the collision </a:t>
                </a:r>
                <a14:m>
                  <m:oMath xmlns:m="http://schemas.openxmlformats.org/officeDocument/2006/math">
                    <m:f>
                      <m:fPr>
                        <m:type m:val="lin"/>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𝐾</m:t>
                            </m:r>
                            <m:r>
                              <a:rPr lang="en-GB" b="0" i="1" smtClean="0">
                                <a:latin typeface="Cambria Math" panose="02040503050406030204" pitchFamily="18" charset="0"/>
                              </a:rPr>
                              <m:t>,</m:t>
                            </m:r>
                            <m:r>
                              <a:rPr lang="en-GB"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𝐾</m:t>
                            </m:r>
                            <m:r>
                              <a:rPr lang="en-GB" b="0" i="1" smtClean="0">
                                <a:latin typeface="Cambria Math" panose="02040503050406030204" pitchFamily="18" charset="0"/>
                              </a:rPr>
                              <m:t>,</m:t>
                            </m:r>
                            <m:r>
                              <a:rPr lang="en-GB" b="0" i="1" smtClean="0">
                                <a:latin typeface="Cambria Math" panose="02040503050406030204" pitchFamily="18" charset="0"/>
                              </a:rPr>
                              <m:t>1</m:t>
                            </m:r>
                          </m:sub>
                        </m:sSub>
                      </m:den>
                    </m:f>
                  </m:oMath>
                </a14:m>
                <a:r>
                  <a:rPr lang="en-US" dirty="0"/>
                  <a:t> in terms of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𝐵</m:t>
                        </m:r>
                      </m:sub>
                    </m:sSub>
                    <m:r>
                      <a:rPr lang="en-US" b="0" i="0" smtClean="0">
                        <a:latin typeface="Cambria Math" panose="02040503050406030204" pitchFamily="18" charset="0"/>
                      </a:rPr>
                      <m:t> </m:t>
                    </m:r>
                  </m:oMath>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606243" y="3585854"/>
                <a:ext cx="8259945" cy="2091150"/>
              </a:xfrm>
              <a:prstGeom prst="rect">
                <a:avLst/>
              </a:prstGeom>
              <a:blipFill rotWithShape="1">
                <a:blip r:embed="rId6"/>
                <a:stretch>
                  <a:fillRect l="-5" r="4" b="5"/>
                </a:stretch>
              </a:blipFill>
            </p:spPr>
            <p:txBody>
              <a:bodyPr/>
              <a:lstStyle/>
              <a:p>
                <a:r>
                  <a:rPr lang="zh-CN" alt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43" y="116632"/>
            <a:ext cx="8229600" cy="1143000"/>
          </a:xfrm>
        </p:spPr>
        <p:txBody>
          <a:bodyPr/>
          <a:lstStyle/>
          <a:p>
            <a:r>
              <a:rPr lang="en-GB" sz="2800" dirty="0"/>
              <a:t>Ex. A completely inelastic collision (</a:t>
            </a:r>
            <a:r>
              <a:rPr lang="en-GB" sz="2800" i="1" dirty="0"/>
              <a:t>5 minutes</a:t>
            </a:r>
            <a:r>
              <a:rPr lang="en-GB" sz="2800" dirty="0"/>
              <a:t>)</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827584" y="1052736"/>
            <a:ext cx="4464496" cy="2341609"/>
          </a:xfrm>
          <a:prstGeom prst="rect">
            <a:avLst/>
          </a:prstGeom>
        </p:spPr>
      </p:pic>
      <p:cxnSp>
        <p:nvCxnSpPr>
          <p:cNvPr id="7" name="Straight Arrow Connector 6"/>
          <p:cNvCxnSpPr/>
          <p:nvPr/>
        </p:nvCxnSpPr>
        <p:spPr>
          <a:xfrm>
            <a:off x="1015290" y="3140968"/>
            <a:ext cx="5932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969897" y="3002468"/>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969897" y="3002468"/>
                <a:ext cx="188128" cy="276999"/>
              </a:xfrm>
              <a:prstGeom prst="rect">
                <a:avLst/>
              </a:prstGeom>
              <a:blipFill rotWithShape="1">
                <a:blip r:embed="rId2"/>
                <a:stretch>
                  <a:fillRect l="-73" t="-68" r="-16040" b="118"/>
                </a:stretch>
              </a:blipFill>
            </p:spPr>
            <p:txBody>
              <a:bodyPr/>
              <a:lstStyle/>
              <a:p>
                <a:r>
                  <a:rPr lang="zh-CN" altLang="en-US">
                    <a:noFill/>
                  </a:rPr>
                  <a:t> </a:t>
                </a:r>
              </a:p>
            </p:txBody>
          </p:sp>
        </mc:Fallback>
      </mc:AlternateContent>
      <p:sp>
        <p:nvSpPr>
          <p:cNvPr id="10" name="Right Arrow 9"/>
          <p:cNvSpPr/>
          <p:nvPr/>
        </p:nvSpPr>
        <p:spPr>
          <a:xfrm>
            <a:off x="4355976" y="2348880"/>
            <a:ext cx="504056" cy="216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946499" y="2321877"/>
                <a:ext cx="6228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𝑣</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946499" y="2321877"/>
                <a:ext cx="622863" cy="276999"/>
              </a:xfrm>
              <a:prstGeom prst="rect">
                <a:avLst/>
              </a:prstGeom>
              <a:blipFill rotWithShape="1">
                <a:blip r:embed="rId3"/>
                <a:stretch>
                  <a:fillRect l="-78" t="-114" r="-10129" b="-523"/>
                </a:stretch>
              </a:blipFill>
            </p:spPr>
            <p:txBody>
              <a:bodyPr/>
              <a:lstStyle/>
              <a:p>
                <a:r>
                  <a:rPr lang="zh-CN" altLang="en-US">
                    <a:noFill/>
                  </a:rPr>
                  <a:t> </a:t>
                </a:r>
              </a:p>
            </p:txBody>
          </p:sp>
        </mc:Fallback>
      </mc:AlternateContent>
      <p:sp>
        <p:nvSpPr>
          <p:cNvPr id="12" name="Right Arrow 11"/>
          <p:cNvSpPr/>
          <p:nvPr/>
        </p:nvSpPr>
        <p:spPr>
          <a:xfrm>
            <a:off x="1568494" y="2222866"/>
            <a:ext cx="987282" cy="1980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p:cNvSpPr txBox="1"/>
              <p:nvPr/>
            </p:nvSpPr>
            <p:spPr>
              <a:xfrm>
                <a:off x="2062135" y="1854050"/>
                <a:ext cx="3885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𝑣</m:t>
                              </m:r>
                            </m:e>
                            <m:sub>
                              <m:r>
                                <a:rPr lang="en-GB" b="0" i="1" smtClean="0">
                                  <a:solidFill>
                                    <a:srgbClr val="FF0000"/>
                                  </a:solidFill>
                                  <a:latin typeface="Cambria Math" panose="02040503050406030204" pitchFamily="18" charset="0"/>
                                </a:rPr>
                                <m:t>𝐴</m:t>
                              </m:r>
                              <m:r>
                                <a:rPr lang="en-GB" b="0" i="1" smtClean="0">
                                  <a:solidFill>
                                    <a:srgbClr val="FF0000"/>
                                  </a:solidFill>
                                  <a:latin typeface="Cambria Math" panose="02040503050406030204" pitchFamily="18" charset="0"/>
                                </a:rPr>
                                <m:t>1</m:t>
                              </m:r>
                            </m:sub>
                          </m:sSub>
                        </m:e>
                      </m:acc>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062135" y="1854050"/>
                <a:ext cx="388568" cy="276999"/>
              </a:xfrm>
              <a:prstGeom prst="rect">
                <a:avLst/>
              </a:prstGeom>
              <a:blipFill rotWithShape="1">
                <a:blip r:embed="rId4"/>
                <a:stretch>
                  <a:fillRect l="-75" t="-175" r="-9581" b="-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555776" y="2714437"/>
                <a:ext cx="831253"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𝐵</m:t>
                              </m:r>
                              <m:r>
                                <a:rPr lang="en-GB" b="0" i="1" smtClean="0">
                                  <a:latin typeface="Cambria Math" panose="02040503050406030204" pitchFamily="18" charset="0"/>
                                </a:rPr>
                                <m:t>1</m:t>
                              </m:r>
                            </m:sub>
                          </m:sSub>
                        </m:e>
                      </m:acc>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0</m:t>
                          </m:r>
                        </m:e>
                      </m:acc>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555776" y="2714437"/>
                <a:ext cx="831253" cy="312458"/>
              </a:xfrm>
              <a:prstGeom prst="rect">
                <a:avLst/>
              </a:prstGeom>
              <a:blipFill rotWithShape="1">
                <a:blip r:embed="rId5"/>
                <a:stretch>
                  <a:fillRect l="-64" t="-143" r="-3521" b="155"/>
                </a:stretch>
              </a:blipFill>
            </p:spPr>
            <p:txBody>
              <a:bodyPr/>
              <a:lstStyle/>
              <a:p>
                <a:r>
                  <a:rPr lang="zh-CN" altLang="en-US">
                    <a:noFill/>
                  </a:rPr>
                  <a:t> </a:t>
                </a:r>
              </a:p>
            </p:txBody>
          </p:sp>
        </mc:Fallback>
      </mc:AlternateContent>
      <p:sp>
        <p:nvSpPr>
          <p:cNvPr id="16" name="TextBox 15"/>
          <p:cNvSpPr txBox="1"/>
          <p:nvPr/>
        </p:nvSpPr>
        <p:spPr>
          <a:xfrm>
            <a:off x="606243" y="3585854"/>
            <a:ext cx="8259945" cy="646331"/>
          </a:xfrm>
          <a:prstGeom prst="rect">
            <a:avLst/>
          </a:prstGeom>
          <a:noFill/>
        </p:spPr>
        <p:txBody>
          <a:bodyPr wrap="square" rtlCol="0">
            <a:spAutoFit/>
          </a:bodyPr>
          <a:lstStyle/>
          <a:p>
            <a:pPr marL="342900" indent="-342900">
              <a:buAutoNum type="alphaLcParenBoth"/>
            </a:pPr>
            <a:r>
              <a:rPr lang="en-GB" dirty="0"/>
              <a:t>Describe the conservation of momentum of the system body A+ body B </a:t>
            </a:r>
            <a:endParaRPr lang="en-GB" dirty="0"/>
          </a:p>
          <a:p>
            <a:pPr marL="342900" indent="-342900">
              <a:buAutoNum type="alphaLcParenBoth"/>
            </a:pPr>
            <a:endParaRPr lang="en-US" dirty="0"/>
          </a:p>
        </p:txBody>
      </p:sp>
      <mc:AlternateContent xmlns:mc="http://schemas.openxmlformats.org/markup-compatibility/2006">
        <mc:Choice xmlns:a14="http://schemas.microsoft.com/office/drawing/2010/main" Requires="a14">
          <p:sp>
            <p:nvSpPr>
              <p:cNvPr id="17" name="TextBox 16"/>
              <p:cNvSpPr txBox="1"/>
              <p:nvPr/>
            </p:nvSpPr>
            <p:spPr>
              <a:xfrm>
                <a:off x="1773029" y="4239323"/>
                <a:ext cx="3371692" cy="2992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d>
                            <m:dPr>
                              <m:ctrlPr>
                                <a:rPr lang="en-GB"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b="0" i="1" smtClean="0">
                                      <a:latin typeface="Cambria Math" panose="02040503050406030204" pitchFamily="18" charset="0"/>
                                    </a:rPr>
                                    <m:t>𝐴</m:t>
                                  </m:r>
                                </m:sub>
                              </m:sSub>
                              <m:r>
                                <a:rPr lang="en-GB" i="1" smtClean="0">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b="0" i="1" smtClean="0">
                                      <a:latin typeface="Cambria Math" panose="02040503050406030204" pitchFamily="18" charset="0"/>
                                    </a:rPr>
                                    <m:t>𝐵</m:t>
                                  </m:r>
                                </m:sub>
                              </m:sSub>
                            </m:e>
                          </m:d>
                        </m:e>
                        <m:sub>
                          <m:r>
                            <a:rPr lang="en-GB" b="0" i="1" smtClean="0">
                              <a:latin typeface="Cambria Math" panose="02040503050406030204" pitchFamily="18" charset="0"/>
                            </a:rPr>
                            <m:t>𝑏𝑒𝑓𝑜𝑟𝑒</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d>
                            <m:dPr>
                              <m:ctrlPr>
                                <a:rPr lang="en-GB"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b="0" i="1" smtClean="0">
                                      <a:latin typeface="Cambria Math" panose="02040503050406030204" pitchFamily="18" charset="0"/>
                                    </a:rPr>
                                    <m:t>𝐴</m:t>
                                  </m:r>
                                </m:sub>
                              </m:sSub>
                              <m:r>
                                <a:rPr lang="en-GB"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b="0" i="1" smtClean="0">
                                      <a:latin typeface="Cambria Math" panose="02040503050406030204" pitchFamily="18" charset="0"/>
                                    </a:rPr>
                                    <m:t>𝐵</m:t>
                                  </m:r>
                                </m:sub>
                              </m:sSub>
                            </m:e>
                          </m:d>
                        </m:e>
                        <m:sub>
                          <m:r>
                            <a:rPr lang="en-GB" b="0" i="1" smtClean="0">
                              <a:latin typeface="Cambria Math" panose="02040503050406030204" pitchFamily="18" charset="0"/>
                            </a:rPr>
                            <m:t>𝑎𝑓𝑡𝑒𝑟</m:t>
                          </m:r>
                        </m:sub>
                      </m:sSub>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1773029" y="4239323"/>
                <a:ext cx="3371692" cy="299249"/>
              </a:xfrm>
              <a:prstGeom prst="rect">
                <a:avLst/>
              </a:prstGeom>
              <a:blipFill rotWithShape="1">
                <a:blip r:embed="rId6"/>
                <a:stretch>
                  <a:fillRect l="-3" t="-21" r="17" b="76"/>
                </a:stretch>
              </a:blipFill>
            </p:spPr>
            <p:txBody>
              <a:bodyPr/>
              <a:lstStyle/>
              <a:p>
                <a:r>
                  <a:rPr lang="zh-CN" alt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43" y="116632"/>
            <a:ext cx="8229600" cy="1143000"/>
          </a:xfrm>
        </p:spPr>
        <p:txBody>
          <a:bodyPr/>
          <a:lstStyle/>
          <a:p>
            <a:r>
              <a:rPr lang="en-GB" sz="2800" dirty="0"/>
              <a:t>Ex. A completely inelastic collision (</a:t>
            </a:r>
            <a:r>
              <a:rPr lang="en-GB" sz="2800" i="1" dirty="0"/>
              <a:t>5 minutes</a:t>
            </a:r>
            <a:r>
              <a:rPr lang="en-GB" sz="2800" dirty="0"/>
              <a:t>)</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827584" y="1052736"/>
            <a:ext cx="4464496" cy="2341609"/>
          </a:xfrm>
          <a:prstGeom prst="rect">
            <a:avLst/>
          </a:prstGeom>
        </p:spPr>
      </p:pic>
      <p:cxnSp>
        <p:nvCxnSpPr>
          <p:cNvPr id="7" name="Straight Arrow Connector 6"/>
          <p:cNvCxnSpPr/>
          <p:nvPr/>
        </p:nvCxnSpPr>
        <p:spPr>
          <a:xfrm>
            <a:off x="1015290" y="3140968"/>
            <a:ext cx="5932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969897" y="3002468"/>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969897" y="3002468"/>
                <a:ext cx="188128" cy="276999"/>
              </a:xfrm>
              <a:prstGeom prst="rect">
                <a:avLst/>
              </a:prstGeom>
              <a:blipFill rotWithShape="1">
                <a:blip r:embed="rId2"/>
                <a:stretch>
                  <a:fillRect l="-73" t="-68" r="-16040" b="118"/>
                </a:stretch>
              </a:blipFill>
            </p:spPr>
            <p:txBody>
              <a:bodyPr/>
              <a:lstStyle/>
              <a:p>
                <a:r>
                  <a:rPr lang="zh-CN" altLang="en-US">
                    <a:noFill/>
                  </a:rPr>
                  <a:t> </a:t>
                </a:r>
              </a:p>
            </p:txBody>
          </p:sp>
        </mc:Fallback>
      </mc:AlternateContent>
      <p:sp>
        <p:nvSpPr>
          <p:cNvPr id="10" name="Right Arrow 9"/>
          <p:cNvSpPr/>
          <p:nvPr/>
        </p:nvSpPr>
        <p:spPr>
          <a:xfrm>
            <a:off x="4355976" y="2348880"/>
            <a:ext cx="504056" cy="216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946499" y="2321877"/>
                <a:ext cx="6228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𝑣</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946499" y="2321877"/>
                <a:ext cx="622863" cy="276999"/>
              </a:xfrm>
              <a:prstGeom prst="rect">
                <a:avLst/>
              </a:prstGeom>
              <a:blipFill rotWithShape="1">
                <a:blip r:embed="rId3"/>
                <a:stretch>
                  <a:fillRect l="-78" t="-114" r="-10129" b="-523"/>
                </a:stretch>
              </a:blipFill>
            </p:spPr>
            <p:txBody>
              <a:bodyPr/>
              <a:lstStyle/>
              <a:p>
                <a:r>
                  <a:rPr lang="zh-CN" altLang="en-US">
                    <a:noFill/>
                  </a:rPr>
                  <a:t> </a:t>
                </a:r>
              </a:p>
            </p:txBody>
          </p:sp>
        </mc:Fallback>
      </mc:AlternateContent>
      <p:sp>
        <p:nvSpPr>
          <p:cNvPr id="12" name="Right Arrow 11"/>
          <p:cNvSpPr/>
          <p:nvPr/>
        </p:nvSpPr>
        <p:spPr>
          <a:xfrm>
            <a:off x="1568494" y="2222866"/>
            <a:ext cx="987282" cy="1980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p:cNvSpPr txBox="1"/>
              <p:nvPr/>
            </p:nvSpPr>
            <p:spPr>
              <a:xfrm>
                <a:off x="2062135" y="1854050"/>
                <a:ext cx="3885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𝑣</m:t>
                              </m:r>
                            </m:e>
                            <m:sub>
                              <m:r>
                                <a:rPr lang="en-GB" b="0" i="1" smtClean="0">
                                  <a:solidFill>
                                    <a:srgbClr val="FF0000"/>
                                  </a:solidFill>
                                  <a:latin typeface="Cambria Math" panose="02040503050406030204" pitchFamily="18" charset="0"/>
                                </a:rPr>
                                <m:t>𝐴</m:t>
                              </m:r>
                              <m:r>
                                <a:rPr lang="en-GB" b="0" i="1" smtClean="0">
                                  <a:solidFill>
                                    <a:srgbClr val="FF0000"/>
                                  </a:solidFill>
                                  <a:latin typeface="Cambria Math" panose="02040503050406030204" pitchFamily="18" charset="0"/>
                                </a:rPr>
                                <m:t>1</m:t>
                              </m:r>
                            </m:sub>
                          </m:sSub>
                        </m:e>
                      </m:acc>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062135" y="1854050"/>
                <a:ext cx="388568" cy="276999"/>
              </a:xfrm>
              <a:prstGeom prst="rect">
                <a:avLst/>
              </a:prstGeom>
              <a:blipFill rotWithShape="1">
                <a:blip r:embed="rId4"/>
                <a:stretch>
                  <a:fillRect l="-75" t="-175" r="-9581" b="-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555776" y="2714437"/>
                <a:ext cx="831253"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𝐵</m:t>
                              </m:r>
                              <m:r>
                                <a:rPr lang="en-GB" b="0" i="1" smtClean="0">
                                  <a:latin typeface="Cambria Math" panose="02040503050406030204" pitchFamily="18" charset="0"/>
                                </a:rPr>
                                <m:t>1</m:t>
                              </m:r>
                            </m:sub>
                          </m:sSub>
                        </m:e>
                      </m:acc>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0</m:t>
                          </m:r>
                        </m:e>
                      </m:acc>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555776" y="2714437"/>
                <a:ext cx="831253" cy="312458"/>
              </a:xfrm>
              <a:prstGeom prst="rect">
                <a:avLst/>
              </a:prstGeom>
              <a:blipFill rotWithShape="1">
                <a:blip r:embed="rId5"/>
                <a:stretch>
                  <a:fillRect l="-64" t="-143" r="-3521" b="155"/>
                </a:stretch>
              </a:blipFill>
            </p:spPr>
            <p:txBody>
              <a:bodyPr/>
              <a:lstStyle/>
              <a:p>
                <a:r>
                  <a:rPr lang="zh-CN" altLang="en-US">
                    <a:noFill/>
                  </a:rPr>
                  <a:t> </a:t>
                </a:r>
              </a:p>
            </p:txBody>
          </p:sp>
        </mc:Fallback>
      </mc:AlternateContent>
      <p:sp>
        <p:nvSpPr>
          <p:cNvPr id="16" name="TextBox 15"/>
          <p:cNvSpPr txBox="1"/>
          <p:nvPr/>
        </p:nvSpPr>
        <p:spPr>
          <a:xfrm>
            <a:off x="606243" y="3585854"/>
            <a:ext cx="8259945" cy="646331"/>
          </a:xfrm>
          <a:prstGeom prst="rect">
            <a:avLst/>
          </a:prstGeom>
          <a:noFill/>
        </p:spPr>
        <p:txBody>
          <a:bodyPr wrap="square" rtlCol="0">
            <a:spAutoFit/>
          </a:bodyPr>
          <a:lstStyle/>
          <a:p>
            <a:pPr marL="342900" indent="-342900">
              <a:buAutoNum type="alphaLcParenBoth"/>
            </a:pPr>
            <a:r>
              <a:rPr lang="en-GB" dirty="0"/>
              <a:t>Describe the conservation of momentum of the system body A+ body B </a:t>
            </a:r>
            <a:endParaRPr lang="en-GB" dirty="0"/>
          </a:p>
          <a:p>
            <a:pPr marL="342900" indent="-342900">
              <a:buAutoNum type="alphaLcParenBoth"/>
            </a:pPr>
            <a:endParaRPr lang="en-US" dirty="0"/>
          </a:p>
        </p:txBody>
      </p:sp>
      <mc:AlternateContent xmlns:mc="http://schemas.openxmlformats.org/markup-compatibility/2006">
        <mc:Choice xmlns:a14="http://schemas.microsoft.com/office/drawing/2010/main" Requires="a14">
          <p:sp>
            <p:nvSpPr>
              <p:cNvPr id="17" name="TextBox 16"/>
              <p:cNvSpPr txBox="1"/>
              <p:nvPr/>
            </p:nvSpPr>
            <p:spPr>
              <a:xfrm>
                <a:off x="1773029" y="4239323"/>
                <a:ext cx="3371692" cy="2992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d>
                            <m:dPr>
                              <m:ctrlPr>
                                <a:rPr lang="en-GB"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b="0" i="1" smtClean="0">
                                      <a:latin typeface="Cambria Math" panose="02040503050406030204" pitchFamily="18" charset="0"/>
                                    </a:rPr>
                                    <m:t>𝐴</m:t>
                                  </m:r>
                                </m:sub>
                              </m:sSub>
                              <m:r>
                                <a:rPr lang="en-GB" i="1" smtClean="0">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b="0" i="1" smtClean="0">
                                      <a:latin typeface="Cambria Math" panose="02040503050406030204" pitchFamily="18" charset="0"/>
                                    </a:rPr>
                                    <m:t>𝐵</m:t>
                                  </m:r>
                                </m:sub>
                              </m:sSub>
                            </m:e>
                          </m:d>
                        </m:e>
                        <m:sub>
                          <m:r>
                            <a:rPr lang="en-GB" b="0" i="1" smtClean="0">
                              <a:latin typeface="Cambria Math" panose="02040503050406030204" pitchFamily="18" charset="0"/>
                            </a:rPr>
                            <m:t>𝑏𝑒𝑓𝑜𝑟𝑒</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d>
                            <m:dPr>
                              <m:ctrlPr>
                                <a:rPr lang="en-GB"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b="0" i="1" smtClean="0">
                                      <a:latin typeface="Cambria Math" panose="02040503050406030204" pitchFamily="18" charset="0"/>
                                    </a:rPr>
                                    <m:t>𝐴</m:t>
                                  </m:r>
                                </m:sub>
                              </m:sSub>
                              <m:r>
                                <a:rPr lang="en-GB"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𝑝</m:t>
                                      </m:r>
                                    </m:e>
                                  </m:acc>
                                </m:e>
                                <m:sub>
                                  <m:r>
                                    <a:rPr lang="en-GB" b="0" i="1" smtClean="0">
                                      <a:latin typeface="Cambria Math" panose="02040503050406030204" pitchFamily="18" charset="0"/>
                                    </a:rPr>
                                    <m:t>𝐵</m:t>
                                  </m:r>
                                </m:sub>
                              </m:sSub>
                            </m:e>
                          </m:d>
                        </m:e>
                        <m:sub>
                          <m:r>
                            <a:rPr lang="en-GB" b="0" i="1" smtClean="0">
                              <a:latin typeface="Cambria Math" panose="02040503050406030204" pitchFamily="18" charset="0"/>
                            </a:rPr>
                            <m:t>𝑎𝑓𝑡𝑒𝑟</m:t>
                          </m:r>
                        </m:sub>
                      </m:sSub>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1773029" y="4239323"/>
                <a:ext cx="3371692" cy="299249"/>
              </a:xfrm>
              <a:prstGeom prst="rect">
                <a:avLst/>
              </a:prstGeom>
              <a:blipFill rotWithShape="1">
                <a:blip r:embed="rId6"/>
                <a:stretch>
                  <a:fillRect l="-3" t="-21" r="17" b="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2590745" y="4815650"/>
                <a:ext cx="239674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sub>
                          </m:sSub>
                        </m:e>
                      </m:acc>
                      <m:r>
                        <a:rPr lang="en-GB" b="0" i="1" smtClean="0">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b="0" i="1" smtClean="0">
                                  <a:latin typeface="Cambria Math" panose="02040503050406030204" pitchFamily="18" charset="0"/>
                                </a:rPr>
                                <m:t>2</m:t>
                              </m:r>
                            </m:sub>
                          </m:sSub>
                        </m:e>
                      </m:acc>
                      <m:r>
                        <a:rPr lang="en-GB" b="0" i="1" smtClean="0">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𝑚</m:t>
                          </m:r>
                        </m:e>
                        <m:sub>
                          <m:r>
                            <a:rPr lang="en-GB" b="0" i="1" smtClean="0">
                              <a:latin typeface="Cambria Math" panose="02040503050406030204" pitchFamily="18" charset="0"/>
                            </a:rPr>
                            <m:t>𝐵</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2</m:t>
                              </m:r>
                            </m:sub>
                          </m:sSub>
                        </m:e>
                      </m:acc>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590745" y="4815650"/>
                <a:ext cx="2396746" cy="276999"/>
              </a:xfrm>
              <a:prstGeom prst="rect">
                <a:avLst/>
              </a:prstGeom>
              <a:blipFill rotWithShape="1">
                <a:blip r:embed="rId7"/>
                <a:stretch>
                  <a:fillRect l="-24" t="-161" r="-548" b="-4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420625" y="5518171"/>
                <a:ext cx="3724096" cy="404791"/>
              </a:xfrm>
              <a:prstGeom prst="rect">
                <a:avLst/>
              </a:prstGeom>
              <a:noFill/>
            </p:spPr>
            <p:txBody>
              <a:bodyPr wrap="none" rtlCol="0">
                <a:spAutoFit/>
              </a:bodyPr>
              <a:lstStyle/>
              <a:p>
                <a:r>
                  <a:rPr lang="en-GB" dirty="0"/>
                  <a:t>(the momentum of body B at rest is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0</m:t>
                        </m:r>
                      </m:e>
                    </m:acc>
                  </m:oMath>
                </a14:m>
                <a:r>
                  <a:rPr lang="en-GB" dirty="0"/>
                  <a:t>)</a:t>
                </a:r>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1420625" y="5518171"/>
                <a:ext cx="3724096" cy="404791"/>
              </a:xfrm>
              <a:prstGeom prst="rect">
                <a:avLst/>
              </a:prstGeom>
              <a:blipFill rotWithShape="1">
                <a:blip r:embed="rId8"/>
                <a:stretch>
                  <a:fillRect l="-3" t="-5" r="16" b="78"/>
                </a:stretch>
              </a:blipFill>
            </p:spPr>
            <p:txBody>
              <a:bodyPr/>
              <a:lstStyle/>
              <a:p>
                <a:r>
                  <a:rPr lang="zh-CN" alt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43" y="116632"/>
            <a:ext cx="8229600" cy="1143000"/>
          </a:xfrm>
        </p:spPr>
        <p:txBody>
          <a:bodyPr/>
          <a:lstStyle/>
          <a:p>
            <a:r>
              <a:rPr lang="en-GB" sz="2800" dirty="0"/>
              <a:t>Ex. A completely inelastic collision (</a:t>
            </a:r>
            <a:r>
              <a:rPr lang="en-GB" sz="2800" i="1" dirty="0"/>
              <a:t>5 minutes</a:t>
            </a:r>
            <a:r>
              <a:rPr lang="en-GB" sz="2800" dirty="0"/>
              <a:t>)</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827584" y="1052736"/>
            <a:ext cx="4464496" cy="2341609"/>
          </a:xfrm>
          <a:prstGeom prst="rect">
            <a:avLst/>
          </a:prstGeom>
        </p:spPr>
      </p:pic>
      <p:cxnSp>
        <p:nvCxnSpPr>
          <p:cNvPr id="7" name="Straight Arrow Connector 6"/>
          <p:cNvCxnSpPr/>
          <p:nvPr/>
        </p:nvCxnSpPr>
        <p:spPr>
          <a:xfrm>
            <a:off x="1015290" y="3140968"/>
            <a:ext cx="5932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969897" y="3002468"/>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969897" y="3002468"/>
                <a:ext cx="188128" cy="276999"/>
              </a:xfrm>
              <a:prstGeom prst="rect">
                <a:avLst/>
              </a:prstGeom>
              <a:blipFill rotWithShape="1">
                <a:blip r:embed="rId2"/>
                <a:stretch>
                  <a:fillRect l="-73" t="-68" r="-16040" b="118"/>
                </a:stretch>
              </a:blipFill>
            </p:spPr>
            <p:txBody>
              <a:bodyPr/>
              <a:lstStyle/>
              <a:p>
                <a:r>
                  <a:rPr lang="zh-CN" altLang="en-US">
                    <a:noFill/>
                  </a:rPr>
                  <a:t> </a:t>
                </a:r>
              </a:p>
            </p:txBody>
          </p:sp>
        </mc:Fallback>
      </mc:AlternateContent>
      <p:sp>
        <p:nvSpPr>
          <p:cNvPr id="10" name="Right Arrow 9"/>
          <p:cNvSpPr/>
          <p:nvPr/>
        </p:nvSpPr>
        <p:spPr>
          <a:xfrm>
            <a:off x="4355976" y="2348880"/>
            <a:ext cx="504056" cy="216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946499" y="2321877"/>
                <a:ext cx="6228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𝑣</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946499" y="2321877"/>
                <a:ext cx="622863" cy="276999"/>
              </a:xfrm>
              <a:prstGeom prst="rect">
                <a:avLst/>
              </a:prstGeom>
              <a:blipFill rotWithShape="1">
                <a:blip r:embed="rId3"/>
                <a:stretch>
                  <a:fillRect l="-78" t="-114" r="-10129" b="-523"/>
                </a:stretch>
              </a:blipFill>
            </p:spPr>
            <p:txBody>
              <a:bodyPr/>
              <a:lstStyle/>
              <a:p>
                <a:r>
                  <a:rPr lang="zh-CN" altLang="en-US">
                    <a:noFill/>
                  </a:rPr>
                  <a:t> </a:t>
                </a:r>
              </a:p>
            </p:txBody>
          </p:sp>
        </mc:Fallback>
      </mc:AlternateContent>
      <p:sp>
        <p:nvSpPr>
          <p:cNvPr id="12" name="Right Arrow 11"/>
          <p:cNvSpPr/>
          <p:nvPr/>
        </p:nvSpPr>
        <p:spPr>
          <a:xfrm>
            <a:off x="1568494" y="2222866"/>
            <a:ext cx="987282" cy="1980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p:cNvSpPr txBox="1"/>
              <p:nvPr/>
            </p:nvSpPr>
            <p:spPr>
              <a:xfrm>
                <a:off x="2062135" y="1854050"/>
                <a:ext cx="3885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𝑣</m:t>
                              </m:r>
                            </m:e>
                            <m:sub>
                              <m:r>
                                <a:rPr lang="en-GB" b="0" i="1" smtClean="0">
                                  <a:solidFill>
                                    <a:srgbClr val="FF0000"/>
                                  </a:solidFill>
                                  <a:latin typeface="Cambria Math" panose="02040503050406030204" pitchFamily="18" charset="0"/>
                                </a:rPr>
                                <m:t>𝐴</m:t>
                              </m:r>
                              <m:r>
                                <a:rPr lang="en-GB" b="0" i="1" smtClean="0">
                                  <a:solidFill>
                                    <a:srgbClr val="FF0000"/>
                                  </a:solidFill>
                                  <a:latin typeface="Cambria Math" panose="02040503050406030204" pitchFamily="18" charset="0"/>
                                </a:rPr>
                                <m:t>1</m:t>
                              </m:r>
                            </m:sub>
                          </m:sSub>
                        </m:e>
                      </m:acc>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062135" y="1854050"/>
                <a:ext cx="388568" cy="276999"/>
              </a:xfrm>
              <a:prstGeom prst="rect">
                <a:avLst/>
              </a:prstGeom>
              <a:blipFill rotWithShape="1">
                <a:blip r:embed="rId4"/>
                <a:stretch>
                  <a:fillRect l="-75" t="-175" r="-9581" b="-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555776" y="2714437"/>
                <a:ext cx="831253"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𝐵</m:t>
                              </m:r>
                              <m:r>
                                <a:rPr lang="en-GB" b="0" i="1" smtClean="0">
                                  <a:latin typeface="Cambria Math" panose="02040503050406030204" pitchFamily="18" charset="0"/>
                                </a:rPr>
                                <m:t>1</m:t>
                              </m:r>
                            </m:sub>
                          </m:sSub>
                        </m:e>
                      </m:acc>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0</m:t>
                          </m:r>
                        </m:e>
                      </m:acc>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555776" y="2714437"/>
                <a:ext cx="831253" cy="312458"/>
              </a:xfrm>
              <a:prstGeom prst="rect">
                <a:avLst/>
              </a:prstGeom>
              <a:blipFill rotWithShape="1">
                <a:blip r:embed="rId5"/>
                <a:stretch>
                  <a:fillRect l="-64" t="-143" r="-3521"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606243" y="3585854"/>
                <a:ext cx="8259945" cy="658514"/>
              </a:xfrm>
              <a:prstGeom prst="rect">
                <a:avLst/>
              </a:prstGeom>
              <a:noFill/>
            </p:spPr>
            <p:txBody>
              <a:bodyPr wrap="square" rtlCol="0">
                <a:spAutoFit/>
              </a:bodyPr>
              <a:lstStyle/>
              <a:p>
                <a:r>
                  <a:rPr lang="en-GB" dirty="0"/>
                  <a:t>b)Gives the expression of x-component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𝑥</m:t>
                        </m:r>
                      </m:sub>
                    </m:sSub>
                  </m:oMath>
                </a14:m>
                <a:r>
                  <a:rPr lang="en-GB" dirty="0"/>
                  <a:t>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𝑣</m:t>
                            </m:r>
                          </m:e>
                        </m:acc>
                      </m:e>
                      <m:sub>
                        <m:r>
                          <a:rPr lang="en-GB" i="1">
                            <a:latin typeface="Cambria Math" panose="02040503050406030204" pitchFamily="18" charset="0"/>
                          </a:rPr>
                          <m:t>2</m:t>
                        </m:r>
                      </m:sub>
                    </m:sSub>
                  </m:oMath>
                </a14:m>
                <a:r>
                  <a:rPr lang="en-US" dirty="0"/>
                  <a:t> in respect to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𝑥</m:t>
                        </m:r>
                      </m:sub>
                    </m:sSub>
                  </m:oMath>
                </a14:m>
                <a:endParaRPr lang="en-US" dirty="0"/>
              </a:p>
              <a:p>
                <a:pPr marL="342900" indent="-342900">
                  <a:buAutoNum type="alphaLcParenBoth"/>
                </a:pPr>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606243" y="3585854"/>
                <a:ext cx="8259945" cy="658514"/>
              </a:xfrm>
              <a:prstGeom prst="rect">
                <a:avLst/>
              </a:prstGeom>
              <a:blipFill rotWithShape="1">
                <a:blip r:embed="rId6"/>
                <a:stretch>
                  <a:fillRect l="-5" t="-1" r="4"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958755" y="4219079"/>
                <a:ext cx="40460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sub>
                          </m:sSub>
                        </m:e>
                      </m:acc>
                      <m:r>
                        <a:rPr lang="en-GB" b="0" i="1" smtClean="0">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b="0" i="1" smtClean="0">
                                  <a:latin typeface="Cambria Math" panose="02040503050406030204" pitchFamily="18" charset="0"/>
                                </a:rPr>
                                <m:t>2</m:t>
                              </m:r>
                            </m:sub>
                          </m:sSub>
                        </m:e>
                      </m:acc>
                      <m:r>
                        <a:rPr lang="en-GB" b="0" i="1" smtClean="0">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𝑚</m:t>
                          </m:r>
                        </m:e>
                        <m:sub>
                          <m:r>
                            <a:rPr lang="en-GB" b="0" i="1" smtClean="0">
                              <a:latin typeface="Cambria Math" panose="02040503050406030204" pitchFamily="18" charset="0"/>
                            </a:rPr>
                            <m:t>𝐵</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2</m:t>
                              </m:r>
                            </m:sub>
                          </m:sSub>
                        </m:e>
                      </m:acc>
                      <m:r>
                        <a:rPr lang="en-GB" b="0" i="1" smtClean="0">
                          <a:latin typeface="Cambria Math" panose="02040503050406030204" pitchFamily="18" charset="0"/>
                        </a:rPr>
                        <m:t>=</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e>
                      </m:d>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sub>
                          </m:sSub>
                        </m:e>
                      </m:acc>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1958755" y="4219079"/>
                <a:ext cx="4046043" cy="276999"/>
              </a:xfrm>
              <a:prstGeom prst="rect">
                <a:avLst/>
              </a:prstGeom>
              <a:blipFill rotWithShape="1">
                <a:blip r:embed="rId7"/>
                <a:stretch>
                  <a:fillRect l="-10" t="-50" r="6" b="-587"/>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43" y="116632"/>
            <a:ext cx="8229600" cy="1143000"/>
          </a:xfrm>
        </p:spPr>
        <p:txBody>
          <a:bodyPr/>
          <a:lstStyle/>
          <a:p>
            <a:r>
              <a:rPr lang="en-GB" sz="2800" dirty="0"/>
              <a:t>Ex. A completely inelastic collision (</a:t>
            </a:r>
            <a:r>
              <a:rPr lang="en-GB" sz="2800" i="1" dirty="0"/>
              <a:t>5 minutes</a:t>
            </a:r>
            <a:r>
              <a:rPr lang="en-GB" sz="2800" dirty="0"/>
              <a:t>)</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827584" y="1052736"/>
            <a:ext cx="4464496" cy="2341609"/>
          </a:xfrm>
          <a:prstGeom prst="rect">
            <a:avLst/>
          </a:prstGeom>
        </p:spPr>
      </p:pic>
      <p:cxnSp>
        <p:nvCxnSpPr>
          <p:cNvPr id="7" name="Straight Arrow Connector 6"/>
          <p:cNvCxnSpPr/>
          <p:nvPr/>
        </p:nvCxnSpPr>
        <p:spPr>
          <a:xfrm>
            <a:off x="1015290" y="3140968"/>
            <a:ext cx="5932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969897" y="3002468"/>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969897" y="3002468"/>
                <a:ext cx="188128" cy="276999"/>
              </a:xfrm>
              <a:prstGeom prst="rect">
                <a:avLst/>
              </a:prstGeom>
              <a:blipFill rotWithShape="1">
                <a:blip r:embed="rId2"/>
                <a:stretch>
                  <a:fillRect l="-73" t="-68" r="-16040" b="118"/>
                </a:stretch>
              </a:blipFill>
            </p:spPr>
            <p:txBody>
              <a:bodyPr/>
              <a:lstStyle/>
              <a:p>
                <a:r>
                  <a:rPr lang="zh-CN" altLang="en-US">
                    <a:noFill/>
                  </a:rPr>
                  <a:t> </a:t>
                </a:r>
              </a:p>
            </p:txBody>
          </p:sp>
        </mc:Fallback>
      </mc:AlternateContent>
      <p:sp>
        <p:nvSpPr>
          <p:cNvPr id="10" name="Right Arrow 9"/>
          <p:cNvSpPr/>
          <p:nvPr/>
        </p:nvSpPr>
        <p:spPr>
          <a:xfrm>
            <a:off x="4355976" y="2348880"/>
            <a:ext cx="504056" cy="216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946499" y="2321877"/>
                <a:ext cx="6228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𝑣</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946499" y="2321877"/>
                <a:ext cx="622863" cy="276999"/>
              </a:xfrm>
              <a:prstGeom prst="rect">
                <a:avLst/>
              </a:prstGeom>
              <a:blipFill rotWithShape="1">
                <a:blip r:embed="rId3"/>
                <a:stretch>
                  <a:fillRect l="-78" t="-114" r="-10129" b="-523"/>
                </a:stretch>
              </a:blipFill>
            </p:spPr>
            <p:txBody>
              <a:bodyPr/>
              <a:lstStyle/>
              <a:p>
                <a:r>
                  <a:rPr lang="zh-CN" altLang="en-US">
                    <a:noFill/>
                  </a:rPr>
                  <a:t> </a:t>
                </a:r>
              </a:p>
            </p:txBody>
          </p:sp>
        </mc:Fallback>
      </mc:AlternateContent>
      <p:sp>
        <p:nvSpPr>
          <p:cNvPr id="12" name="Right Arrow 11"/>
          <p:cNvSpPr/>
          <p:nvPr/>
        </p:nvSpPr>
        <p:spPr>
          <a:xfrm>
            <a:off x="1568494" y="2222866"/>
            <a:ext cx="987282" cy="1980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p:cNvSpPr txBox="1"/>
              <p:nvPr/>
            </p:nvSpPr>
            <p:spPr>
              <a:xfrm>
                <a:off x="2062135" y="1854050"/>
                <a:ext cx="3885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𝑣</m:t>
                              </m:r>
                            </m:e>
                            <m:sub>
                              <m:r>
                                <a:rPr lang="en-GB" b="0" i="1" smtClean="0">
                                  <a:solidFill>
                                    <a:srgbClr val="FF0000"/>
                                  </a:solidFill>
                                  <a:latin typeface="Cambria Math" panose="02040503050406030204" pitchFamily="18" charset="0"/>
                                </a:rPr>
                                <m:t>𝐴</m:t>
                              </m:r>
                              <m:r>
                                <a:rPr lang="en-GB" b="0" i="1" smtClean="0">
                                  <a:solidFill>
                                    <a:srgbClr val="FF0000"/>
                                  </a:solidFill>
                                  <a:latin typeface="Cambria Math" panose="02040503050406030204" pitchFamily="18" charset="0"/>
                                </a:rPr>
                                <m:t>1</m:t>
                              </m:r>
                            </m:sub>
                          </m:sSub>
                        </m:e>
                      </m:acc>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062135" y="1854050"/>
                <a:ext cx="388568" cy="276999"/>
              </a:xfrm>
              <a:prstGeom prst="rect">
                <a:avLst/>
              </a:prstGeom>
              <a:blipFill rotWithShape="1">
                <a:blip r:embed="rId4"/>
                <a:stretch>
                  <a:fillRect l="-75" t="-175" r="-9581" b="-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555776" y="2714437"/>
                <a:ext cx="831253"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𝐵</m:t>
                              </m:r>
                              <m:r>
                                <a:rPr lang="en-GB" b="0" i="1" smtClean="0">
                                  <a:latin typeface="Cambria Math" panose="02040503050406030204" pitchFamily="18" charset="0"/>
                                </a:rPr>
                                <m:t>1</m:t>
                              </m:r>
                            </m:sub>
                          </m:sSub>
                        </m:e>
                      </m:acc>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0</m:t>
                          </m:r>
                        </m:e>
                      </m:acc>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555776" y="2714437"/>
                <a:ext cx="831253" cy="312458"/>
              </a:xfrm>
              <a:prstGeom prst="rect">
                <a:avLst/>
              </a:prstGeom>
              <a:blipFill rotWithShape="1">
                <a:blip r:embed="rId5"/>
                <a:stretch>
                  <a:fillRect l="-64" t="-143" r="-3521"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606243" y="3585854"/>
                <a:ext cx="8259945" cy="658514"/>
              </a:xfrm>
              <a:prstGeom prst="rect">
                <a:avLst/>
              </a:prstGeom>
              <a:noFill/>
            </p:spPr>
            <p:txBody>
              <a:bodyPr wrap="square" rtlCol="0">
                <a:spAutoFit/>
              </a:bodyPr>
              <a:lstStyle/>
              <a:p>
                <a:r>
                  <a:rPr lang="en-GB" dirty="0"/>
                  <a:t>b)Gives the expression of x-component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𝑥</m:t>
                        </m:r>
                      </m:sub>
                    </m:sSub>
                  </m:oMath>
                </a14:m>
                <a:r>
                  <a:rPr lang="en-GB" dirty="0"/>
                  <a:t>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𝑣</m:t>
                            </m:r>
                          </m:e>
                        </m:acc>
                      </m:e>
                      <m:sub>
                        <m:r>
                          <a:rPr lang="en-GB" i="1">
                            <a:latin typeface="Cambria Math" panose="02040503050406030204" pitchFamily="18" charset="0"/>
                          </a:rPr>
                          <m:t>2</m:t>
                        </m:r>
                      </m:sub>
                    </m:sSub>
                  </m:oMath>
                </a14:m>
                <a:r>
                  <a:rPr lang="en-US" dirty="0"/>
                  <a:t> in respect to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𝑥</m:t>
                        </m:r>
                      </m:sub>
                    </m:sSub>
                  </m:oMath>
                </a14:m>
                <a:endParaRPr lang="en-US" dirty="0"/>
              </a:p>
              <a:p>
                <a:pPr marL="342900" indent="-342900">
                  <a:buAutoNum type="alphaLcParenBoth"/>
                </a:pPr>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606243" y="3585854"/>
                <a:ext cx="8259945" cy="658514"/>
              </a:xfrm>
              <a:prstGeom prst="rect">
                <a:avLst/>
              </a:prstGeom>
              <a:blipFill rotWithShape="1">
                <a:blip r:embed="rId6"/>
                <a:stretch>
                  <a:fillRect l="-5" t="-1" r="4"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958755" y="4219079"/>
                <a:ext cx="40460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sub>
                          </m:sSub>
                        </m:e>
                      </m:acc>
                      <m:r>
                        <a:rPr lang="en-GB" b="0" i="1" smtClean="0">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b="0" i="1" smtClean="0">
                                  <a:latin typeface="Cambria Math" panose="02040503050406030204" pitchFamily="18" charset="0"/>
                                </a:rPr>
                                <m:t>2</m:t>
                              </m:r>
                            </m:sub>
                          </m:sSub>
                        </m:e>
                      </m:acc>
                      <m:r>
                        <a:rPr lang="en-GB" b="0" i="1" smtClean="0">
                          <a:latin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𝑚</m:t>
                          </m:r>
                        </m:e>
                        <m:sub>
                          <m:r>
                            <a:rPr lang="en-GB" b="0" i="1" smtClean="0">
                              <a:latin typeface="Cambria Math" panose="02040503050406030204" pitchFamily="18" charset="0"/>
                            </a:rPr>
                            <m:t>𝐵</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2</m:t>
                              </m:r>
                            </m:sub>
                          </m:sSub>
                        </m:e>
                      </m:acc>
                      <m:r>
                        <a:rPr lang="en-GB" b="0" i="1" smtClean="0">
                          <a:latin typeface="Cambria Math" panose="02040503050406030204" pitchFamily="18" charset="0"/>
                        </a:rPr>
                        <m:t>=</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e>
                      </m:d>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sub>
                          </m:sSub>
                        </m:e>
                      </m:acc>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1958755" y="4219079"/>
                <a:ext cx="4046043" cy="276999"/>
              </a:xfrm>
              <a:prstGeom prst="rect">
                <a:avLst/>
              </a:prstGeom>
              <a:blipFill rotWithShape="1">
                <a:blip r:embed="rId7"/>
                <a:stretch>
                  <a:fillRect l="-10" t="-50" r="6" b="-5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2256419" y="4850518"/>
                <a:ext cx="1861984" cy="5196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sub>
                          </m:sSub>
                        </m:e>
                      </m:acc>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den>
                      </m:f>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𝐴</m:t>
                              </m:r>
                              <m:r>
                                <a:rPr lang="en-GB" i="1">
                                  <a:latin typeface="Cambria Math" panose="02040503050406030204" pitchFamily="18" charset="0"/>
                                </a:rPr>
                                <m:t>1</m:t>
                              </m:r>
                            </m:sub>
                          </m:sSub>
                        </m:e>
                      </m:acc>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2256419" y="4850518"/>
                <a:ext cx="1861984" cy="519694"/>
              </a:xfrm>
              <a:prstGeom prst="rect">
                <a:avLst/>
              </a:prstGeom>
              <a:blipFill rotWithShape="1">
                <a:blip r:embed="rId8"/>
                <a:stretch>
                  <a:fillRect l="-14" t="-75" r="-1648"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2256419" y="5659196"/>
                <a:ext cx="2140266" cy="5196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𝑥</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den>
                      </m:f>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𝐴</m:t>
                          </m:r>
                          <m:r>
                            <a:rPr lang="en-GB" i="1">
                              <a:latin typeface="Cambria Math" panose="02040503050406030204" pitchFamily="18" charset="0"/>
                            </a:rPr>
                            <m:t>1</m:t>
                          </m:r>
                          <m:r>
                            <a:rPr lang="en-GB" i="1">
                              <a:latin typeface="Cambria Math" panose="02040503050406030204" pitchFamily="18" charset="0"/>
                            </a:rPr>
                            <m:t>,</m:t>
                          </m:r>
                          <m:r>
                            <a:rPr lang="en-GB" b="0" i="1" smtClean="0">
                              <a:latin typeface="Cambria Math" panose="02040503050406030204" pitchFamily="18" charset="0"/>
                            </a:rPr>
                            <m:t>𝑥</m:t>
                          </m:r>
                        </m:sub>
                      </m:sSub>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2256419" y="5659196"/>
                <a:ext cx="2140266" cy="519694"/>
              </a:xfrm>
              <a:prstGeom prst="rect">
                <a:avLst/>
              </a:prstGeom>
              <a:blipFill rotWithShape="1">
                <a:blip r:embed="rId9"/>
                <a:stretch>
                  <a:fillRect l="-12" t="-15" r="-1071" b="65"/>
                </a:stretch>
              </a:blipFill>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43" y="116632"/>
            <a:ext cx="8229600" cy="1143000"/>
          </a:xfrm>
        </p:spPr>
        <p:txBody>
          <a:bodyPr/>
          <a:lstStyle/>
          <a:p>
            <a:r>
              <a:rPr lang="en-GB" sz="2800" dirty="0"/>
              <a:t>Ex. A completely inelastic collision (</a:t>
            </a:r>
            <a:r>
              <a:rPr lang="en-GB" sz="2800" i="1" dirty="0"/>
              <a:t>5 minutes</a:t>
            </a:r>
            <a:r>
              <a:rPr lang="en-GB" sz="2800" dirty="0"/>
              <a:t>)</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827584" y="1052736"/>
            <a:ext cx="4464496" cy="2341609"/>
          </a:xfrm>
          <a:prstGeom prst="rect">
            <a:avLst/>
          </a:prstGeom>
        </p:spPr>
      </p:pic>
      <p:cxnSp>
        <p:nvCxnSpPr>
          <p:cNvPr id="7" name="Straight Arrow Connector 6"/>
          <p:cNvCxnSpPr/>
          <p:nvPr/>
        </p:nvCxnSpPr>
        <p:spPr>
          <a:xfrm>
            <a:off x="1015290" y="3140968"/>
            <a:ext cx="5932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969897" y="3002468"/>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969897" y="3002468"/>
                <a:ext cx="188128" cy="276999"/>
              </a:xfrm>
              <a:prstGeom prst="rect">
                <a:avLst/>
              </a:prstGeom>
              <a:blipFill rotWithShape="1">
                <a:blip r:embed="rId2"/>
                <a:stretch>
                  <a:fillRect l="-73" t="-68" r="-16040" b="118"/>
                </a:stretch>
              </a:blipFill>
            </p:spPr>
            <p:txBody>
              <a:bodyPr/>
              <a:lstStyle/>
              <a:p>
                <a:r>
                  <a:rPr lang="zh-CN" altLang="en-US">
                    <a:noFill/>
                  </a:rPr>
                  <a:t> </a:t>
                </a:r>
              </a:p>
            </p:txBody>
          </p:sp>
        </mc:Fallback>
      </mc:AlternateContent>
      <p:sp>
        <p:nvSpPr>
          <p:cNvPr id="10" name="Right Arrow 9"/>
          <p:cNvSpPr/>
          <p:nvPr/>
        </p:nvSpPr>
        <p:spPr>
          <a:xfrm>
            <a:off x="4355976" y="2348880"/>
            <a:ext cx="504056" cy="216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946499" y="2321877"/>
                <a:ext cx="6228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𝑣</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946499" y="2321877"/>
                <a:ext cx="622863" cy="276999"/>
              </a:xfrm>
              <a:prstGeom prst="rect">
                <a:avLst/>
              </a:prstGeom>
              <a:blipFill rotWithShape="1">
                <a:blip r:embed="rId3"/>
                <a:stretch>
                  <a:fillRect l="-78" t="-114" r="-10129" b="-523"/>
                </a:stretch>
              </a:blipFill>
            </p:spPr>
            <p:txBody>
              <a:bodyPr/>
              <a:lstStyle/>
              <a:p>
                <a:r>
                  <a:rPr lang="zh-CN" altLang="en-US">
                    <a:noFill/>
                  </a:rPr>
                  <a:t> </a:t>
                </a:r>
              </a:p>
            </p:txBody>
          </p:sp>
        </mc:Fallback>
      </mc:AlternateContent>
      <p:sp>
        <p:nvSpPr>
          <p:cNvPr id="12" name="Right Arrow 11"/>
          <p:cNvSpPr/>
          <p:nvPr/>
        </p:nvSpPr>
        <p:spPr>
          <a:xfrm>
            <a:off x="1568494" y="2222866"/>
            <a:ext cx="987282" cy="1980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p:cNvSpPr txBox="1"/>
              <p:nvPr/>
            </p:nvSpPr>
            <p:spPr>
              <a:xfrm>
                <a:off x="2062135" y="1854050"/>
                <a:ext cx="3885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𝑣</m:t>
                              </m:r>
                            </m:e>
                            <m:sub>
                              <m:r>
                                <a:rPr lang="en-GB" b="0" i="1" smtClean="0">
                                  <a:solidFill>
                                    <a:srgbClr val="FF0000"/>
                                  </a:solidFill>
                                  <a:latin typeface="Cambria Math" panose="02040503050406030204" pitchFamily="18" charset="0"/>
                                </a:rPr>
                                <m:t>𝐴</m:t>
                              </m:r>
                              <m:r>
                                <a:rPr lang="en-GB" b="0" i="1" smtClean="0">
                                  <a:solidFill>
                                    <a:srgbClr val="FF0000"/>
                                  </a:solidFill>
                                  <a:latin typeface="Cambria Math" panose="02040503050406030204" pitchFamily="18" charset="0"/>
                                </a:rPr>
                                <m:t>1</m:t>
                              </m:r>
                            </m:sub>
                          </m:sSub>
                        </m:e>
                      </m:acc>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062135" y="1854050"/>
                <a:ext cx="388568" cy="276999"/>
              </a:xfrm>
              <a:prstGeom prst="rect">
                <a:avLst/>
              </a:prstGeom>
              <a:blipFill rotWithShape="1">
                <a:blip r:embed="rId4"/>
                <a:stretch>
                  <a:fillRect l="-75" t="-175" r="-9581" b="-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555776" y="2714437"/>
                <a:ext cx="831253"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𝐵</m:t>
                              </m:r>
                              <m:r>
                                <a:rPr lang="en-GB" b="0" i="1" smtClean="0">
                                  <a:latin typeface="Cambria Math" panose="02040503050406030204" pitchFamily="18" charset="0"/>
                                </a:rPr>
                                <m:t>1</m:t>
                              </m:r>
                            </m:sub>
                          </m:sSub>
                        </m:e>
                      </m:acc>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0</m:t>
                          </m:r>
                        </m:e>
                      </m:acc>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555776" y="2714437"/>
                <a:ext cx="831253" cy="312458"/>
              </a:xfrm>
              <a:prstGeom prst="rect">
                <a:avLst/>
              </a:prstGeom>
              <a:blipFill rotWithShape="1">
                <a:blip r:embed="rId5"/>
                <a:stretch>
                  <a:fillRect l="-64" t="-143" r="-3521"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12163" y="2950242"/>
                <a:ext cx="8259945" cy="1212511"/>
              </a:xfrm>
              <a:prstGeom prst="rect">
                <a:avLst/>
              </a:prstGeom>
              <a:noFill/>
            </p:spPr>
            <p:txBody>
              <a:bodyPr wrap="square" rtlCol="0">
                <a:spAutoFit/>
              </a:bodyPr>
              <a:lstStyle/>
              <a:p>
                <a:endParaRPr lang="en-US" dirty="0"/>
              </a:p>
              <a:p>
                <a:r>
                  <a:rPr lang="en-US" dirty="0"/>
                  <a:t>(c) Describe the ratio between the kinetic energy of the system (body A + body B)after and before the collision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2</m:t>
                            </m:r>
                          </m:sub>
                        </m:sSub>
                      </m:num>
                      <m:den>
                        <m:sSub>
                          <m:sSubPr>
                            <m:ctrlPr>
                              <a:rPr lang="en-US"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1</m:t>
                            </m:r>
                          </m:sub>
                        </m:sSub>
                      </m:den>
                    </m:f>
                  </m:oMath>
                </a14:m>
                <a:endParaRPr lang="en-US" dirty="0"/>
              </a:p>
              <a:p>
                <a:pPr marL="342900" indent="-342900">
                  <a:buAutoNum type="alphaLcParenBoth"/>
                </a:pPr>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512163" y="2950242"/>
                <a:ext cx="8259945" cy="1212511"/>
              </a:xfrm>
              <a:prstGeom prst="rect">
                <a:avLst/>
              </a:prstGeom>
              <a:blipFill rotWithShape="1">
                <a:blip r:embed="rId6"/>
                <a:stretch>
                  <a:fillRect l="-4" t="-3" r="3"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1050438" y="3901405"/>
                <a:ext cx="4537461" cy="6109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2</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2</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b="0" i="1" smtClean="0">
                              <a:latin typeface="Cambria Math" panose="02040503050406030204" pitchFamily="18" charset="0"/>
                            </a:rPr>
                            <m:t>𝐵</m:t>
                          </m:r>
                        </m:sub>
                      </m:sSub>
                      <m:sSubSup>
                        <m:sSubSupPr>
                          <m:ctrlPr>
                            <a:rPr lang="en-GB" i="1">
                              <a:latin typeface="Cambria Math" panose="02040503050406030204" pitchFamily="18" charset="0"/>
                            </a:rPr>
                          </m:ctrlPr>
                        </m:sSubSupPr>
                        <m:e>
                          <m:r>
                            <a:rPr lang="en-GB" i="1">
                              <a:latin typeface="Cambria Math" panose="02040503050406030204" pitchFamily="18" charset="0"/>
                            </a:rPr>
                            <m:t>𝑣</m:t>
                          </m:r>
                        </m:e>
                        <m:sub>
                          <m:r>
                            <a:rPr lang="en-GB" i="1">
                              <a:latin typeface="Cambria Math" panose="02040503050406030204" pitchFamily="18" charset="0"/>
                            </a:rPr>
                            <m:t>2</m:t>
                          </m:r>
                        </m:sub>
                        <m:sup>
                          <m:r>
                            <a:rPr lang="en-GB" i="1">
                              <a:latin typeface="Cambria Math" panose="02040503050406030204" pitchFamily="18" charset="0"/>
                            </a:rPr>
                            <m:t>2</m:t>
                          </m:r>
                        </m:sup>
                      </m:sSubSup>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e>
                      </m:d>
                      <m:sSubSup>
                        <m:sSubSupPr>
                          <m:ctrlPr>
                            <a:rPr lang="en-GB" i="1">
                              <a:latin typeface="Cambria Math" panose="02040503050406030204" pitchFamily="18" charset="0"/>
                            </a:rPr>
                          </m:ctrlPr>
                        </m:sSubSupPr>
                        <m:e>
                          <m:r>
                            <a:rPr lang="en-GB" i="1">
                              <a:latin typeface="Cambria Math" panose="02040503050406030204" pitchFamily="18" charset="0"/>
                            </a:rPr>
                            <m:t>𝑣</m:t>
                          </m:r>
                        </m:e>
                        <m:sub>
                          <m:r>
                            <a:rPr lang="en-GB" i="1">
                              <a:latin typeface="Cambria Math" panose="02040503050406030204" pitchFamily="18" charset="0"/>
                            </a:rPr>
                            <m:t>2</m:t>
                          </m:r>
                        </m:sub>
                        <m:sup>
                          <m:r>
                            <a:rPr lang="en-GB" i="1">
                              <a:latin typeface="Cambria Math" panose="02040503050406030204" pitchFamily="18" charset="0"/>
                            </a:rPr>
                            <m:t>2</m:t>
                          </m:r>
                        </m:sup>
                      </m:sSubSup>
                    </m:oMath>
                  </m:oMathPara>
                </a14:m>
                <a:endParaRPr lang="en-US" dirty="0"/>
              </a:p>
            </p:txBody>
          </p:sp>
        </mc:Choice>
        <mc:Fallback>
          <p:sp>
            <p:nvSpPr>
              <p:cNvPr id="3" name="Rectangle 2"/>
              <p:cNvSpPr>
                <a:spLocks noRot="1" noChangeAspect="1" noMove="1" noResize="1" noEditPoints="1" noAdjustHandles="1" noChangeArrowheads="1" noChangeShapeType="1" noTextEdit="1"/>
              </p:cNvSpPr>
              <p:nvPr/>
            </p:nvSpPr>
            <p:spPr>
              <a:xfrm>
                <a:off x="1050438" y="3901405"/>
                <a:ext cx="4537461" cy="610936"/>
              </a:xfrm>
              <a:prstGeom prst="rect">
                <a:avLst/>
              </a:prstGeom>
              <a:blipFill rotWithShape="1">
                <a:blip r:embed="rId7"/>
                <a:stretch>
                  <a:fillRect l="-3" t="-98" r="12"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1054537" y="4502461"/>
                <a:ext cx="1748620" cy="6109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1</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sub>
                        <m:sup>
                          <m:r>
                            <a:rPr lang="en-GB" b="0" i="1" smtClean="0">
                              <a:latin typeface="Cambria Math" panose="02040503050406030204" pitchFamily="18" charset="0"/>
                            </a:rPr>
                            <m:t>2</m:t>
                          </m:r>
                        </m:sup>
                      </m:sSubSup>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54537" y="4502461"/>
                <a:ext cx="1748620" cy="610936"/>
              </a:xfrm>
              <a:prstGeom prst="rect">
                <a:avLst/>
              </a:prstGeom>
              <a:blipFill rotWithShape="1">
                <a:blip r:embed="rId8"/>
                <a:stretch>
                  <a:fillRect l="-25" t="-51" r="15" b="62"/>
                </a:stretch>
              </a:blipFill>
            </p:spPr>
            <p:txBody>
              <a:bodyPr/>
              <a:lstStyle/>
              <a:p>
                <a:r>
                  <a:rPr lang="zh-CN" altLang="en-US">
                    <a:noFill/>
                  </a:rPr>
                  <a:t> </a:t>
                </a:r>
              </a:p>
            </p:txBody>
          </p:sp>
        </mc:Fallback>
      </mc:AlternateContent>
      <p:sp>
        <p:nvSpPr>
          <p:cNvPr id="8" name="TextBox 7"/>
          <p:cNvSpPr txBox="1"/>
          <p:nvPr/>
        </p:nvSpPr>
        <p:spPr>
          <a:xfrm>
            <a:off x="5754122" y="4050398"/>
            <a:ext cx="2619677" cy="369332"/>
          </a:xfrm>
          <a:prstGeom prst="rect">
            <a:avLst/>
          </a:prstGeom>
          <a:noFill/>
        </p:spPr>
        <p:txBody>
          <a:bodyPr wrap="square" rtlCol="0">
            <a:spAutoFit/>
          </a:bodyPr>
          <a:lstStyle/>
          <a:p>
            <a:r>
              <a:rPr lang="en-US" dirty="0"/>
              <a:t>After the collision</a:t>
            </a:r>
            <a:endParaRPr lang="en-US" dirty="0"/>
          </a:p>
        </p:txBody>
      </p:sp>
      <p:sp>
        <p:nvSpPr>
          <p:cNvPr id="21" name="TextBox 20"/>
          <p:cNvSpPr txBox="1"/>
          <p:nvPr/>
        </p:nvSpPr>
        <p:spPr>
          <a:xfrm>
            <a:off x="2803157" y="4669813"/>
            <a:ext cx="6340843" cy="369332"/>
          </a:xfrm>
          <a:prstGeom prst="rect">
            <a:avLst/>
          </a:prstGeom>
          <a:noFill/>
        </p:spPr>
        <p:txBody>
          <a:bodyPr wrap="square" rtlCol="0">
            <a:spAutoFit/>
          </a:bodyPr>
          <a:lstStyle/>
          <a:p>
            <a:r>
              <a:rPr lang="en-US" dirty="0"/>
              <a:t>Before the collision (because body B is at rest before the collision)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69862"/>
            <a:ext cx="8229600" cy="1143000"/>
          </a:xfrm>
        </p:spPr>
        <p:txBody>
          <a:bodyPr/>
          <a:lstStyle/>
          <a:p>
            <a:r>
              <a:rPr lang="en-US" dirty="0"/>
              <a:t>Introduction: The Newton’s cradle</a:t>
            </a:r>
            <a:endParaRPr lang="en-US" dirty="0"/>
          </a:p>
        </p:txBody>
      </p:sp>
      <p:sp>
        <p:nvSpPr>
          <p:cNvPr id="3" name="Content Placeholder 2"/>
          <p:cNvSpPr>
            <a:spLocks noGrp="1"/>
          </p:cNvSpPr>
          <p:nvPr>
            <p:ph idx="1"/>
          </p:nvPr>
        </p:nvSpPr>
        <p:spPr>
          <a:xfrm>
            <a:off x="395536" y="553950"/>
            <a:ext cx="8229600" cy="4525963"/>
          </a:xfrm>
        </p:spPr>
        <p:txBody>
          <a:bodyPr/>
          <a:lstStyle/>
          <a:p>
            <a:pPr marL="0" indent="0">
              <a:buNone/>
            </a:pPr>
            <a:r>
              <a:rPr lang="en-US" sz="2400" dirty="0"/>
              <a:t>Case 1: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10" name="Straight Connector 9"/>
          <p:cNvCxnSpPr/>
          <p:nvPr/>
        </p:nvCxnSpPr>
        <p:spPr>
          <a:xfrm>
            <a:off x="755576" y="1484784"/>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26405" y="4077072"/>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619672" y="1484784"/>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190501" y="4077072"/>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303748" y="2854659"/>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6312122" y="1418231"/>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932959" y="4050492"/>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3305163" y="1484784"/>
            <a:ext cx="2198417" cy="43922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502222" y="1647719"/>
            <a:ext cx="864096" cy="864096"/>
          </a:xfrm>
          <a:prstGeom prst="ellipse">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771800" y="1844824"/>
            <a:ext cx="351378" cy="369332"/>
          </a:xfrm>
          <a:prstGeom prst="rect">
            <a:avLst/>
          </a:prstGeom>
          <a:noFill/>
        </p:spPr>
        <p:txBody>
          <a:bodyPr wrap="none" rtlCol="0">
            <a:spAutoFit/>
          </a:bodyPr>
          <a:lstStyle/>
          <a:p>
            <a:r>
              <a:rPr lang="en-US" dirty="0"/>
              <a:t>A</a:t>
            </a:r>
            <a:endParaRPr lang="en-US" dirty="0"/>
          </a:p>
        </p:txBody>
      </p:sp>
      <p:sp>
        <p:nvSpPr>
          <p:cNvPr id="16" name="TextBox 15"/>
          <p:cNvSpPr txBox="1"/>
          <p:nvPr/>
        </p:nvSpPr>
        <p:spPr>
          <a:xfrm>
            <a:off x="6326481" y="4149080"/>
            <a:ext cx="45719" cy="369332"/>
          </a:xfrm>
          <a:prstGeom prst="rect">
            <a:avLst/>
          </a:prstGeom>
          <a:noFill/>
        </p:spPr>
        <p:txBody>
          <a:bodyPr wrap="square" rtlCol="0">
            <a:spAutoFit/>
          </a:bodyPr>
          <a:lstStyle/>
          <a:p>
            <a:r>
              <a:rPr lang="en-US" dirty="0"/>
              <a:t>B</a:t>
            </a:r>
            <a:endParaRPr lang="en-US" dirty="0"/>
          </a:p>
        </p:txBody>
      </p:sp>
      <p:sp>
        <p:nvSpPr>
          <p:cNvPr id="6" name="TextBox 5"/>
          <p:cNvSpPr txBox="1"/>
          <p:nvPr/>
        </p:nvSpPr>
        <p:spPr>
          <a:xfrm>
            <a:off x="611560" y="4355812"/>
            <a:ext cx="351378" cy="369332"/>
          </a:xfrm>
          <a:prstGeom prst="rect">
            <a:avLst/>
          </a:prstGeom>
          <a:noFill/>
        </p:spPr>
        <p:txBody>
          <a:bodyPr wrap="none" rtlCol="0">
            <a:spAutoFit/>
          </a:bodyPr>
          <a:lstStyle/>
          <a:p>
            <a:r>
              <a:rPr lang="en-US" dirty="0"/>
              <a:t>A</a:t>
            </a:r>
            <a:endParaRPr lang="en-US" dirty="0"/>
          </a:p>
        </p:txBody>
      </p:sp>
      <p:sp>
        <p:nvSpPr>
          <p:cNvPr id="7" name="TextBox 6"/>
          <p:cNvSpPr txBox="1"/>
          <p:nvPr/>
        </p:nvSpPr>
        <p:spPr>
          <a:xfrm>
            <a:off x="1547664" y="4293096"/>
            <a:ext cx="69528" cy="369332"/>
          </a:xfrm>
          <a:prstGeom prst="rect">
            <a:avLst/>
          </a:prstGeom>
          <a:noFill/>
        </p:spPr>
        <p:txBody>
          <a:bodyPr wrap="square" rtlCol="0">
            <a:spAutoFit/>
          </a:bodyPr>
          <a:lstStyle/>
          <a:p>
            <a:r>
              <a:rPr lang="en-US" dirty="0"/>
              <a:t>B</a:t>
            </a:r>
            <a:endParaRPr lang="en-US" dirty="0"/>
          </a:p>
        </p:txBody>
      </p:sp>
      <p:sp>
        <p:nvSpPr>
          <p:cNvPr id="8" name="TextBox 7"/>
          <p:cNvSpPr txBox="1"/>
          <p:nvPr/>
        </p:nvSpPr>
        <p:spPr>
          <a:xfrm>
            <a:off x="659024" y="5827854"/>
            <a:ext cx="7081328" cy="646331"/>
          </a:xfrm>
          <a:prstGeom prst="rect">
            <a:avLst/>
          </a:prstGeom>
          <a:noFill/>
        </p:spPr>
        <p:txBody>
          <a:bodyPr wrap="square" rtlCol="0">
            <a:spAutoFit/>
          </a:bodyPr>
          <a:lstStyle/>
          <a:p>
            <a:r>
              <a:rPr lang="en-US" dirty="0"/>
              <a:t>We consider two iron balls of same mass. We release the iron ball A. What’s happens ?  </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43" y="116632"/>
            <a:ext cx="8229600" cy="1143000"/>
          </a:xfrm>
        </p:spPr>
        <p:txBody>
          <a:bodyPr/>
          <a:lstStyle/>
          <a:p>
            <a:r>
              <a:rPr lang="en-GB" sz="2800" dirty="0"/>
              <a:t>Ex. A completely inelastic collision (</a:t>
            </a:r>
            <a:r>
              <a:rPr lang="en-GB" sz="2800" i="1" dirty="0"/>
              <a:t>5 minutes</a:t>
            </a:r>
            <a:r>
              <a:rPr lang="en-GB" sz="2800" dirty="0"/>
              <a:t>)</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827584" y="1052736"/>
            <a:ext cx="4464496" cy="2341609"/>
          </a:xfrm>
          <a:prstGeom prst="rect">
            <a:avLst/>
          </a:prstGeom>
        </p:spPr>
      </p:pic>
      <p:cxnSp>
        <p:nvCxnSpPr>
          <p:cNvPr id="7" name="Straight Arrow Connector 6"/>
          <p:cNvCxnSpPr/>
          <p:nvPr/>
        </p:nvCxnSpPr>
        <p:spPr>
          <a:xfrm>
            <a:off x="1015290" y="3140968"/>
            <a:ext cx="5932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969897" y="3002468"/>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969897" y="3002468"/>
                <a:ext cx="188128" cy="276999"/>
              </a:xfrm>
              <a:prstGeom prst="rect">
                <a:avLst/>
              </a:prstGeom>
              <a:blipFill rotWithShape="1">
                <a:blip r:embed="rId2"/>
                <a:stretch>
                  <a:fillRect l="-73" t="-68" r="-16040" b="118"/>
                </a:stretch>
              </a:blipFill>
            </p:spPr>
            <p:txBody>
              <a:bodyPr/>
              <a:lstStyle/>
              <a:p>
                <a:r>
                  <a:rPr lang="zh-CN" altLang="en-US">
                    <a:noFill/>
                  </a:rPr>
                  <a:t> </a:t>
                </a:r>
              </a:p>
            </p:txBody>
          </p:sp>
        </mc:Fallback>
      </mc:AlternateContent>
      <p:sp>
        <p:nvSpPr>
          <p:cNvPr id="10" name="Right Arrow 9"/>
          <p:cNvSpPr/>
          <p:nvPr/>
        </p:nvSpPr>
        <p:spPr>
          <a:xfrm>
            <a:off x="4355976" y="2348880"/>
            <a:ext cx="504056" cy="216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946499" y="2321877"/>
                <a:ext cx="6228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𝑣</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946499" y="2321877"/>
                <a:ext cx="622863" cy="276999"/>
              </a:xfrm>
              <a:prstGeom prst="rect">
                <a:avLst/>
              </a:prstGeom>
              <a:blipFill rotWithShape="1">
                <a:blip r:embed="rId3"/>
                <a:stretch>
                  <a:fillRect l="-78" t="-114" r="-10129" b="-523"/>
                </a:stretch>
              </a:blipFill>
            </p:spPr>
            <p:txBody>
              <a:bodyPr/>
              <a:lstStyle/>
              <a:p>
                <a:r>
                  <a:rPr lang="zh-CN" altLang="en-US">
                    <a:noFill/>
                  </a:rPr>
                  <a:t> </a:t>
                </a:r>
              </a:p>
            </p:txBody>
          </p:sp>
        </mc:Fallback>
      </mc:AlternateContent>
      <p:sp>
        <p:nvSpPr>
          <p:cNvPr id="12" name="Right Arrow 11"/>
          <p:cNvSpPr/>
          <p:nvPr/>
        </p:nvSpPr>
        <p:spPr>
          <a:xfrm>
            <a:off x="1568494" y="2222866"/>
            <a:ext cx="987282" cy="1980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p:cNvSpPr txBox="1"/>
              <p:nvPr/>
            </p:nvSpPr>
            <p:spPr>
              <a:xfrm>
                <a:off x="2062135" y="1854050"/>
                <a:ext cx="3885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𝑣</m:t>
                              </m:r>
                            </m:e>
                            <m:sub>
                              <m:r>
                                <a:rPr lang="en-GB" b="0" i="1" smtClean="0">
                                  <a:solidFill>
                                    <a:srgbClr val="FF0000"/>
                                  </a:solidFill>
                                  <a:latin typeface="Cambria Math" panose="02040503050406030204" pitchFamily="18" charset="0"/>
                                </a:rPr>
                                <m:t>𝐴</m:t>
                              </m:r>
                              <m:r>
                                <a:rPr lang="en-GB" b="0" i="1" smtClean="0">
                                  <a:solidFill>
                                    <a:srgbClr val="FF0000"/>
                                  </a:solidFill>
                                  <a:latin typeface="Cambria Math" panose="02040503050406030204" pitchFamily="18" charset="0"/>
                                </a:rPr>
                                <m:t>1</m:t>
                              </m:r>
                            </m:sub>
                          </m:sSub>
                        </m:e>
                      </m:acc>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062135" y="1854050"/>
                <a:ext cx="388568" cy="276999"/>
              </a:xfrm>
              <a:prstGeom prst="rect">
                <a:avLst/>
              </a:prstGeom>
              <a:blipFill rotWithShape="1">
                <a:blip r:embed="rId4"/>
                <a:stretch>
                  <a:fillRect l="-75" t="-175" r="-9581" b="-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555776" y="2714437"/>
                <a:ext cx="831253"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𝐵</m:t>
                              </m:r>
                              <m:r>
                                <a:rPr lang="en-GB" b="0" i="1" smtClean="0">
                                  <a:latin typeface="Cambria Math" panose="02040503050406030204" pitchFamily="18" charset="0"/>
                                </a:rPr>
                                <m:t>1</m:t>
                              </m:r>
                            </m:sub>
                          </m:sSub>
                        </m:e>
                      </m:acc>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0</m:t>
                          </m:r>
                        </m:e>
                      </m:acc>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555776" y="2714437"/>
                <a:ext cx="831253" cy="312458"/>
              </a:xfrm>
              <a:prstGeom prst="rect">
                <a:avLst/>
              </a:prstGeom>
              <a:blipFill rotWithShape="1">
                <a:blip r:embed="rId5"/>
                <a:stretch>
                  <a:fillRect l="-64" t="-143" r="-3521"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12163" y="2950242"/>
                <a:ext cx="8259945" cy="1212511"/>
              </a:xfrm>
              <a:prstGeom prst="rect">
                <a:avLst/>
              </a:prstGeom>
              <a:noFill/>
            </p:spPr>
            <p:txBody>
              <a:bodyPr wrap="square" rtlCol="0">
                <a:spAutoFit/>
              </a:bodyPr>
              <a:lstStyle/>
              <a:p>
                <a:endParaRPr lang="en-US" dirty="0"/>
              </a:p>
              <a:p>
                <a:r>
                  <a:rPr lang="en-US" dirty="0"/>
                  <a:t>(c) Describe the ratio between the kinetic energy of the system after and before the collision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2</m:t>
                            </m:r>
                          </m:sub>
                        </m:sSub>
                      </m:num>
                      <m:den>
                        <m:sSub>
                          <m:sSubPr>
                            <m:ctrlPr>
                              <a:rPr lang="en-US"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1</m:t>
                            </m:r>
                          </m:sub>
                        </m:sSub>
                      </m:den>
                    </m:f>
                  </m:oMath>
                </a14:m>
                <a:endParaRPr lang="en-US" dirty="0"/>
              </a:p>
              <a:p>
                <a:pPr marL="342900" indent="-342900">
                  <a:buAutoNum type="alphaLcParenBoth"/>
                </a:pPr>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512163" y="2950242"/>
                <a:ext cx="8259945" cy="1212511"/>
              </a:xfrm>
              <a:prstGeom prst="rect">
                <a:avLst/>
              </a:prstGeom>
              <a:blipFill rotWithShape="1">
                <a:blip r:embed="rId6"/>
                <a:stretch>
                  <a:fillRect l="-4" t="-3" r="3"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1050438" y="3901405"/>
                <a:ext cx="4537461" cy="6109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2</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2</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b="0" i="1" smtClean="0">
                              <a:latin typeface="Cambria Math" panose="02040503050406030204" pitchFamily="18" charset="0"/>
                            </a:rPr>
                            <m:t>𝐵</m:t>
                          </m:r>
                        </m:sub>
                      </m:sSub>
                      <m:sSubSup>
                        <m:sSubSupPr>
                          <m:ctrlPr>
                            <a:rPr lang="en-GB" i="1">
                              <a:latin typeface="Cambria Math" panose="02040503050406030204" pitchFamily="18" charset="0"/>
                            </a:rPr>
                          </m:ctrlPr>
                        </m:sSubSupPr>
                        <m:e>
                          <m:r>
                            <a:rPr lang="en-GB" i="1">
                              <a:latin typeface="Cambria Math" panose="02040503050406030204" pitchFamily="18" charset="0"/>
                            </a:rPr>
                            <m:t>𝑣</m:t>
                          </m:r>
                        </m:e>
                        <m:sub>
                          <m:r>
                            <a:rPr lang="en-GB" i="1">
                              <a:latin typeface="Cambria Math" panose="02040503050406030204" pitchFamily="18" charset="0"/>
                            </a:rPr>
                            <m:t>2</m:t>
                          </m:r>
                        </m:sub>
                        <m:sup>
                          <m:r>
                            <a:rPr lang="en-GB" i="1">
                              <a:latin typeface="Cambria Math" panose="02040503050406030204" pitchFamily="18" charset="0"/>
                            </a:rPr>
                            <m:t>2</m:t>
                          </m:r>
                        </m:sup>
                      </m:sSubSup>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e>
                      </m:d>
                      <m:sSubSup>
                        <m:sSubSupPr>
                          <m:ctrlPr>
                            <a:rPr lang="en-GB" i="1">
                              <a:latin typeface="Cambria Math" panose="02040503050406030204" pitchFamily="18" charset="0"/>
                            </a:rPr>
                          </m:ctrlPr>
                        </m:sSubSupPr>
                        <m:e>
                          <m:r>
                            <a:rPr lang="en-GB" i="1">
                              <a:latin typeface="Cambria Math" panose="02040503050406030204" pitchFamily="18" charset="0"/>
                            </a:rPr>
                            <m:t>𝑣</m:t>
                          </m:r>
                        </m:e>
                        <m:sub>
                          <m:r>
                            <a:rPr lang="en-GB" i="1">
                              <a:latin typeface="Cambria Math" panose="02040503050406030204" pitchFamily="18" charset="0"/>
                            </a:rPr>
                            <m:t>2</m:t>
                          </m:r>
                        </m:sub>
                        <m:sup>
                          <m:r>
                            <a:rPr lang="en-GB" i="1">
                              <a:latin typeface="Cambria Math" panose="02040503050406030204" pitchFamily="18" charset="0"/>
                            </a:rPr>
                            <m:t>2</m:t>
                          </m:r>
                        </m:sup>
                      </m:sSubSup>
                    </m:oMath>
                  </m:oMathPara>
                </a14:m>
                <a:endParaRPr lang="en-US" dirty="0"/>
              </a:p>
            </p:txBody>
          </p:sp>
        </mc:Choice>
        <mc:Fallback>
          <p:sp>
            <p:nvSpPr>
              <p:cNvPr id="3" name="Rectangle 2"/>
              <p:cNvSpPr>
                <a:spLocks noRot="1" noChangeAspect="1" noMove="1" noResize="1" noEditPoints="1" noAdjustHandles="1" noChangeArrowheads="1" noChangeShapeType="1" noTextEdit="1"/>
              </p:cNvSpPr>
              <p:nvPr/>
            </p:nvSpPr>
            <p:spPr>
              <a:xfrm>
                <a:off x="1050438" y="3901405"/>
                <a:ext cx="4537461" cy="610936"/>
              </a:xfrm>
              <a:prstGeom prst="rect">
                <a:avLst/>
              </a:prstGeom>
              <a:blipFill rotWithShape="1">
                <a:blip r:embed="rId7"/>
                <a:stretch>
                  <a:fillRect l="-3" t="-98" r="12"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1061549" y="4386639"/>
                <a:ext cx="1748620" cy="6109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1</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sub>
                        <m:sup>
                          <m:r>
                            <a:rPr lang="en-GB" b="0" i="1" smtClean="0">
                              <a:latin typeface="Cambria Math" panose="02040503050406030204" pitchFamily="18" charset="0"/>
                            </a:rPr>
                            <m:t>2</m:t>
                          </m:r>
                        </m:sup>
                      </m:sSubSup>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61549" y="4386639"/>
                <a:ext cx="1748620" cy="610936"/>
              </a:xfrm>
              <a:prstGeom prst="rect">
                <a:avLst/>
              </a:prstGeom>
              <a:blipFill rotWithShape="1">
                <a:blip r:embed="rId8"/>
                <a:stretch>
                  <a:fillRect l="-27" t="-10" r="17"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630295" y="5108009"/>
                <a:ext cx="1897251" cy="5196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den>
                      </m:f>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𝐴</m:t>
                          </m:r>
                          <m:r>
                            <a:rPr lang="en-GB" i="1">
                              <a:latin typeface="Cambria Math" panose="02040503050406030204" pitchFamily="18" charset="0"/>
                            </a:rPr>
                            <m:t>1</m:t>
                          </m:r>
                        </m:sub>
                      </m:sSub>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630295" y="5108009"/>
                <a:ext cx="1897251" cy="519694"/>
              </a:xfrm>
              <a:prstGeom prst="rect">
                <a:avLst/>
              </a:prstGeom>
              <a:blipFill rotWithShape="1">
                <a:blip r:embed="rId9"/>
                <a:stretch>
                  <a:fillRect l="-20" t="-13" r="-656" b="64"/>
                </a:stretch>
              </a:blipFill>
            </p:spPr>
            <p:txBody>
              <a:bodyPr/>
              <a:lstStyle/>
              <a:p>
                <a:r>
                  <a:rPr lang="zh-CN" altLang="en-US">
                    <a:noFill/>
                  </a:rPr>
                  <a:t> </a:t>
                </a:r>
              </a:p>
            </p:txBody>
          </p:sp>
        </mc:Fallback>
      </mc:AlternateContent>
      <p:sp>
        <p:nvSpPr>
          <p:cNvPr id="6" name="Right Arrow 5"/>
          <p:cNvSpPr/>
          <p:nvPr/>
        </p:nvSpPr>
        <p:spPr>
          <a:xfrm>
            <a:off x="2660415" y="5316245"/>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p:cNvSpPr txBox="1"/>
              <p:nvPr/>
            </p:nvSpPr>
            <p:spPr>
              <a:xfrm>
                <a:off x="3360457" y="5120472"/>
                <a:ext cx="2295628" cy="6770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2</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num>
                                <m:den>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𝐵</m:t>
                                      </m:r>
                                    </m:sub>
                                  </m:sSub>
                                </m:den>
                              </m:f>
                            </m:e>
                          </m:d>
                        </m:e>
                        <m:sup>
                          <m:r>
                            <a:rPr lang="en-GB" b="0" i="1" smtClean="0">
                              <a:latin typeface="Cambria Math" panose="02040503050406030204" pitchFamily="18" charset="0"/>
                            </a:rPr>
                            <m:t>2</m:t>
                          </m:r>
                        </m:sup>
                      </m:sSup>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sub>
                        <m:sup>
                          <m:r>
                            <a:rPr lang="en-GB" b="0" i="1" smtClean="0">
                              <a:latin typeface="Cambria Math" panose="02040503050406030204" pitchFamily="18" charset="0"/>
                            </a:rPr>
                            <m:t>2</m:t>
                          </m:r>
                        </m:sup>
                      </m:sSubSup>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3360457" y="5120472"/>
                <a:ext cx="2295628" cy="677045"/>
              </a:xfrm>
              <a:prstGeom prst="rect">
                <a:avLst/>
              </a:prstGeom>
              <a:blipFill rotWithShape="1">
                <a:blip r:embed="rId10"/>
                <a:stretch>
                  <a:fillRect l="-2" t="-69" r="6" b="89"/>
                </a:stretch>
              </a:blipFill>
            </p:spPr>
            <p:txBody>
              <a:bodyPr/>
              <a:lstStyle/>
              <a:p>
                <a:r>
                  <a:rPr lang="zh-CN" alt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43" y="116632"/>
            <a:ext cx="8229600" cy="1143000"/>
          </a:xfrm>
        </p:spPr>
        <p:txBody>
          <a:bodyPr/>
          <a:lstStyle/>
          <a:p>
            <a:r>
              <a:rPr lang="en-GB" sz="2800" dirty="0"/>
              <a:t>Ex. A completely inelastic collision (</a:t>
            </a:r>
            <a:r>
              <a:rPr lang="en-GB" sz="2800" i="1" dirty="0"/>
              <a:t>5 minutes</a:t>
            </a:r>
            <a:r>
              <a:rPr lang="en-GB" sz="2800" dirty="0"/>
              <a:t>)</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827584" y="1052736"/>
            <a:ext cx="4464496" cy="2341609"/>
          </a:xfrm>
          <a:prstGeom prst="rect">
            <a:avLst/>
          </a:prstGeom>
        </p:spPr>
      </p:pic>
      <p:cxnSp>
        <p:nvCxnSpPr>
          <p:cNvPr id="7" name="Straight Arrow Connector 6"/>
          <p:cNvCxnSpPr/>
          <p:nvPr/>
        </p:nvCxnSpPr>
        <p:spPr>
          <a:xfrm>
            <a:off x="1015290" y="3140968"/>
            <a:ext cx="5932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969897" y="3002468"/>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969897" y="3002468"/>
                <a:ext cx="188128" cy="276999"/>
              </a:xfrm>
              <a:prstGeom prst="rect">
                <a:avLst/>
              </a:prstGeom>
              <a:blipFill rotWithShape="1">
                <a:blip r:embed="rId2"/>
                <a:stretch>
                  <a:fillRect l="-73" t="-68" r="-16040" b="118"/>
                </a:stretch>
              </a:blipFill>
            </p:spPr>
            <p:txBody>
              <a:bodyPr/>
              <a:lstStyle/>
              <a:p>
                <a:r>
                  <a:rPr lang="zh-CN" altLang="en-US">
                    <a:noFill/>
                  </a:rPr>
                  <a:t> </a:t>
                </a:r>
              </a:p>
            </p:txBody>
          </p:sp>
        </mc:Fallback>
      </mc:AlternateContent>
      <p:sp>
        <p:nvSpPr>
          <p:cNvPr id="10" name="Right Arrow 9"/>
          <p:cNvSpPr/>
          <p:nvPr/>
        </p:nvSpPr>
        <p:spPr>
          <a:xfrm>
            <a:off x="4355976" y="2348880"/>
            <a:ext cx="504056" cy="216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946499" y="2321877"/>
                <a:ext cx="6228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𝑣</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946499" y="2321877"/>
                <a:ext cx="622863" cy="276999"/>
              </a:xfrm>
              <a:prstGeom prst="rect">
                <a:avLst/>
              </a:prstGeom>
              <a:blipFill rotWithShape="1">
                <a:blip r:embed="rId3"/>
                <a:stretch>
                  <a:fillRect l="-78" t="-114" r="-10129" b="-523"/>
                </a:stretch>
              </a:blipFill>
            </p:spPr>
            <p:txBody>
              <a:bodyPr/>
              <a:lstStyle/>
              <a:p>
                <a:r>
                  <a:rPr lang="zh-CN" altLang="en-US">
                    <a:noFill/>
                  </a:rPr>
                  <a:t> </a:t>
                </a:r>
              </a:p>
            </p:txBody>
          </p:sp>
        </mc:Fallback>
      </mc:AlternateContent>
      <p:sp>
        <p:nvSpPr>
          <p:cNvPr id="12" name="Right Arrow 11"/>
          <p:cNvSpPr/>
          <p:nvPr/>
        </p:nvSpPr>
        <p:spPr>
          <a:xfrm>
            <a:off x="1568494" y="2222866"/>
            <a:ext cx="987282" cy="1980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p:cNvSpPr txBox="1"/>
              <p:nvPr/>
            </p:nvSpPr>
            <p:spPr>
              <a:xfrm>
                <a:off x="2062135" y="1854050"/>
                <a:ext cx="3885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𝑣</m:t>
                              </m:r>
                            </m:e>
                            <m:sub>
                              <m:r>
                                <a:rPr lang="en-GB" b="0" i="1" smtClean="0">
                                  <a:solidFill>
                                    <a:srgbClr val="FF0000"/>
                                  </a:solidFill>
                                  <a:latin typeface="Cambria Math" panose="02040503050406030204" pitchFamily="18" charset="0"/>
                                </a:rPr>
                                <m:t>𝐴</m:t>
                              </m:r>
                              <m:r>
                                <a:rPr lang="en-GB" b="0" i="1" smtClean="0">
                                  <a:solidFill>
                                    <a:srgbClr val="FF0000"/>
                                  </a:solidFill>
                                  <a:latin typeface="Cambria Math" panose="02040503050406030204" pitchFamily="18" charset="0"/>
                                </a:rPr>
                                <m:t>1</m:t>
                              </m:r>
                            </m:sub>
                          </m:sSub>
                        </m:e>
                      </m:acc>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062135" y="1854050"/>
                <a:ext cx="388568" cy="276999"/>
              </a:xfrm>
              <a:prstGeom prst="rect">
                <a:avLst/>
              </a:prstGeom>
              <a:blipFill rotWithShape="1">
                <a:blip r:embed="rId4"/>
                <a:stretch>
                  <a:fillRect l="-75" t="-175" r="-9581" b="-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555776" y="2714437"/>
                <a:ext cx="831253"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𝐵</m:t>
                              </m:r>
                              <m:r>
                                <a:rPr lang="en-GB" b="0" i="1" smtClean="0">
                                  <a:latin typeface="Cambria Math" panose="02040503050406030204" pitchFamily="18" charset="0"/>
                                </a:rPr>
                                <m:t>1</m:t>
                              </m:r>
                            </m:sub>
                          </m:sSub>
                        </m:e>
                      </m:acc>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0</m:t>
                          </m:r>
                        </m:e>
                      </m:acc>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555776" y="2714437"/>
                <a:ext cx="831253" cy="312458"/>
              </a:xfrm>
              <a:prstGeom prst="rect">
                <a:avLst/>
              </a:prstGeom>
              <a:blipFill rotWithShape="1">
                <a:blip r:embed="rId5"/>
                <a:stretch>
                  <a:fillRect l="-64" t="-143" r="-3521"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12163" y="2950242"/>
                <a:ext cx="8259945" cy="1212511"/>
              </a:xfrm>
              <a:prstGeom prst="rect">
                <a:avLst/>
              </a:prstGeom>
              <a:noFill/>
            </p:spPr>
            <p:txBody>
              <a:bodyPr wrap="square" rtlCol="0">
                <a:spAutoFit/>
              </a:bodyPr>
              <a:lstStyle/>
              <a:p>
                <a:endParaRPr lang="en-US" dirty="0"/>
              </a:p>
              <a:p>
                <a:r>
                  <a:rPr lang="en-US" dirty="0"/>
                  <a:t>(c) Describe the ratio between the kinetic energy of the system after and before the collision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2</m:t>
                            </m:r>
                          </m:sub>
                        </m:sSub>
                      </m:num>
                      <m:den>
                        <m:sSub>
                          <m:sSubPr>
                            <m:ctrlPr>
                              <a:rPr lang="en-US"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1</m:t>
                            </m:r>
                          </m:sub>
                        </m:sSub>
                      </m:den>
                    </m:f>
                  </m:oMath>
                </a14:m>
                <a:endParaRPr lang="en-US" dirty="0"/>
              </a:p>
              <a:p>
                <a:pPr marL="342900" indent="-342900">
                  <a:buAutoNum type="alphaLcParenBoth"/>
                </a:pPr>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512163" y="2950242"/>
                <a:ext cx="8259945" cy="1212511"/>
              </a:xfrm>
              <a:prstGeom prst="rect">
                <a:avLst/>
              </a:prstGeom>
              <a:blipFill rotWithShape="1">
                <a:blip r:embed="rId6"/>
                <a:stretch>
                  <a:fillRect l="-4" t="-3" r="3"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1050438" y="3901405"/>
                <a:ext cx="4537461" cy="6109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2</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2</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b="0" i="1" smtClean="0">
                              <a:latin typeface="Cambria Math" panose="02040503050406030204" pitchFamily="18" charset="0"/>
                            </a:rPr>
                            <m:t>𝐵</m:t>
                          </m:r>
                        </m:sub>
                      </m:sSub>
                      <m:sSubSup>
                        <m:sSubSupPr>
                          <m:ctrlPr>
                            <a:rPr lang="en-GB" i="1">
                              <a:latin typeface="Cambria Math" panose="02040503050406030204" pitchFamily="18" charset="0"/>
                            </a:rPr>
                          </m:ctrlPr>
                        </m:sSubSupPr>
                        <m:e>
                          <m:r>
                            <a:rPr lang="en-GB" i="1">
                              <a:latin typeface="Cambria Math" panose="02040503050406030204" pitchFamily="18" charset="0"/>
                            </a:rPr>
                            <m:t>𝑣</m:t>
                          </m:r>
                        </m:e>
                        <m:sub>
                          <m:r>
                            <a:rPr lang="en-GB" i="1">
                              <a:latin typeface="Cambria Math" panose="02040503050406030204" pitchFamily="18" charset="0"/>
                            </a:rPr>
                            <m:t>2</m:t>
                          </m:r>
                        </m:sub>
                        <m:sup>
                          <m:r>
                            <a:rPr lang="en-GB" i="1">
                              <a:latin typeface="Cambria Math" panose="02040503050406030204" pitchFamily="18" charset="0"/>
                            </a:rPr>
                            <m:t>2</m:t>
                          </m:r>
                        </m:sup>
                      </m:sSubSup>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e>
                      </m:d>
                      <m:sSubSup>
                        <m:sSubSupPr>
                          <m:ctrlPr>
                            <a:rPr lang="en-GB" i="1">
                              <a:latin typeface="Cambria Math" panose="02040503050406030204" pitchFamily="18" charset="0"/>
                            </a:rPr>
                          </m:ctrlPr>
                        </m:sSubSupPr>
                        <m:e>
                          <m:r>
                            <a:rPr lang="en-GB" i="1">
                              <a:latin typeface="Cambria Math" panose="02040503050406030204" pitchFamily="18" charset="0"/>
                            </a:rPr>
                            <m:t>𝑣</m:t>
                          </m:r>
                        </m:e>
                        <m:sub>
                          <m:r>
                            <a:rPr lang="en-GB" i="1">
                              <a:latin typeface="Cambria Math" panose="02040503050406030204" pitchFamily="18" charset="0"/>
                            </a:rPr>
                            <m:t>2</m:t>
                          </m:r>
                        </m:sub>
                        <m:sup>
                          <m:r>
                            <a:rPr lang="en-GB" i="1">
                              <a:latin typeface="Cambria Math" panose="02040503050406030204" pitchFamily="18" charset="0"/>
                            </a:rPr>
                            <m:t>2</m:t>
                          </m:r>
                        </m:sup>
                      </m:sSubSup>
                    </m:oMath>
                  </m:oMathPara>
                </a14:m>
                <a:endParaRPr lang="en-US" dirty="0"/>
              </a:p>
            </p:txBody>
          </p:sp>
        </mc:Choice>
        <mc:Fallback>
          <p:sp>
            <p:nvSpPr>
              <p:cNvPr id="3" name="Rectangle 2"/>
              <p:cNvSpPr>
                <a:spLocks noRot="1" noChangeAspect="1" noMove="1" noResize="1" noEditPoints="1" noAdjustHandles="1" noChangeArrowheads="1" noChangeShapeType="1" noTextEdit="1"/>
              </p:cNvSpPr>
              <p:nvPr/>
            </p:nvSpPr>
            <p:spPr>
              <a:xfrm>
                <a:off x="1050438" y="3901405"/>
                <a:ext cx="4537461" cy="610936"/>
              </a:xfrm>
              <a:prstGeom prst="rect">
                <a:avLst/>
              </a:prstGeom>
              <a:blipFill rotWithShape="1">
                <a:blip r:embed="rId7"/>
                <a:stretch>
                  <a:fillRect l="-3" t="-98" r="12"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1061549" y="4386639"/>
                <a:ext cx="1748620" cy="6109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1</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sub>
                        <m:sup>
                          <m:r>
                            <a:rPr lang="en-GB" b="0" i="1" smtClean="0">
                              <a:latin typeface="Cambria Math" panose="02040503050406030204" pitchFamily="18" charset="0"/>
                            </a:rPr>
                            <m:t>2</m:t>
                          </m:r>
                        </m:sup>
                      </m:sSubSup>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61549" y="4386639"/>
                <a:ext cx="1748620" cy="610936"/>
              </a:xfrm>
              <a:prstGeom prst="rect">
                <a:avLst/>
              </a:prstGeom>
              <a:blipFill rotWithShape="1">
                <a:blip r:embed="rId8"/>
                <a:stretch>
                  <a:fillRect l="-27" t="-10" r="17"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630295" y="5108009"/>
                <a:ext cx="1897251" cy="5196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den>
                      </m:f>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𝐴</m:t>
                          </m:r>
                          <m:r>
                            <a:rPr lang="en-GB" i="1">
                              <a:latin typeface="Cambria Math" panose="02040503050406030204" pitchFamily="18" charset="0"/>
                            </a:rPr>
                            <m:t>1</m:t>
                          </m:r>
                        </m:sub>
                      </m:sSub>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630295" y="5108009"/>
                <a:ext cx="1897251" cy="519694"/>
              </a:xfrm>
              <a:prstGeom prst="rect">
                <a:avLst/>
              </a:prstGeom>
              <a:blipFill rotWithShape="1">
                <a:blip r:embed="rId9"/>
                <a:stretch>
                  <a:fillRect l="-20" t="-13" r="-656" b="64"/>
                </a:stretch>
              </a:blipFill>
            </p:spPr>
            <p:txBody>
              <a:bodyPr/>
              <a:lstStyle/>
              <a:p>
                <a:r>
                  <a:rPr lang="zh-CN" altLang="en-US">
                    <a:noFill/>
                  </a:rPr>
                  <a:t> </a:t>
                </a:r>
              </a:p>
            </p:txBody>
          </p:sp>
        </mc:Fallback>
      </mc:AlternateContent>
      <p:sp>
        <p:nvSpPr>
          <p:cNvPr id="6" name="Right Arrow 5"/>
          <p:cNvSpPr/>
          <p:nvPr/>
        </p:nvSpPr>
        <p:spPr>
          <a:xfrm>
            <a:off x="2660415" y="5316245"/>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p:cNvSpPr txBox="1"/>
              <p:nvPr/>
            </p:nvSpPr>
            <p:spPr>
              <a:xfrm>
                <a:off x="3360457" y="5120472"/>
                <a:ext cx="2295628" cy="6770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2</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num>
                                <m:den>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𝐵</m:t>
                                      </m:r>
                                    </m:sub>
                                  </m:sSub>
                                </m:den>
                              </m:f>
                            </m:e>
                          </m:d>
                        </m:e>
                        <m:sup>
                          <m:r>
                            <a:rPr lang="en-GB" b="0" i="1" smtClean="0">
                              <a:latin typeface="Cambria Math" panose="02040503050406030204" pitchFamily="18" charset="0"/>
                            </a:rPr>
                            <m:t>2</m:t>
                          </m:r>
                        </m:sup>
                      </m:sSup>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sub>
                        <m:sup>
                          <m:r>
                            <a:rPr lang="en-GB" b="0" i="1" smtClean="0">
                              <a:latin typeface="Cambria Math" panose="02040503050406030204" pitchFamily="18" charset="0"/>
                            </a:rPr>
                            <m:t>2</m:t>
                          </m:r>
                        </m:sup>
                      </m:sSubSup>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3360457" y="5120472"/>
                <a:ext cx="2295628" cy="677045"/>
              </a:xfrm>
              <a:prstGeom prst="rect">
                <a:avLst/>
              </a:prstGeom>
              <a:blipFill rotWithShape="1">
                <a:blip r:embed="rId10"/>
                <a:stretch>
                  <a:fillRect l="-2" t="-69" r="6" b="89"/>
                </a:stretch>
              </a:blipFill>
            </p:spPr>
            <p:txBody>
              <a:bodyPr/>
              <a:lstStyle/>
              <a:p>
                <a:r>
                  <a:rPr lang="zh-CN" altLang="en-US">
                    <a:noFill/>
                  </a:rPr>
                  <a:t> </a:t>
                </a:r>
              </a:p>
            </p:txBody>
          </p:sp>
        </mc:Fallback>
      </mc:AlternateContent>
      <p:sp>
        <p:nvSpPr>
          <p:cNvPr id="20" name="Right Arrow 19"/>
          <p:cNvSpPr/>
          <p:nvPr/>
        </p:nvSpPr>
        <p:spPr>
          <a:xfrm>
            <a:off x="634919" y="6093272"/>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Rectangle 21"/>
              <p:cNvSpPr/>
              <p:nvPr/>
            </p:nvSpPr>
            <p:spPr>
              <a:xfrm>
                <a:off x="1146935" y="5792363"/>
                <a:ext cx="3890296" cy="76937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2</m:t>
                          </m:r>
                        </m:sub>
                      </m:sSub>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e>
                      </m:d>
                      <m:sSup>
                        <m:sSupPr>
                          <m:ctrlPr>
                            <a:rPr lang="en-GB" i="1">
                              <a:latin typeface="Cambria Math" panose="02040503050406030204" pitchFamily="18" charset="0"/>
                            </a:rPr>
                          </m:ctrlPr>
                        </m:sSupPr>
                        <m:e>
                          <m:d>
                            <m:dPr>
                              <m:ctrlPr>
                                <a:rPr lang="en-GB" i="1">
                                  <a:latin typeface="Cambria Math" panose="02040503050406030204" pitchFamily="18" charset="0"/>
                                </a:rPr>
                              </m:ctrlPr>
                            </m:dPr>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num>
                                <m:den>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𝐵</m:t>
                                      </m:r>
                                    </m:sub>
                                  </m:sSub>
                                </m:den>
                              </m:f>
                            </m:e>
                          </m:d>
                        </m:e>
                        <m:sup>
                          <m:r>
                            <a:rPr lang="en-GB" i="1">
                              <a:latin typeface="Cambria Math" panose="02040503050406030204" pitchFamily="18" charset="0"/>
                            </a:rPr>
                            <m:t>2</m:t>
                          </m:r>
                        </m:sup>
                      </m:sSup>
                      <m:sSubSup>
                        <m:sSubSupPr>
                          <m:ctrlPr>
                            <a:rPr lang="en-GB" i="1">
                              <a:latin typeface="Cambria Math" panose="02040503050406030204" pitchFamily="18" charset="0"/>
                            </a:rPr>
                          </m:ctrlPr>
                        </m:sSubSupPr>
                        <m:e>
                          <m:r>
                            <a:rPr lang="en-GB" i="1">
                              <a:latin typeface="Cambria Math" panose="02040503050406030204" pitchFamily="18" charset="0"/>
                            </a:rPr>
                            <m:t>𝑣</m:t>
                          </m:r>
                        </m:e>
                        <m:sub>
                          <m:r>
                            <a:rPr lang="en-GB" i="1">
                              <a:latin typeface="Cambria Math" panose="02040503050406030204" pitchFamily="18" charset="0"/>
                            </a:rPr>
                            <m:t>𝐴</m:t>
                          </m:r>
                          <m:r>
                            <a:rPr lang="en-GB" i="1">
                              <a:latin typeface="Cambria Math" panose="02040503050406030204" pitchFamily="18" charset="0"/>
                            </a:rPr>
                            <m:t>1</m:t>
                          </m:r>
                        </m:sub>
                        <m:sup>
                          <m:r>
                            <a:rPr lang="en-GB" i="1">
                              <a:latin typeface="Cambria Math" panose="02040503050406030204" pitchFamily="18" charset="0"/>
                            </a:rPr>
                            <m:t>2</m:t>
                          </m:r>
                        </m:sup>
                      </m:sSubSup>
                    </m:oMath>
                  </m:oMathPara>
                </a14:m>
                <a:endParaRPr lang="en-US" dirty="0"/>
              </a:p>
            </p:txBody>
          </p:sp>
        </mc:Choice>
        <mc:Fallback>
          <p:sp>
            <p:nvSpPr>
              <p:cNvPr id="22" name="Rectangle 21"/>
              <p:cNvSpPr>
                <a:spLocks noRot="1" noChangeAspect="1" noMove="1" noResize="1" noEditPoints="1" noAdjustHandles="1" noChangeArrowheads="1" noChangeShapeType="1" noTextEdit="1"/>
              </p:cNvSpPr>
              <p:nvPr/>
            </p:nvSpPr>
            <p:spPr>
              <a:xfrm>
                <a:off x="1146935" y="5792363"/>
                <a:ext cx="3890296" cy="769378"/>
              </a:xfrm>
              <a:prstGeom prst="rect">
                <a:avLst/>
              </a:prstGeom>
              <a:blipFill rotWithShape="1">
                <a:blip r:embed="rId11"/>
                <a:stretch>
                  <a:fillRect l="-3" t="-69" r="11" b="37"/>
                </a:stretch>
              </a:blipFill>
            </p:spPr>
            <p:txBody>
              <a:bodyPr/>
              <a:lstStyle/>
              <a:p>
                <a:r>
                  <a:rPr lang="zh-CN" alt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5978227" y="5627703"/>
            <a:ext cx="1821161" cy="81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6243" y="116632"/>
            <a:ext cx="8229600" cy="1143000"/>
          </a:xfrm>
        </p:spPr>
        <p:txBody>
          <a:bodyPr/>
          <a:lstStyle/>
          <a:p>
            <a:r>
              <a:rPr lang="en-GB" sz="2800" dirty="0"/>
              <a:t>Ex. A completely inelastic collision (</a:t>
            </a:r>
            <a:r>
              <a:rPr lang="en-GB" sz="2800" i="1" dirty="0"/>
              <a:t>5 minutes</a:t>
            </a:r>
            <a:r>
              <a:rPr lang="en-GB" sz="2800" dirty="0"/>
              <a:t>)</a:t>
            </a:r>
            <a:endParaRPr lang="en-US" sz="28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827584" y="1052736"/>
            <a:ext cx="4464496" cy="2341609"/>
          </a:xfrm>
          <a:prstGeom prst="rect">
            <a:avLst/>
          </a:prstGeom>
        </p:spPr>
      </p:pic>
      <p:cxnSp>
        <p:nvCxnSpPr>
          <p:cNvPr id="7" name="Straight Arrow Connector 6"/>
          <p:cNvCxnSpPr/>
          <p:nvPr/>
        </p:nvCxnSpPr>
        <p:spPr>
          <a:xfrm>
            <a:off x="1015290" y="3140968"/>
            <a:ext cx="5932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6969897" y="3002468"/>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6969897" y="3002468"/>
                <a:ext cx="188128" cy="276999"/>
              </a:xfrm>
              <a:prstGeom prst="rect">
                <a:avLst/>
              </a:prstGeom>
              <a:blipFill rotWithShape="1">
                <a:blip r:embed="rId2"/>
                <a:stretch>
                  <a:fillRect l="-73" t="-68" r="-16040" b="118"/>
                </a:stretch>
              </a:blipFill>
            </p:spPr>
            <p:txBody>
              <a:bodyPr/>
              <a:lstStyle/>
              <a:p>
                <a:r>
                  <a:rPr lang="zh-CN" altLang="en-US">
                    <a:noFill/>
                  </a:rPr>
                  <a:t> </a:t>
                </a:r>
              </a:p>
            </p:txBody>
          </p:sp>
        </mc:Fallback>
      </mc:AlternateContent>
      <p:sp>
        <p:nvSpPr>
          <p:cNvPr id="10" name="Right Arrow 9"/>
          <p:cNvSpPr/>
          <p:nvPr/>
        </p:nvSpPr>
        <p:spPr>
          <a:xfrm>
            <a:off x="4355976" y="2348880"/>
            <a:ext cx="504056" cy="216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946499" y="2321877"/>
                <a:ext cx="6228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𝑣</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946499" y="2321877"/>
                <a:ext cx="622863" cy="276999"/>
              </a:xfrm>
              <a:prstGeom prst="rect">
                <a:avLst/>
              </a:prstGeom>
              <a:blipFill rotWithShape="1">
                <a:blip r:embed="rId3"/>
                <a:stretch>
                  <a:fillRect l="-78" t="-114" r="-10129" b="-523"/>
                </a:stretch>
              </a:blipFill>
            </p:spPr>
            <p:txBody>
              <a:bodyPr/>
              <a:lstStyle/>
              <a:p>
                <a:r>
                  <a:rPr lang="zh-CN" altLang="en-US">
                    <a:noFill/>
                  </a:rPr>
                  <a:t> </a:t>
                </a:r>
              </a:p>
            </p:txBody>
          </p:sp>
        </mc:Fallback>
      </mc:AlternateContent>
      <p:sp>
        <p:nvSpPr>
          <p:cNvPr id="12" name="Right Arrow 11"/>
          <p:cNvSpPr/>
          <p:nvPr/>
        </p:nvSpPr>
        <p:spPr>
          <a:xfrm>
            <a:off x="1568494" y="2222866"/>
            <a:ext cx="987282" cy="1980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p:cNvSpPr txBox="1"/>
              <p:nvPr/>
            </p:nvSpPr>
            <p:spPr>
              <a:xfrm>
                <a:off x="2062135" y="1854050"/>
                <a:ext cx="3885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𝑣</m:t>
                              </m:r>
                            </m:e>
                            <m:sub>
                              <m:r>
                                <a:rPr lang="en-GB" b="0" i="1" smtClean="0">
                                  <a:solidFill>
                                    <a:srgbClr val="FF0000"/>
                                  </a:solidFill>
                                  <a:latin typeface="Cambria Math" panose="02040503050406030204" pitchFamily="18" charset="0"/>
                                </a:rPr>
                                <m:t>𝐴</m:t>
                              </m:r>
                              <m:r>
                                <a:rPr lang="en-GB" b="0" i="1" smtClean="0">
                                  <a:solidFill>
                                    <a:srgbClr val="FF0000"/>
                                  </a:solidFill>
                                  <a:latin typeface="Cambria Math" panose="02040503050406030204" pitchFamily="18" charset="0"/>
                                </a:rPr>
                                <m:t>1</m:t>
                              </m:r>
                            </m:sub>
                          </m:sSub>
                        </m:e>
                      </m:acc>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062135" y="1854050"/>
                <a:ext cx="388568" cy="276999"/>
              </a:xfrm>
              <a:prstGeom prst="rect">
                <a:avLst/>
              </a:prstGeom>
              <a:blipFill rotWithShape="1">
                <a:blip r:embed="rId4"/>
                <a:stretch>
                  <a:fillRect l="-75" t="-175" r="-9581" b="-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555776" y="2714437"/>
                <a:ext cx="831253"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𝐵</m:t>
                              </m:r>
                              <m:r>
                                <a:rPr lang="en-GB" b="0" i="1" smtClean="0">
                                  <a:latin typeface="Cambria Math" panose="02040503050406030204" pitchFamily="18" charset="0"/>
                                </a:rPr>
                                <m:t>1</m:t>
                              </m:r>
                            </m:sub>
                          </m:sSub>
                        </m:e>
                      </m:acc>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0</m:t>
                          </m:r>
                        </m:e>
                      </m:acc>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555776" y="2714437"/>
                <a:ext cx="831253" cy="312458"/>
              </a:xfrm>
              <a:prstGeom prst="rect">
                <a:avLst/>
              </a:prstGeom>
              <a:blipFill rotWithShape="1">
                <a:blip r:embed="rId5"/>
                <a:stretch>
                  <a:fillRect l="-64" t="-143" r="-3521" b="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12163" y="2950242"/>
                <a:ext cx="8259945" cy="1212511"/>
              </a:xfrm>
              <a:prstGeom prst="rect">
                <a:avLst/>
              </a:prstGeom>
              <a:noFill/>
            </p:spPr>
            <p:txBody>
              <a:bodyPr wrap="square" rtlCol="0">
                <a:spAutoFit/>
              </a:bodyPr>
              <a:lstStyle/>
              <a:p>
                <a:endParaRPr lang="en-US" dirty="0"/>
              </a:p>
              <a:p>
                <a:r>
                  <a:rPr lang="en-US" dirty="0"/>
                  <a:t>(c) Describe the ratio between the kinetic energy of the system after and before the collision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2</m:t>
                            </m:r>
                          </m:sub>
                        </m:sSub>
                      </m:num>
                      <m:den>
                        <m:sSub>
                          <m:sSubPr>
                            <m:ctrlPr>
                              <a:rPr lang="en-US"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1</m:t>
                            </m:r>
                          </m:sub>
                        </m:sSub>
                      </m:den>
                    </m:f>
                  </m:oMath>
                </a14:m>
                <a:endParaRPr lang="en-US" dirty="0"/>
              </a:p>
              <a:p>
                <a:pPr marL="342900" indent="-342900">
                  <a:buAutoNum type="alphaLcParenBoth"/>
                </a:pPr>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512163" y="2950242"/>
                <a:ext cx="8259945" cy="1212511"/>
              </a:xfrm>
              <a:prstGeom prst="rect">
                <a:avLst/>
              </a:prstGeom>
              <a:blipFill rotWithShape="1">
                <a:blip r:embed="rId6"/>
                <a:stretch>
                  <a:fillRect l="-4" t="-3" r="3"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1050438" y="3901405"/>
                <a:ext cx="4537461" cy="6109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2</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2</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b="0" i="1" smtClean="0">
                              <a:latin typeface="Cambria Math" panose="02040503050406030204" pitchFamily="18" charset="0"/>
                            </a:rPr>
                            <m:t>𝐵</m:t>
                          </m:r>
                        </m:sub>
                      </m:sSub>
                      <m:sSubSup>
                        <m:sSubSupPr>
                          <m:ctrlPr>
                            <a:rPr lang="en-GB" i="1">
                              <a:latin typeface="Cambria Math" panose="02040503050406030204" pitchFamily="18" charset="0"/>
                            </a:rPr>
                          </m:ctrlPr>
                        </m:sSubSupPr>
                        <m:e>
                          <m:r>
                            <a:rPr lang="en-GB" i="1">
                              <a:latin typeface="Cambria Math" panose="02040503050406030204" pitchFamily="18" charset="0"/>
                            </a:rPr>
                            <m:t>𝑣</m:t>
                          </m:r>
                        </m:e>
                        <m:sub>
                          <m:r>
                            <a:rPr lang="en-GB" i="1">
                              <a:latin typeface="Cambria Math" panose="02040503050406030204" pitchFamily="18" charset="0"/>
                            </a:rPr>
                            <m:t>2</m:t>
                          </m:r>
                        </m:sub>
                        <m:sup>
                          <m:r>
                            <a:rPr lang="en-GB" i="1">
                              <a:latin typeface="Cambria Math" panose="02040503050406030204" pitchFamily="18" charset="0"/>
                            </a:rPr>
                            <m:t>2</m:t>
                          </m:r>
                        </m:sup>
                      </m:sSubSup>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e>
                      </m:d>
                      <m:sSubSup>
                        <m:sSubSupPr>
                          <m:ctrlPr>
                            <a:rPr lang="en-GB" i="1">
                              <a:latin typeface="Cambria Math" panose="02040503050406030204" pitchFamily="18" charset="0"/>
                            </a:rPr>
                          </m:ctrlPr>
                        </m:sSubSupPr>
                        <m:e>
                          <m:r>
                            <a:rPr lang="en-GB" i="1">
                              <a:latin typeface="Cambria Math" panose="02040503050406030204" pitchFamily="18" charset="0"/>
                            </a:rPr>
                            <m:t>𝑣</m:t>
                          </m:r>
                        </m:e>
                        <m:sub>
                          <m:r>
                            <a:rPr lang="en-GB" i="1">
                              <a:latin typeface="Cambria Math" panose="02040503050406030204" pitchFamily="18" charset="0"/>
                            </a:rPr>
                            <m:t>2</m:t>
                          </m:r>
                        </m:sub>
                        <m:sup>
                          <m:r>
                            <a:rPr lang="en-GB" i="1">
                              <a:latin typeface="Cambria Math" panose="02040503050406030204" pitchFamily="18" charset="0"/>
                            </a:rPr>
                            <m:t>2</m:t>
                          </m:r>
                        </m:sup>
                      </m:sSubSup>
                    </m:oMath>
                  </m:oMathPara>
                </a14:m>
                <a:endParaRPr lang="en-US" dirty="0"/>
              </a:p>
            </p:txBody>
          </p:sp>
        </mc:Choice>
        <mc:Fallback>
          <p:sp>
            <p:nvSpPr>
              <p:cNvPr id="3" name="Rectangle 2"/>
              <p:cNvSpPr>
                <a:spLocks noRot="1" noChangeAspect="1" noMove="1" noResize="1" noEditPoints="1" noAdjustHandles="1" noChangeArrowheads="1" noChangeShapeType="1" noTextEdit="1"/>
              </p:cNvSpPr>
              <p:nvPr/>
            </p:nvSpPr>
            <p:spPr>
              <a:xfrm>
                <a:off x="1050438" y="3901405"/>
                <a:ext cx="4537461" cy="610936"/>
              </a:xfrm>
              <a:prstGeom prst="rect">
                <a:avLst/>
              </a:prstGeom>
              <a:blipFill rotWithShape="1">
                <a:blip r:embed="rId7"/>
                <a:stretch>
                  <a:fillRect l="-3" t="-98" r="12"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1061549" y="4386639"/>
                <a:ext cx="1748620" cy="6109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1</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sub>
                        <m:sup>
                          <m:r>
                            <a:rPr lang="en-GB" b="0" i="1" smtClean="0">
                              <a:latin typeface="Cambria Math" panose="02040503050406030204" pitchFamily="18" charset="0"/>
                            </a:rPr>
                            <m:t>2</m:t>
                          </m:r>
                        </m:sup>
                      </m:sSubSup>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61549" y="4386639"/>
                <a:ext cx="1748620" cy="610936"/>
              </a:xfrm>
              <a:prstGeom prst="rect">
                <a:avLst/>
              </a:prstGeom>
              <a:blipFill rotWithShape="1">
                <a:blip r:embed="rId8"/>
                <a:stretch>
                  <a:fillRect l="-27" t="-10" r="17"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630295" y="5108009"/>
                <a:ext cx="1897251" cy="5196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den>
                      </m:f>
                      <m:sSub>
                        <m:sSubPr>
                          <m:ctrlPr>
                            <a:rPr lang="en-US"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𝐴</m:t>
                          </m:r>
                          <m:r>
                            <a:rPr lang="en-GB" i="1">
                              <a:latin typeface="Cambria Math" panose="02040503050406030204" pitchFamily="18" charset="0"/>
                            </a:rPr>
                            <m:t>1</m:t>
                          </m:r>
                        </m:sub>
                      </m:sSub>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630295" y="5108009"/>
                <a:ext cx="1897251" cy="519694"/>
              </a:xfrm>
              <a:prstGeom prst="rect">
                <a:avLst/>
              </a:prstGeom>
              <a:blipFill rotWithShape="1">
                <a:blip r:embed="rId9"/>
                <a:stretch>
                  <a:fillRect l="-20" t="-13" r="-656" b="64"/>
                </a:stretch>
              </a:blipFill>
            </p:spPr>
            <p:txBody>
              <a:bodyPr/>
              <a:lstStyle/>
              <a:p>
                <a:r>
                  <a:rPr lang="zh-CN" altLang="en-US">
                    <a:noFill/>
                  </a:rPr>
                  <a:t> </a:t>
                </a:r>
              </a:p>
            </p:txBody>
          </p:sp>
        </mc:Fallback>
      </mc:AlternateContent>
      <p:sp>
        <p:nvSpPr>
          <p:cNvPr id="6" name="Right Arrow 5"/>
          <p:cNvSpPr/>
          <p:nvPr/>
        </p:nvSpPr>
        <p:spPr>
          <a:xfrm>
            <a:off x="2660415" y="5316245"/>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p:cNvSpPr txBox="1"/>
              <p:nvPr/>
            </p:nvSpPr>
            <p:spPr>
              <a:xfrm>
                <a:off x="3360457" y="5120472"/>
                <a:ext cx="2295628" cy="6770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2</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num>
                                <m:den>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𝐵</m:t>
                                      </m:r>
                                    </m:sub>
                                  </m:sSub>
                                </m:den>
                              </m:f>
                            </m:e>
                          </m:d>
                        </m:e>
                        <m:sup>
                          <m:r>
                            <a:rPr lang="en-GB" b="0" i="1" smtClean="0">
                              <a:latin typeface="Cambria Math" panose="02040503050406030204" pitchFamily="18" charset="0"/>
                            </a:rPr>
                            <m:t>2</m:t>
                          </m:r>
                        </m:sup>
                      </m:sSup>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𝐴</m:t>
                          </m:r>
                          <m:r>
                            <a:rPr lang="en-GB" b="0" i="1" smtClean="0">
                              <a:latin typeface="Cambria Math" panose="02040503050406030204" pitchFamily="18" charset="0"/>
                            </a:rPr>
                            <m:t>1</m:t>
                          </m:r>
                        </m:sub>
                        <m:sup>
                          <m:r>
                            <a:rPr lang="en-GB" b="0" i="1" smtClean="0">
                              <a:latin typeface="Cambria Math" panose="02040503050406030204" pitchFamily="18" charset="0"/>
                            </a:rPr>
                            <m:t>2</m:t>
                          </m:r>
                        </m:sup>
                      </m:sSubSup>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3360457" y="5120472"/>
                <a:ext cx="2295628" cy="677045"/>
              </a:xfrm>
              <a:prstGeom prst="rect">
                <a:avLst/>
              </a:prstGeom>
              <a:blipFill rotWithShape="1">
                <a:blip r:embed="rId10"/>
                <a:stretch>
                  <a:fillRect l="-2" t="-69" r="6" b="89"/>
                </a:stretch>
              </a:blipFill>
            </p:spPr>
            <p:txBody>
              <a:bodyPr/>
              <a:lstStyle/>
              <a:p>
                <a:r>
                  <a:rPr lang="zh-CN" altLang="en-US">
                    <a:noFill/>
                  </a:rPr>
                  <a:t> </a:t>
                </a:r>
              </a:p>
            </p:txBody>
          </p:sp>
        </mc:Fallback>
      </mc:AlternateContent>
      <p:sp>
        <p:nvSpPr>
          <p:cNvPr id="20" name="Right Arrow 19"/>
          <p:cNvSpPr/>
          <p:nvPr/>
        </p:nvSpPr>
        <p:spPr>
          <a:xfrm>
            <a:off x="634919" y="6093272"/>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Rectangle 21"/>
              <p:cNvSpPr/>
              <p:nvPr/>
            </p:nvSpPr>
            <p:spPr>
              <a:xfrm>
                <a:off x="1146935" y="5792363"/>
                <a:ext cx="3890296" cy="76937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𝐾</m:t>
                          </m:r>
                          <m:r>
                            <a:rPr lang="en-GB" i="1">
                              <a:latin typeface="Cambria Math" panose="02040503050406030204" pitchFamily="18" charset="0"/>
                            </a:rPr>
                            <m:t>,</m:t>
                          </m:r>
                          <m:r>
                            <a:rPr lang="en-GB" i="1">
                              <a:latin typeface="Cambria Math" panose="02040503050406030204" pitchFamily="18" charset="0"/>
                            </a:rPr>
                            <m:t>2</m:t>
                          </m:r>
                        </m:sub>
                      </m:sSub>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𝐵</m:t>
                              </m:r>
                            </m:sub>
                          </m:sSub>
                        </m:e>
                      </m:d>
                      <m:sSup>
                        <m:sSupPr>
                          <m:ctrlPr>
                            <a:rPr lang="en-GB" i="1">
                              <a:latin typeface="Cambria Math" panose="02040503050406030204" pitchFamily="18" charset="0"/>
                            </a:rPr>
                          </m:ctrlPr>
                        </m:sSupPr>
                        <m:e>
                          <m:d>
                            <m:dPr>
                              <m:ctrlPr>
                                <a:rPr lang="en-GB" i="1">
                                  <a:latin typeface="Cambria Math" panose="02040503050406030204" pitchFamily="18" charset="0"/>
                                </a:rPr>
                              </m:ctrlPr>
                            </m:dPr>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num>
                                <m:den>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𝐴</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𝐵</m:t>
                                      </m:r>
                                    </m:sub>
                                  </m:sSub>
                                </m:den>
                              </m:f>
                            </m:e>
                          </m:d>
                        </m:e>
                        <m:sup>
                          <m:r>
                            <a:rPr lang="en-GB" i="1">
                              <a:latin typeface="Cambria Math" panose="02040503050406030204" pitchFamily="18" charset="0"/>
                            </a:rPr>
                            <m:t>2</m:t>
                          </m:r>
                        </m:sup>
                      </m:sSup>
                      <m:sSubSup>
                        <m:sSubSupPr>
                          <m:ctrlPr>
                            <a:rPr lang="en-GB" i="1">
                              <a:latin typeface="Cambria Math" panose="02040503050406030204" pitchFamily="18" charset="0"/>
                            </a:rPr>
                          </m:ctrlPr>
                        </m:sSubSupPr>
                        <m:e>
                          <m:r>
                            <a:rPr lang="en-GB" i="1">
                              <a:latin typeface="Cambria Math" panose="02040503050406030204" pitchFamily="18" charset="0"/>
                            </a:rPr>
                            <m:t>𝑣</m:t>
                          </m:r>
                        </m:e>
                        <m:sub>
                          <m:r>
                            <a:rPr lang="en-GB" i="1">
                              <a:latin typeface="Cambria Math" panose="02040503050406030204" pitchFamily="18" charset="0"/>
                            </a:rPr>
                            <m:t>𝐴</m:t>
                          </m:r>
                          <m:r>
                            <a:rPr lang="en-GB" i="1">
                              <a:latin typeface="Cambria Math" panose="02040503050406030204" pitchFamily="18" charset="0"/>
                            </a:rPr>
                            <m:t>1</m:t>
                          </m:r>
                        </m:sub>
                        <m:sup>
                          <m:r>
                            <a:rPr lang="en-GB" i="1">
                              <a:latin typeface="Cambria Math" panose="02040503050406030204" pitchFamily="18" charset="0"/>
                            </a:rPr>
                            <m:t>2</m:t>
                          </m:r>
                        </m:sup>
                      </m:sSubSup>
                    </m:oMath>
                  </m:oMathPara>
                </a14:m>
                <a:endParaRPr lang="en-US" dirty="0"/>
              </a:p>
            </p:txBody>
          </p:sp>
        </mc:Choice>
        <mc:Fallback>
          <p:sp>
            <p:nvSpPr>
              <p:cNvPr id="22" name="Rectangle 21"/>
              <p:cNvSpPr>
                <a:spLocks noRot="1" noChangeAspect="1" noMove="1" noResize="1" noEditPoints="1" noAdjustHandles="1" noChangeArrowheads="1" noChangeShapeType="1" noTextEdit="1"/>
              </p:cNvSpPr>
              <p:nvPr/>
            </p:nvSpPr>
            <p:spPr>
              <a:xfrm>
                <a:off x="1146935" y="5792363"/>
                <a:ext cx="3890296" cy="769378"/>
              </a:xfrm>
              <a:prstGeom prst="rect">
                <a:avLst/>
              </a:prstGeom>
              <a:blipFill rotWithShape="1">
                <a:blip r:embed="rId11"/>
                <a:stretch>
                  <a:fillRect l="-3" t="-69" r="11" b="37"/>
                </a:stretch>
              </a:blipFill>
            </p:spPr>
            <p:txBody>
              <a:bodyPr/>
              <a:lstStyle/>
              <a:p>
                <a:r>
                  <a:rPr lang="zh-CN" altLang="en-US">
                    <a:noFill/>
                  </a:rPr>
                  <a:t> </a:t>
                </a:r>
              </a:p>
            </p:txBody>
          </p:sp>
        </mc:Fallback>
      </mc:AlternateContent>
      <p:sp>
        <p:nvSpPr>
          <p:cNvPr id="23" name="Right Arrow 22"/>
          <p:cNvSpPr/>
          <p:nvPr/>
        </p:nvSpPr>
        <p:spPr>
          <a:xfrm>
            <a:off x="5220072" y="6021288"/>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5978227" y="5841503"/>
                <a:ext cx="1718740" cy="5865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𝐸</m:t>
                              </m:r>
                            </m:e>
                            <m:sub>
                              <m:r>
                                <a:rPr lang="en-GB" b="0" i="1" smtClean="0">
                                  <a:solidFill>
                                    <a:srgbClr val="FF0000"/>
                                  </a:solidFill>
                                  <a:latin typeface="Cambria Math" panose="02040503050406030204" pitchFamily="18" charset="0"/>
                                </a:rPr>
                                <m:t>𝐾</m:t>
                              </m:r>
                              <m:r>
                                <a:rPr lang="en-GB" b="0" i="1"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2</m:t>
                              </m:r>
                            </m:sub>
                          </m:sSub>
                        </m:num>
                        <m:den>
                          <m:sSub>
                            <m:sSubPr>
                              <m:ctrlPr>
                                <a:rPr lang="en-US"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𝐸</m:t>
                              </m:r>
                            </m:e>
                            <m:sub>
                              <m:r>
                                <a:rPr lang="en-GB" b="0" i="1" smtClean="0">
                                  <a:solidFill>
                                    <a:srgbClr val="FF0000"/>
                                  </a:solidFill>
                                  <a:latin typeface="Cambria Math" panose="02040503050406030204" pitchFamily="18" charset="0"/>
                                </a:rPr>
                                <m:t>𝐾</m:t>
                              </m:r>
                              <m:r>
                                <a:rPr lang="en-GB" b="0" i="1"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1</m:t>
                              </m:r>
                            </m:sub>
                          </m:sSub>
                        </m:den>
                      </m:f>
                      <m:r>
                        <a:rPr lang="en-GB" b="0" i="1" smtClean="0">
                          <a:solidFill>
                            <a:srgbClr val="FF0000"/>
                          </a:solidFill>
                          <a:latin typeface="Cambria Math" panose="02040503050406030204" pitchFamily="18" charset="0"/>
                        </a:rPr>
                        <m:t>=</m:t>
                      </m:r>
                      <m:f>
                        <m:fPr>
                          <m:ctrlPr>
                            <a:rPr lang="en-GB" b="0" i="1" smtClean="0">
                              <a:solidFill>
                                <a:srgbClr val="FF0000"/>
                              </a:solidFill>
                              <a:latin typeface="Cambria Math" panose="02040503050406030204" pitchFamily="18" charset="0"/>
                            </a:rPr>
                          </m:ctrlPr>
                        </m:fPr>
                        <m:num>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𝑚</m:t>
                              </m:r>
                            </m:e>
                            <m:sub>
                              <m:r>
                                <a:rPr lang="en-GB" b="0" i="1" smtClean="0">
                                  <a:solidFill>
                                    <a:srgbClr val="FF0000"/>
                                  </a:solidFill>
                                  <a:latin typeface="Cambria Math" panose="02040503050406030204" pitchFamily="18" charset="0"/>
                                </a:rPr>
                                <m:t>𝐴</m:t>
                              </m:r>
                            </m:sub>
                          </m:sSub>
                        </m:num>
                        <m:den>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𝑚</m:t>
                              </m:r>
                            </m:e>
                            <m:sub>
                              <m:r>
                                <a:rPr lang="en-GB" b="0" i="1" smtClean="0">
                                  <a:solidFill>
                                    <a:srgbClr val="FF0000"/>
                                  </a:solidFill>
                                  <a:latin typeface="Cambria Math" panose="02040503050406030204" pitchFamily="18" charset="0"/>
                                </a:rPr>
                                <m:t>𝐴</m:t>
                              </m:r>
                            </m:sub>
                          </m:sSub>
                          <m:r>
                            <a:rPr lang="en-GB" b="0" i="1" smtClean="0">
                              <a:solidFill>
                                <a:srgbClr val="FF0000"/>
                              </a:solidFill>
                              <a:latin typeface="Cambria Math" panose="02040503050406030204" pitchFamily="18" charset="0"/>
                            </a:rPr>
                            <m:t>+</m:t>
                          </m:r>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𝑚</m:t>
                              </m:r>
                            </m:e>
                            <m:sub>
                              <m:r>
                                <a:rPr lang="en-GB" b="0" i="1" smtClean="0">
                                  <a:solidFill>
                                    <a:srgbClr val="FF0000"/>
                                  </a:solidFill>
                                  <a:latin typeface="Cambria Math" panose="02040503050406030204" pitchFamily="18" charset="0"/>
                                </a:rPr>
                                <m:t>𝐵</m:t>
                              </m:r>
                            </m:sub>
                          </m:sSub>
                        </m:den>
                      </m:f>
                    </m:oMath>
                  </m:oMathPara>
                </a14:m>
                <a:endParaRPr lang="en-GB" b="0" i="1" dirty="0" smtClean="0">
                  <a:solidFill>
                    <a:srgbClr val="FF0000"/>
                  </a:solidFill>
                  <a:latin typeface="Cambria Math" panose="02040503050406030204" pitchFamily="18" charset="0"/>
                  <a:cs typeface="Cambria Math" panose="02040503050406030204"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5978227" y="5841503"/>
                <a:ext cx="1718740" cy="586571"/>
              </a:xfrm>
              <a:prstGeom prst="rect">
                <a:avLst/>
              </a:prstGeom>
              <a:blipFill rotWithShape="1">
                <a:blip r:embed="rId12"/>
                <a:stretch>
                  <a:fillRect l="-20" t="-24" r="8" b="103"/>
                </a:stretch>
              </a:blipFill>
            </p:spPr>
            <p:txBody>
              <a:bodyPr/>
              <a:lstStyle/>
              <a:p>
                <a:r>
                  <a:rPr lang="zh-CN" alt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8880"/>
            <a:ext cx="8229600" cy="1143000"/>
          </a:xfrm>
        </p:spPr>
        <p:txBody>
          <a:bodyPr/>
          <a:lstStyle/>
          <a:p>
            <a:r>
              <a:rPr lang="en-US" dirty="0"/>
              <a:t>Rest time (5 minutes)</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492896"/>
            <a:ext cx="8229600" cy="1143000"/>
          </a:xfrm>
        </p:spPr>
        <p:txBody>
          <a:bodyPr/>
          <a:lstStyle/>
          <a:p>
            <a:r>
              <a:rPr lang="en-GB" dirty="0"/>
              <a:t>5. The center of mass</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0"/>
            <a:ext cx="8229600" cy="1143000"/>
          </a:xfrm>
        </p:spPr>
        <p:txBody>
          <a:bodyPr/>
          <a:lstStyle/>
          <a:p>
            <a:r>
              <a:rPr lang="en-GB" sz="3200" dirty="0"/>
              <a:t>The center of mass: introduction</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636588" y="620688"/>
            <a:ext cx="5853654" cy="369332"/>
          </a:xfrm>
          <a:prstGeom prst="rect">
            <a:avLst/>
          </a:prstGeom>
          <a:noFill/>
        </p:spPr>
        <p:txBody>
          <a:bodyPr wrap="none" rtlCol="0">
            <a:spAutoFit/>
          </a:bodyPr>
          <a:lstStyle/>
          <a:p>
            <a:r>
              <a:rPr lang="en-US" dirty="0"/>
              <a:t>We have seen the total momentum of a system of N particles: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2123728" y="1235723"/>
                <a:ext cx="5164812" cy="10559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𝑖</m:t>
                              </m:r>
                            </m:sub>
                          </m:sSub>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𝑁</m:t>
                          </m:r>
                        </m:sub>
                      </m:sSub>
                    </m:oMath>
                  </m:oMathPara>
                </a14:m>
                <a:endParaRPr lang="en-US" dirty="0"/>
              </a:p>
              <a:p>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123728" y="1235723"/>
                <a:ext cx="5164812" cy="1055930"/>
              </a:xfrm>
              <a:prstGeom prst="rect">
                <a:avLst/>
              </a:prstGeom>
              <a:blipFill rotWithShape="1">
                <a:blip r:embed="rId1"/>
                <a:stretch>
                  <a:fillRect l="-6" t="-1" b="54"/>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0"/>
            <a:ext cx="8229600" cy="1143000"/>
          </a:xfrm>
        </p:spPr>
        <p:txBody>
          <a:bodyPr/>
          <a:lstStyle/>
          <a:p>
            <a:r>
              <a:rPr lang="en-GB" sz="3200" dirty="0"/>
              <a:t>The center of mass: introduction</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636588" y="620688"/>
            <a:ext cx="5853654" cy="369332"/>
          </a:xfrm>
          <a:prstGeom prst="rect">
            <a:avLst/>
          </a:prstGeom>
          <a:noFill/>
        </p:spPr>
        <p:txBody>
          <a:bodyPr wrap="none" rtlCol="0">
            <a:spAutoFit/>
          </a:bodyPr>
          <a:lstStyle/>
          <a:p>
            <a:r>
              <a:rPr lang="en-US" dirty="0"/>
              <a:t>We have seen the total momentum of a system of N particles: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2123728" y="1235723"/>
                <a:ext cx="5164812" cy="10559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𝑖</m:t>
                              </m:r>
                            </m:sub>
                          </m:sSub>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𝑁</m:t>
                          </m:r>
                        </m:sub>
                      </m:sSub>
                    </m:oMath>
                  </m:oMathPara>
                </a14:m>
                <a:endParaRPr lang="en-US" dirty="0"/>
              </a:p>
              <a:p>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123728" y="1235723"/>
                <a:ext cx="5164812" cy="1055930"/>
              </a:xfrm>
              <a:prstGeom prst="rect">
                <a:avLst/>
              </a:prstGeom>
              <a:blipFill rotWithShape="1">
                <a:blip r:embed="rId1"/>
                <a:stretch>
                  <a:fillRect l="-6" t="-1"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979712" y="2693724"/>
                <a:ext cx="3862339" cy="5875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m:t>
                      </m:r>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𝑁</m:t>
                          </m:r>
                        </m:sub>
                      </m:sSub>
                    </m:oMath>
                  </m:oMathPara>
                </a14:m>
                <a:endParaRPr lang="en-US" dirty="0"/>
              </a:p>
              <a:p>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1979712" y="2693724"/>
                <a:ext cx="3862339" cy="587597"/>
              </a:xfrm>
              <a:prstGeom prst="rect">
                <a:avLst/>
              </a:prstGeom>
              <a:blipFill rotWithShape="1">
                <a:blip r:embed="rId2"/>
                <a:stretch>
                  <a:fillRect l="-11" t="-9" r="1" b="47"/>
                </a:stretch>
              </a:blipFill>
            </p:spPr>
            <p:txBody>
              <a:bodyPr/>
              <a:lstStyle/>
              <a:p>
                <a:r>
                  <a:rPr lang="zh-CN" altLang="en-US">
                    <a:noFill/>
                  </a:rPr>
                  <a:t> </a:t>
                </a:r>
              </a:p>
            </p:txBody>
          </p:sp>
        </mc:Fallback>
      </mc:AlternateContent>
      <p:sp>
        <p:nvSpPr>
          <p:cNvPr id="10" name="TextBox 9"/>
          <p:cNvSpPr txBox="1"/>
          <p:nvPr/>
        </p:nvSpPr>
        <p:spPr>
          <a:xfrm>
            <a:off x="755576" y="2206118"/>
            <a:ext cx="3441968" cy="369332"/>
          </a:xfrm>
          <a:prstGeom prst="rect">
            <a:avLst/>
          </a:prstGeom>
          <a:noFill/>
        </p:spPr>
        <p:txBody>
          <a:bodyPr wrap="none" rtlCol="0">
            <a:spAutoFit/>
          </a:bodyPr>
          <a:lstStyle/>
          <a:p>
            <a:r>
              <a:rPr lang="en-GB" dirty="0"/>
              <a:t>This expression can be in the form:</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0"/>
            <a:ext cx="8229600" cy="1143000"/>
          </a:xfrm>
        </p:spPr>
        <p:txBody>
          <a:bodyPr/>
          <a:lstStyle/>
          <a:p>
            <a:r>
              <a:rPr lang="en-GB" sz="3200" dirty="0"/>
              <a:t>The center of mass: introduction</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636588" y="620688"/>
            <a:ext cx="5853654" cy="369332"/>
          </a:xfrm>
          <a:prstGeom prst="rect">
            <a:avLst/>
          </a:prstGeom>
          <a:noFill/>
        </p:spPr>
        <p:txBody>
          <a:bodyPr wrap="none" rtlCol="0">
            <a:spAutoFit/>
          </a:bodyPr>
          <a:lstStyle/>
          <a:p>
            <a:r>
              <a:rPr lang="en-US" dirty="0"/>
              <a:t>We have seen the total momentum of a system of N particles: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2123728" y="1235723"/>
                <a:ext cx="5164812" cy="10559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𝑖</m:t>
                              </m:r>
                            </m:sub>
                          </m:sSub>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𝑁</m:t>
                          </m:r>
                        </m:sub>
                      </m:sSub>
                    </m:oMath>
                  </m:oMathPara>
                </a14:m>
                <a:endParaRPr lang="en-US" dirty="0"/>
              </a:p>
              <a:p>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123728" y="1235723"/>
                <a:ext cx="5164812" cy="1055930"/>
              </a:xfrm>
              <a:prstGeom prst="rect">
                <a:avLst/>
              </a:prstGeom>
              <a:blipFill rotWithShape="1">
                <a:blip r:embed="rId1"/>
                <a:stretch>
                  <a:fillRect l="-6" t="-1"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979712" y="2693724"/>
                <a:ext cx="3862339" cy="5875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m:t>
                      </m:r>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𝑁</m:t>
                          </m:r>
                        </m:sub>
                      </m:sSub>
                    </m:oMath>
                  </m:oMathPara>
                </a14:m>
                <a:endParaRPr lang="en-US" dirty="0"/>
              </a:p>
              <a:p>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1979712" y="2693724"/>
                <a:ext cx="3862339" cy="587597"/>
              </a:xfrm>
              <a:prstGeom prst="rect">
                <a:avLst/>
              </a:prstGeom>
              <a:blipFill rotWithShape="1">
                <a:blip r:embed="rId2"/>
                <a:stretch>
                  <a:fillRect l="-11" t="-9" r="1" b="47"/>
                </a:stretch>
              </a:blipFill>
            </p:spPr>
            <p:txBody>
              <a:bodyPr/>
              <a:lstStyle/>
              <a:p>
                <a:r>
                  <a:rPr lang="zh-CN" altLang="en-US">
                    <a:noFill/>
                  </a:rPr>
                  <a:t> </a:t>
                </a:r>
              </a:p>
            </p:txBody>
          </p:sp>
        </mc:Fallback>
      </mc:AlternateContent>
      <p:sp>
        <p:nvSpPr>
          <p:cNvPr id="8" name="TextBox 7"/>
          <p:cNvSpPr txBox="1"/>
          <p:nvPr/>
        </p:nvSpPr>
        <p:spPr>
          <a:xfrm>
            <a:off x="1547664" y="3281321"/>
            <a:ext cx="806631" cy="369332"/>
          </a:xfrm>
          <a:prstGeom prst="rect">
            <a:avLst/>
          </a:prstGeom>
          <a:noFill/>
        </p:spPr>
        <p:txBody>
          <a:bodyPr wrap="none" rtlCol="0">
            <a:spAutoFit/>
          </a:bodyPr>
          <a:lstStyle/>
          <a:p>
            <a:r>
              <a:rPr lang="en-GB" dirty="0"/>
              <a:t>where </a:t>
            </a:r>
            <a:endParaRPr lang="en-US" dirty="0"/>
          </a:p>
        </p:txBody>
      </p:sp>
      <mc:AlternateContent xmlns:mc="http://schemas.openxmlformats.org/markup-compatibility/2006">
        <mc:Choice xmlns:a14="http://schemas.microsoft.com/office/drawing/2010/main" Requires="a14">
          <p:sp>
            <p:nvSpPr>
              <p:cNvPr id="9" name="TextBox 8"/>
              <p:cNvSpPr txBox="1"/>
              <p:nvPr/>
            </p:nvSpPr>
            <p:spPr>
              <a:xfrm>
                <a:off x="2483768" y="3373654"/>
                <a:ext cx="254730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m:t>
                      </m:r>
                      <m:r>
                        <a:rPr lang="en-GB" b="0" i="1" smtClean="0">
                          <a:latin typeface="Cambria Math" panose="02040503050406030204" pitchFamily="18" charset="0"/>
                        </a:rPr>
                        <m:t>=</m:t>
                      </m:r>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𝑁</m:t>
                          </m:r>
                        </m:sub>
                      </m:sSub>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2483768" y="3373654"/>
                <a:ext cx="2547300" cy="276999"/>
              </a:xfrm>
              <a:prstGeom prst="rect">
                <a:avLst/>
              </a:prstGeom>
              <a:blipFill rotWithShape="1">
                <a:blip r:embed="rId3"/>
                <a:stretch>
                  <a:fillRect l="-11" t="-193" r="23" b="14"/>
                </a:stretch>
              </a:blipFill>
            </p:spPr>
            <p:txBody>
              <a:bodyPr/>
              <a:lstStyle/>
              <a:p>
                <a:r>
                  <a:rPr lang="zh-CN" altLang="en-US">
                    <a:noFill/>
                  </a:rPr>
                  <a:t> </a:t>
                </a:r>
              </a:p>
            </p:txBody>
          </p:sp>
        </mc:Fallback>
      </mc:AlternateContent>
      <p:sp>
        <p:nvSpPr>
          <p:cNvPr id="10" name="TextBox 9"/>
          <p:cNvSpPr txBox="1"/>
          <p:nvPr/>
        </p:nvSpPr>
        <p:spPr>
          <a:xfrm>
            <a:off x="755576" y="2206118"/>
            <a:ext cx="3441968" cy="369332"/>
          </a:xfrm>
          <a:prstGeom prst="rect">
            <a:avLst/>
          </a:prstGeom>
          <a:noFill/>
        </p:spPr>
        <p:txBody>
          <a:bodyPr wrap="none" rtlCol="0">
            <a:spAutoFit/>
          </a:bodyPr>
          <a:lstStyle/>
          <a:p>
            <a:r>
              <a:rPr lang="en-GB" dirty="0"/>
              <a:t>This expression can be in the form:</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0"/>
            <a:ext cx="8229600" cy="1143000"/>
          </a:xfrm>
        </p:spPr>
        <p:txBody>
          <a:bodyPr/>
          <a:lstStyle/>
          <a:p>
            <a:r>
              <a:rPr lang="en-GB" sz="3200" dirty="0"/>
              <a:t>The center of mass: introduction</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636588" y="620688"/>
            <a:ext cx="5853654" cy="369332"/>
          </a:xfrm>
          <a:prstGeom prst="rect">
            <a:avLst/>
          </a:prstGeom>
          <a:noFill/>
        </p:spPr>
        <p:txBody>
          <a:bodyPr wrap="none" rtlCol="0">
            <a:spAutoFit/>
          </a:bodyPr>
          <a:lstStyle/>
          <a:p>
            <a:r>
              <a:rPr lang="en-US" dirty="0"/>
              <a:t>We have seen the total momentum of a system of N particles: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2123728" y="1235723"/>
                <a:ext cx="5164812" cy="10559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𝑖</m:t>
                              </m:r>
                            </m:sub>
                          </m:sSub>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𝑁</m:t>
                          </m:r>
                        </m:sub>
                      </m:sSub>
                    </m:oMath>
                  </m:oMathPara>
                </a14:m>
                <a:endParaRPr lang="en-US" dirty="0"/>
              </a:p>
              <a:p>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123728" y="1235723"/>
                <a:ext cx="5164812" cy="1055930"/>
              </a:xfrm>
              <a:prstGeom prst="rect">
                <a:avLst/>
              </a:prstGeom>
              <a:blipFill rotWithShape="1">
                <a:blip r:embed="rId1"/>
                <a:stretch>
                  <a:fillRect l="-6" t="-1"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979712" y="2693724"/>
                <a:ext cx="3862339" cy="5875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m:t>
                      </m:r>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𝑁</m:t>
                          </m:r>
                        </m:sub>
                      </m:sSub>
                    </m:oMath>
                  </m:oMathPara>
                </a14:m>
                <a:endParaRPr lang="en-US" dirty="0"/>
              </a:p>
              <a:p>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1979712" y="2693724"/>
                <a:ext cx="3862339" cy="587597"/>
              </a:xfrm>
              <a:prstGeom prst="rect">
                <a:avLst/>
              </a:prstGeom>
              <a:blipFill rotWithShape="1">
                <a:blip r:embed="rId2"/>
                <a:stretch>
                  <a:fillRect l="-11" t="-9" r="1" b="47"/>
                </a:stretch>
              </a:blipFill>
            </p:spPr>
            <p:txBody>
              <a:bodyPr/>
              <a:lstStyle/>
              <a:p>
                <a:r>
                  <a:rPr lang="zh-CN" altLang="en-US">
                    <a:noFill/>
                  </a:rPr>
                  <a:t> </a:t>
                </a:r>
              </a:p>
            </p:txBody>
          </p:sp>
        </mc:Fallback>
      </mc:AlternateContent>
      <p:sp>
        <p:nvSpPr>
          <p:cNvPr id="8" name="TextBox 7"/>
          <p:cNvSpPr txBox="1"/>
          <p:nvPr/>
        </p:nvSpPr>
        <p:spPr>
          <a:xfrm>
            <a:off x="1547664" y="3281321"/>
            <a:ext cx="806631" cy="369332"/>
          </a:xfrm>
          <a:prstGeom prst="rect">
            <a:avLst/>
          </a:prstGeom>
          <a:noFill/>
        </p:spPr>
        <p:txBody>
          <a:bodyPr wrap="none" rtlCol="0">
            <a:spAutoFit/>
          </a:bodyPr>
          <a:lstStyle/>
          <a:p>
            <a:r>
              <a:rPr lang="en-GB" dirty="0"/>
              <a:t>where </a:t>
            </a:r>
            <a:endParaRPr lang="en-US" dirty="0"/>
          </a:p>
        </p:txBody>
      </p:sp>
      <mc:AlternateContent xmlns:mc="http://schemas.openxmlformats.org/markup-compatibility/2006">
        <mc:Choice xmlns:a14="http://schemas.microsoft.com/office/drawing/2010/main" Requires="a14">
          <p:sp>
            <p:nvSpPr>
              <p:cNvPr id="9" name="TextBox 8"/>
              <p:cNvSpPr txBox="1"/>
              <p:nvPr/>
            </p:nvSpPr>
            <p:spPr>
              <a:xfrm>
                <a:off x="2483768" y="3373654"/>
                <a:ext cx="254730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m:t>
                      </m:r>
                      <m:r>
                        <a:rPr lang="en-GB" b="0" i="1" smtClean="0">
                          <a:latin typeface="Cambria Math" panose="02040503050406030204" pitchFamily="18" charset="0"/>
                        </a:rPr>
                        <m:t>=</m:t>
                      </m:r>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𝑁</m:t>
                          </m:r>
                        </m:sub>
                      </m:sSub>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2483768" y="3373654"/>
                <a:ext cx="2547300" cy="276999"/>
              </a:xfrm>
              <a:prstGeom prst="rect">
                <a:avLst/>
              </a:prstGeom>
              <a:blipFill rotWithShape="1">
                <a:blip r:embed="rId3"/>
                <a:stretch>
                  <a:fillRect l="-11" t="-193" r="23" b="14"/>
                </a:stretch>
              </a:blipFill>
            </p:spPr>
            <p:txBody>
              <a:bodyPr/>
              <a:lstStyle/>
              <a:p>
                <a:r>
                  <a:rPr lang="zh-CN" altLang="en-US">
                    <a:noFill/>
                  </a:rPr>
                  <a:t> </a:t>
                </a:r>
              </a:p>
            </p:txBody>
          </p:sp>
        </mc:Fallback>
      </mc:AlternateContent>
      <p:sp>
        <p:nvSpPr>
          <p:cNvPr id="10" name="TextBox 9"/>
          <p:cNvSpPr txBox="1"/>
          <p:nvPr/>
        </p:nvSpPr>
        <p:spPr>
          <a:xfrm>
            <a:off x="755576" y="2206118"/>
            <a:ext cx="3441968" cy="369332"/>
          </a:xfrm>
          <a:prstGeom prst="rect">
            <a:avLst/>
          </a:prstGeom>
          <a:noFill/>
        </p:spPr>
        <p:txBody>
          <a:bodyPr wrap="none" rtlCol="0">
            <a:spAutoFit/>
          </a:bodyPr>
          <a:lstStyle/>
          <a:p>
            <a:r>
              <a:rPr lang="en-GB" dirty="0"/>
              <a:t>This expression can be in the form:</a:t>
            </a:r>
            <a:endParaRPr lang="en-US" dirty="0"/>
          </a:p>
        </p:txBody>
      </p:sp>
      <p:sp>
        <p:nvSpPr>
          <p:cNvPr id="11" name="Right Arrow 10"/>
          <p:cNvSpPr/>
          <p:nvPr/>
        </p:nvSpPr>
        <p:spPr>
          <a:xfrm>
            <a:off x="1049530" y="41405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p:cNvSpPr txBox="1"/>
              <p:nvPr/>
            </p:nvSpPr>
            <p:spPr>
              <a:xfrm>
                <a:off x="1740543" y="4061866"/>
                <a:ext cx="3237553" cy="8688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𝑁</m:t>
                              </m:r>
                            </m:sub>
                          </m:sSub>
                        </m:num>
                        <m:den>
                          <m:sSub>
                            <m:sSubPr>
                              <m:ctrlPr>
                                <a:rPr lang="en-US"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𝑁</m:t>
                              </m:r>
                            </m:sub>
                          </m:sSub>
                          <m:r>
                            <m:rPr>
                              <m:nor/>
                            </m:rPr>
                            <a:rPr lang="en-US" dirty="0">
                              <a:latin typeface="Cambria Math" panose="02040503050406030204" pitchFamily="18" charset="0"/>
                            </a:rPr>
                            <m:t> </m:t>
                          </m:r>
                        </m:den>
                      </m:f>
                    </m:oMath>
                  </m:oMathPara>
                </a14:m>
                <a:endParaRPr lang="en-US" dirty="0"/>
              </a:p>
              <a:p>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1740543" y="4061866"/>
                <a:ext cx="3237553" cy="868828"/>
              </a:xfrm>
              <a:prstGeom prst="rect">
                <a:avLst/>
              </a:prstGeom>
              <a:blipFill rotWithShape="1">
                <a:blip r:embed="rId4"/>
                <a:stretch>
                  <a:fillRect t="-47" r="10" b="64"/>
                </a:stretch>
              </a:blipFill>
            </p:spPr>
            <p:txBody>
              <a:bodyPr/>
              <a:lstStyle/>
              <a:p>
                <a:r>
                  <a:rPr lang="zh-CN" alt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0"/>
            <a:ext cx="8229600" cy="1143000"/>
          </a:xfrm>
        </p:spPr>
        <p:txBody>
          <a:bodyPr/>
          <a:lstStyle/>
          <a:p>
            <a:r>
              <a:rPr lang="en-GB" sz="3200" dirty="0"/>
              <a:t>The center of mass: introduction</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636588" y="620688"/>
            <a:ext cx="5853654" cy="369332"/>
          </a:xfrm>
          <a:prstGeom prst="rect">
            <a:avLst/>
          </a:prstGeom>
          <a:noFill/>
        </p:spPr>
        <p:txBody>
          <a:bodyPr wrap="none" rtlCol="0">
            <a:spAutoFit/>
          </a:bodyPr>
          <a:lstStyle/>
          <a:p>
            <a:r>
              <a:rPr lang="en-US" dirty="0"/>
              <a:t>We have seen the total momentum of a system of N particles: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2123728" y="1235723"/>
                <a:ext cx="5164812" cy="10559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𝑖</m:t>
                              </m:r>
                            </m:sub>
                          </m:sSub>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𝑁</m:t>
                          </m:r>
                        </m:sub>
                      </m:sSub>
                    </m:oMath>
                  </m:oMathPara>
                </a14:m>
                <a:endParaRPr lang="en-US" dirty="0"/>
              </a:p>
              <a:p>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123728" y="1235723"/>
                <a:ext cx="5164812" cy="1055930"/>
              </a:xfrm>
              <a:prstGeom prst="rect">
                <a:avLst/>
              </a:prstGeom>
              <a:blipFill rotWithShape="1">
                <a:blip r:embed="rId1"/>
                <a:stretch>
                  <a:fillRect l="-6" t="-1"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979712" y="2693724"/>
                <a:ext cx="3862339" cy="5875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m:t>
                      </m:r>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𝑁</m:t>
                          </m:r>
                        </m:sub>
                      </m:sSub>
                    </m:oMath>
                  </m:oMathPara>
                </a14:m>
                <a:endParaRPr lang="en-US" dirty="0"/>
              </a:p>
              <a:p>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1979712" y="2693724"/>
                <a:ext cx="3862339" cy="587597"/>
              </a:xfrm>
              <a:prstGeom prst="rect">
                <a:avLst/>
              </a:prstGeom>
              <a:blipFill rotWithShape="1">
                <a:blip r:embed="rId2"/>
                <a:stretch>
                  <a:fillRect l="-11" t="-9" r="1" b="47"/>
                </a:stretch>
              </a:blipFill>
            </p:spPr>
            <p:txBody>
              <a:bodyPr/>
              <a:lstStyle/>
              <a:p>
                <a:r>
                  <a:rPr lang="zh-CN" altLang="en-US">
                    <a:noFill/>
                  </a:rPr>
                  <a:t> </a:t>
                </a:r>
              </a:p>
            </p:txBody>
          </p:sp>
        </mc:Fallback>
      </mc:AlternateContent>
      <p:sp>
        <p:nvSpPr>
          <p:cNvPr id="8" name="TextBox 7"/>
          <p:cNvSpPr txBox="1"/>
          <p:nvPr/>
        </p:nvSpPr>
        <p:spPr>
          <a:xfrm>
            <a:off x="1547664" y="3281321"/>
            <a:ext cx="806631" cy="369332"/>
          </a:xfrm>
          <a:prstGeom prst="rect">
            <a:avLst/>
          </a:prstGeom>
          <a:noFill/>
        </p:spPr>
        <p:txBody>
          <a:bodyPr wrap="none" rtlCol="0">
            <a:spAutoFit/>
          </a:bodyPr>
          <a:lstStyle/>
          <a:p>
            <a:r>
              <a:rPr lang="en-GB" dirty="0"/>
              <a:t>where </a:t>
            </a:r>
            <a:endParaRPr lang="en-US" dirty="0"/>
          </a:p>
        </p:txBody>
      </p:sp>
      <mc:AlternateContent xmlns:mc="http://schemas.openxmlformats.org/markup-compatibility/2006">
        <mc:Choice xmlns:a14="http://schemas.microsoft.com/office/drawing/2010/main" Requires="a14">
          <p:sp>
            <p:nvSpPr>
              <p:cNvPr id="9" name="TextBox 8"/>
              <p:cNvSpPr txBox="1"/>
              <p:nvPr/>
            </p:nvSpPr>
            <p:spPr>
              <a:xfrm>
                <a:off x="2483768" y="3373654"/>
                <a:ext cx="254730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m:t>
                      </m:r>
                      <m:r>
                        <a:rPr lang="en-GB" b="0" i="1" smtClean="0">
                          <a:latin typeface="Cambria Math" panose="02040503050406030204" pitchFamily="18" charset="0"/>
                        </a:rPr>
                        <m:t>=</m:t>
                      </m:r>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𝑁</m:t>
                          </m:r>
                        </m:sub>
                      </m:sSub>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2483768" y="3373654"/>
                <a:ext cx="2547300" cy="276999"/>
              </a:xfrm>
              <a:prstGeom prst="rect">
                <a:avLst/>
              </a:prstGeom>
              <a:blipFill rotWithShape="1">
                <a:blip r:embed="rId3"/>
                <a:stretch>
                  <a:fillRect l="-11" t="-193" r="23" b="14"/>
                </a:stretch>
              </a:blipFill>
            </p:spPr>
            <p:txBody>
              <a:bodyPr/>
              <a:lstStyle/>
              <a:p>
                <a:r>
                  <a:rPr lang="zh-CN" altLang="en-US">
                    <a:noFill/>
                  </a:rPr>
                  <a:t> </a:t>
                </a:r>
              </a:p>
            </p:txBody>
          </p:sp>
        </mc:Fallback>
      </mc:AlternateContent>
      <p:sp>
        <p:nvSpPr>
          <p:cNvPr id="10" name="TextBox 9"/>
          <p:cNvSpPr txBox="1"/>
          <p:nvPr/>
        </p:nvSpPr>
        <p:spPr>
          <a:xfrm>
            <a:off x="755576" y="2206118"/>
            <a:ext cx="3441968" cy="369332"/>
          </a:xfrm>
          <a:prstGeom prst="rect">
            <a:avLst/>
          </a:prstGeom>
          <a:noFill/>
        </p:spPr>
        <p:txBody>
          <a:bodyPr wrap="none" rtlCol="0">
            <a:spAutoFit/>
          </a:bodyPr>
          <a:lstStyle/>
          <a:p>
            <a:r>
              <a:rPr lang="en-GB" dirty="0"/>
              <a:t>This expression can be in the form:</a:t>
            </a:r>
            <a:endParaRPr lang="en-US" dirty="0"/>
          </a:p>
        </p:txBody>
      </p:sp>
      <p:sp>
        <p:nvSpPr>
          <p:cNvPr id="11" name="Right Arrow 10"/>
          <p:cNvSpPr/>
          <p:nvPr/>
        </p:nvSpPr>
        <p:spPr>
          <a:xfrm>
            <a:off x="1049530" y="41405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p:cNvSpPr txBox="1"/>
              <p:nvPr/>
            </p:nvSpPr>
            <p:spPr>
              <a:xfrm>
                <a:off x="1740543" y="4061866"/>
                <a:ext cx="3237553" cy="8688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𝑁</m:t>
                              </m:r>
                            </m:sub>
                          </m:sSub>
                        </m:num>
                        <m:den>
                          <m:sSub>
                            <m:sSubPr>
                              <m:ctrlPr>
                                <a:rPr lang="en-US"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𝑁</m:t>
                              </m:r>
                            </m:sub>
                          </m:sSub>
                          <m:r>
                            <m:rPr>
                              <m:nor/>
                            </m:rPr>
                            <a:rPr lang="en-US" dirty="0">
                              <a:latin typeface="Cambria Math" panose="02040503050406030204" pitchFamily="18" charset="0"/>
                            </a:rPr>
                            <m:t> </m:t>
                          </m:r>
                        </m:den>
                      </m:f>
                    </m:oMath>
                  </m:oMathPara>
                </a14:m>
                <a:endParaRPr lang="en-US" dirty="0"/>
              </a:p>
              <a:p>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1740543" y="4061866"/>
                <a:ext cx="3237553" cy="868828"/>
              </a:xfrm>
              <a:prstGeom prst="rect">
                <a:avLst/>
              </a:prstGeom>
              <a:blipFill rotWithShape="1">
                <a:blip r:embed="rId4"/>
                <a:stretch>
                  <a:fillRect t="-47" r="10" b="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894864" y="4846371"/>
                <a:ext cx="5595378" cy="310598"/>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oMath>
                </a14:m>
                <a:r>
                  <a:rPr lang="en-US" dirty="0"/>
                  <a:t> describes the velocity of the center of mass of the system. </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894864" y="4846371"/>
                <a:ext cx="5595378" cy="310598"/>
              </a:xfrm>
              <a:prstGeom prst="rect">
                <a:avLst/>
              </a:prstGeom>
              <a:blipFill rotWithShape="1">
                <a:blip r:embed="rId5"/>
                <a:stretch>
                  <a:fillRect l="-3" t="-16" r="-1057"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1252460" y="5356464"/>
                <a:ext cx="976165" cy="5464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num>
                        <m:den>
                          <m:r>
                            <a:rPr lang="en-GB" b="0" i="1" smtClean="0">
                              <a:latin typeface="Cambria Math" panose="02040503050406030204" pitchFamily="18" charset="0"/>
                            </a:rPr>
                            <m:t>𝑑𝑡</m:t>
                          </m:r>
                        </m:den>
                      </m:f>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1252460" y="5356464"/>
                <a:ext cx="976165" cy="546432"/>
              </a:xfrm>
              <a:prstGeom prst="rect">
                <a:avLst/>
              </a:prstGeom>
              <a:blipFill rotWithShape="1">
                <a:blip r:embed="rId6"/>
                <a:stretch>
                  <a:fillRect l="-25" t="-44" r="-3991" b="104"/>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69862"/>
            <a:ext cx="8229600" cy="1143000"/>
          </a:xfrm>
        </p:spPr>
        <p:txBody>
          <a:bodyPr/>
          <a:lstStyle/>
          <a:p>
            <a:r>
              <a:rPr lang="en-US" dirty="0"/>
              <a:t>Introduction: The Newton’s cradle</a:t>
            </a:r>
            <a:endParaRPr lang="en-US" dirty="0"/>
          </a:p>
        </p:txBody>
      </p:sp>
      <p:sp>
        <p:nvSpPr>
          <p:cNvPr id="3" name="Content Placeholder 2"/>
          <p:cNvSpPr>
            <a:spLocks noGrp="1"/>
          </p:cNvSpPr>
          <p:nvPr>
            <p:ph idx="1"/>
          </p:nvPr>
        </p:nvSpPr>
        <p:spPr>
          <a:xfrm>
            <a:off x="457200" y="764704"/>
            <a:ext cx="8229600" cy="4525963"/>
          </a:xfrm>
        </p:spPr>
        <p:txBody>
          <a:bodyPr/>
          <a:lstStyle/>
          <a:p>
            <a:pPr marL="0" indent="0">
              <a:buNone/>
            </a:pPr>
            <a:r>
              <a:rPr lang="en-US" sz="2400" dirty="0"/>
              <a:t>Case 1: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9" name="1_particle_on_1_case_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550443" y="1534437"/>
            <a:ext cx="4182145" cy="47367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8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0"/>
            <a:ext cx="8229600" cy="1143000"/>
          </a:xfrm>
        </p:spPr>
        <p:txBody>
          <a:bodyPr/>
          <a:lstStyle/>
          <a:p>
            <a:r>
              <a:rPr lang="en-GB" sz="3200" dirty="0"/>
              <a:t>The center of mass: introduction</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636588" y="620688"/>
            <a:ext cx="5853654" cy="369332"/>
          </a:xfrm>
          <a:prstGeom prst="rect">
            <a:avLst/>
          </a:prstGeom>
          <a:noFill/>
        </p:spPr>
        <p:txBody>
          <a:bodyPr wrap="none" rtlCol="0">
            <a:spAutoFit/>
          </a:bodyPr>
          <a:lstStyle/>
          <a:p>
            <a:r>
              <a:rPr lang="en-US" dirty="0"/>
              <a:t>We have seen the total momentum of a system of N particles: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2123728" y="1235723"/>
                <a:ext cx="5164812" cy="10559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𝑖</m:t>
                              </m:r>
                            </m:sub>
                          </m:sSub>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𝑁</m:t>
                          </m:r>
                        </m:sub>
                      </m:sSub>
                    </m:oMath>
                  </m:oMathPara>
                </a14:m>
                <a:endParaRPr lang="en-US" dirty="0"/>
              </a:p>
              <a:p>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123728" y="1235723"/>
                <a:ext cx="5164812" cy="1055930"/>
              </a:xfrm>
              <a:prstGeom prst="rect">
                <a:avLst/>
              </a:prstGeom>
              <a:blipFill rotWithShape="1">
                <a:blip r:embed="rId1"/>
                <a:stretch>
                  <a:fillRect l="-6" t="-1"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979712" y="2693724"/>
                <a:ext cx="3862339" cy="5875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m:t>
                      </m:r>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b="0" i="1" smtClean="0">
                              <a:latin typeface="Cambria Math" panose="02040503050406030204" pitchFamily="18" charset="0"/>
                            </a:rPr>
                            <m:t>𝑁</m:t>
                          </m:r>
                        </m:sub>
                      </m:sSub>
                    </m:oMath>
                  </m:oMathPara>
                </a14:m>
                <a:endParaRPr lang="en-US" dirty="0"/>
              </a:p>
              <a:p>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1979712" y="2693724"/>
                <a:ext cx="3862339" cy="587597"/>
              </a:xfrm>
              <a:prstGeom prst="rect">
                <a:avLst/>
              </a:prstGeom>
              <a:blipFill rotWithShape="1">
                <a:blip r:embed="rId2"/>
                <a:stretch>
                  <a:fillRect l="-11" t="-9" r="1" b="47"/>
                </a:stretch>
              </a:blipFill>
            </p:spPr>
            <p:txBody>
              <a:bodyPr/>
              <a:lstStyle/>
              <a:p>
                <a:r>
                  <a:rPr lang="zh-CN" altLang="en-US">
                    <a:noFill/>
                  </a:rPr>
                  <a:t> </a:t>
                </a:r>
              </a:p>
            </p:txBody>
          </p:sp>
        </mc:Fallback>
      </mc:AlternateContent>
      <p:sp>
        <p:nvSpPr>
          <p:cNvPr id="8" name="TextBox 7"/>
          <p:cNvSpPr txBox="1"/>
          <p:nvPr/>
        </p:nvSpPr>
        <p:spPr>
          <a:xfrm>
            <a:off x="1547664" y="3281321"/>
            <a:ext cx="806631" cy="369332"/>
          </a:xfrm>
          <a:prstGeom prst="rect">
            <a:avLst/>
          </a:prstGeom>
          <a:noFill/>
        </p:spPr>
        <p:txBody>
          <a:bodyPr wrap="none" rtlCol="0">
            <a:spAutoFit/>
          </a:bodyPr>
          <a:lstStyle/>
          <a:p>
            <a:r>
              <a:rPr lang="en-GB" dirty="0"/>
              <a:t>where </a:t>
            </a:r>
            <a:endParaRPr lang="en-US" dirty="0"/>
          </a:p>
        </p:txBody>
      </p:sp>
      <mc:AlternateContent xmlns:mc="http://schemas.openxmlformats.org/markup-compatibility/2006">
        <mc:Choice xmlns:a14="http://schemas.microsoft.com/office/drawing/2010/main" Requires="a14">
          <p:sp>
            <p:nvSpPr>
              <p:cNvPr id="9" name="TextBox 8"/>
              <p:cNvSpPr txBox="1"/>
              <p:nvPr/>
            </p:nvSpPr>
            <p:spPr>
              <a:xfrm>
                <a:off x="2483768" y="3373654"/>
                <a:ext cx="254730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m:t>
                      </m:r>
                      <m:r>
                        <a:rPr lang="en-GB" b="0" i="1" smtClean="0">
                          <a:latin typeface="Cambria Math" panose="02040503050406030204" pitchFamily="18" charset="0"/>
                        </a:rPr>
                        <m:t>=</m:t>
                      </m:r>
                      <m:sSub>
                        <m:sSubPr>
                          <m:ctrlPr>
                            <a:rPr lang="en-US"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𝑁</m:t>
                          </m:r>
                        </m:sub>
                      </m:sSub>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2483768" y="3373654"/>
                <a:ext cx="2547300" cy="276999"/>
              </a:xfrm>
              <a:prstGeom prst="rect">
                <a:avLst/>
              </a:prstGeom>
              <a:blipFill rotWithShape="1">
                <a:blip r:embed="rId3"/>
                <a:stretch>
                  <a:fillRect l="-11" t="-193" r="23" b="14"/>
                </a:stretch>
              </a:blipFill>
            </p:spPr>
            <p:txBody>
              <a:bodyPr/>
              <a:lstStyle/>
              <a:p>
                <a:r>
                  <a:rPr lang="zh-CN" altLang="en-US">
                    <a:noFill/>
                  </a:rPr>
                  <a:t> </a:t>
                </a:r>
              </a:p>
            </p:txBody>
          </p:sp>
        </mc:Fallback>
      </mc:AlternateContent>
      <p:sp>
        <p:nvSpPr>
          <p:cNvPr id="10" name="TextBox 9"/>
          <p:cNvSpPr txBox="1"/>
          <p:nvPr/>
        </p:nvSpPr>
        <p:spPr>
          <a:xfrm>
            <a:off x="755576" y="2206118"/>
            <a:ext cx="3441968" cy="369332"/>
          </a:xfrm>
          <a:prstGeom prst="rect">
            <a:avLst/>
          </a:prstGeom>
          <a:noFill/>
        </p:spPr>
        <p:txBody>
          <a:bodyPr wrap="none" rtlCol="0">
            <a:spAutoFit/>
          </a:bodyPr>
          <a:lstStyle/>
          <a:p>
            <a:r>
              <a:rPr lang="en-GB" dirty="0"/>
              <a:t>This expression can be in the form:</a:t>
            </a:r>
            <a:endParaRPr lang="en-US" dirty="0"/>
          </a:p>
        </p:txBody>
      </p:sp>
      <p:sp>
        <p:nvSpPr>
          <p:cNvPr id="11" name="Right Arrow 10"/>
          <p:cNvSpPr/>
          <p:nvPr/>
        </p:nvSpPr>
        <p:spPr>
          <a:xfrm>
            <a:off x="1049530" y="41405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p:cNvSpPr txBox="1"/>
              <p:nvPr/>
            </p:nvSpPr>
            <p:spPr>
              <a:xfrm>
                <a:off x="1740543" y="4061866"/>
                <a:ext cx="3237553" cy="8688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𝑁</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𝑁</m:t>
                              </m:r>
                            </m:sub>
                          </m:sSub>
                        </m:num>
                        <m:den>
                          <m:sSub>
                            <m:sSubPr>
                              <m:ctrlPr>
                                <a:rPr lang="en-US"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𝑁</m:t>
                              </m:r>
                            </m:sub>
                          </m:sSub>
                          <m:r>
                            <m:rPr>
                              <m:nor/>
                            </m:rPr>
                            <a:rPr lang="en-US" dirty="0">
                              <a:latin typeface="Cambria Math" panose="02040503050406030204" pitchFamily="18" charset="0"/>
                            </a:rPr>
                            <m:t> </m:t>
                          </m:r>
                        </m:den>
                      </m:f>
                    </m:oMath>
                  </m:oMathPara>
                </a14:m>
                <a:endParaRPr lang="en-US" dirty="0"/>
              </a:p>
              <a:p>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1740543" y="4061866"/>
                <a:ext cx="3237553" cy="868828"/>
              </a:xfrm>
              <a:prstGeom prst="rect">
                <a:avLst/>
              </a:prstGeom>
              <a:blipFill rotWithShape="1">
                <a:blip r:embed="rId4"/>
                <a:stretch>
                  <a:fillRect t="-47" r="10" b="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894864" y="4846371"/>
                <a:ext cx="5595378" cy="310598"/>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oMath>
                </a14:m>
                <a:r>
                  <a:rPr lang="en-US" dirty="0"/>
                  <a:t> describes the velocity of the center of mass of the system. </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894864" y="4846371"/>
                <a:ext cx="5595378" cy="310598"/>
              </a:xfrm>
              <a:prstGeom prst="rect">
                <a:avLst/>
              </a:prstGeom>
              <a:blipFill rotWithShape="1">
                <a:blip r:embed="rId5"/>
                <a:stretch>
                  <a:fillRect l="-3" t="-16" r="-1057"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1252460" y="5356464"/>
                <a:ext cx="976165" cy="5464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𝑉</m:t>
                          </m:r>
                        </m:e>
                      </m:acc>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num>
                        <m:den>
                          <m:r>
                            <a:rPr lang="en-GB" b="0" i="1" smtClean="0">
                              <a:latin typeface="Cambria Math" panose="02040503050406030204" pitchFamily="18" charset="0"/>
                            </a:rPr>
                            <m:t>𝑑𝑡</m:t>
                          </m:r>
                        </m:den>
                      </m:f>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1252460" y="5356464"/>
                <a:ext cx="976165" cy="546432"/>
              </a:xfrm>
              <a:prstGeom prst="rect">
                <a:avLst/>
              </a:prstGeom>
              <a:blipFill rotWithShape="1">
                <a:blip r:embed="rId6"/>
                <a:stretch>
                  <a:fillRect l="-25" t="-44" r="-3991" b="1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3326175" y="5246543"/>
                <a:ext cx="3551613" cy="709297"/>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i="1">
                                <a:latin typeface="Cambria Math" panose="02040503050406030204" pitchFamily="18" charset="0"/>
                              </a:rPr>
                              <m:t>𝑟</m:t>
                            </m:r>
                          </m:e>
                        </m:acc>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15" name="TextBox 14"/>
              <p:cNvSpPr txBox="1">
                <a:spLocks noRot="1" noChangeAspect="1" noMove="1" noResize="1" noEditPoints="1" noAdjustHandles="1" noChangeArrowheads="1" noChangeShapeType="1" noTextEdit="1"/>
              </p:cNvSpPr>
              <p:nvPr/>
            </p:nvSpPr>
            <p:spPr>
              <a:xfrm>
                <a:off x="3326175" y="5246543"/>
                <a:ext cx="3551613" cy="709297"/>
              </a:xfrm>
              <a:prstGeom prst="rect">
                <a:avLst/>
              </a:prstGeom>
              <a:blipFill rotWithShape="1">
                <a:blip r:embed="rId7"/>
                <a:stretch>
                  <a:fillRect l="-1" t="-24" r="-1088" b="25"/>
                </a:stretch>
              </a:blipFill>
            </p:spPr>
            <p:txBody>
              <a:bodyPr/>
              <a:lstStyle/>
              <a:p>
                <a:r>
                  <a:rPr lang="zh-CN" altLang="en-US">
                    <a:noFill/>
                  </a:rPr>
                  <a:t> </a:t>
                </a:r>
              </a:p>
            </p:txBody>
          </p:sp>
        </mc:Fallback>
      </mc:AlternateContent>
      <p:sp>
        <p:nvSpPr>
          <p:cNvPr id="16" name="TextBox 15"/>
          <p:cNvSpPr txBox="1"/>
          <p:nvPr/>
        </p:nvSpPr>
        <p:spPr>
          <a:xfrm>
            <a:off x="2354295" y="5356464"/>
            <a:ext cx="1245564" cy="369332"/>
          </a:xfrm>
          <a:prstGeom prst="rect">
            <a:avLst/>
          </a:prstGeom>
          <a:noFill/>
        </p:spPr>
        <p:txBody>
          <a:bodyPr wrap="square" rtlCol="0">
            <a:spAutoFit/>
          </a:bodyPr>
          <a:lstStyle/>
          <a:p>
            <a:r>
              <a:rPr lang="en-GB" dirty="0"/>
              <a:t>where</a:t>
            </a:r>
            <a:endParaRPr lang="en-US" dirty="0"/>
          </a:p>
        </p:txBody>
      </p:sp>
      <mc:AlternateContent xmlns:mc="http://schemas.openxmlformats.org/markup-compatibility/2006">
        <mc:Choice xmlns:a14="http://schemas.microsoft.com/office/drawing/2010/main" Requires="a14">
          <p:sp>
            <p:nvSpPr>
              <p:cNvPr id="17" name="Rectangle 16"/>
              <p:cNvSpPr/>
              <p:nvPr/>
            </p:nvSpPr>
            <p:spPr>
              <a:xfrm>
                <a:off x="636588" y="6045414"/>
                <a:ext cx="8283824" cy="646331"/>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oMath>
                </a14:m>
                <a:r>
                  <a:rPr lang="en-US" dirty="0"/>
                  <a:t> describes the position of the center of mass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US" i="1">
                            <a:latin typeface="Cambria Math" panose="02040503050406030204" pitchFamily="18" charset="0"/>
                          </a:rPr>
                          <m:t>1</m:t>
                        </m:r>
                      </m:sub>
                    </m:sSub>
                    <m:r>
                      <a:rPr lang="en-GB" b="0" i="1" smtClean="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US" i="1">
                            <a:latin typeface="Cambria Math" panose="02040503050406030204" pitchFamily="18" charset="0"/>
                          </a:rPr>
                          <m:t>2</m:t>
                        </m:r>
                      </m:sub>
                    </m:sSub>
                  </m:oMath>
                </a14:m>
                <a:r>
                  <a:rPr lang="en-US" dirty="0"/>
                  <a:t>, … are the position vectors of the particles of the system) </a:t>
                </a:r>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636588" y="6045414"/>
                <a:ext cx="8283824" cy="646331"/>
              </a:xfrm>
              <a:prstGeom prst="rect">
                <a:avLst/>
              </a:prstGeom>
              <a:blipFill rotWithShape="1">
                <a:blip r:embed="rId8"/>
                <a:stretch>
                  <a:fillRect l="-4" t="-33" r="7" b="18"/>
                </a:stretch>
              </a:blipFill>
            </p:spPr>
            <p:txBody>
              <a:bodyPr/>
              <a:lstStyle/>
              <a:p>
                <a:r>
                  <a:rPr lang="zh-CN" alt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0"/>
            <a:ext cx="8229600" cy="1143000"/>
          </a:xfrm>
        </p:spPr>
        <p:txBody>
          <a:bodyPr/>
          <a:lstStyle/>
          <a:p>
            <a:r>
              <a:rPr lang="en-GB" sz="3200" dirty="0"/>
              <a:t>Center of mass of a system of N particles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TextBox 4"/>
              <p:cNvSpPr txBox="1"/>
              <p:nvPr/>
            </p:nvSpPr>
            <p:spPr>
              <a:xfrm>
                <a:off x="2411760" y="908720"/>
                <a:ext cx="3551613" cy="709297"/>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i="1">
                                <a:latin typeface="Cambria Math" panose="02040503050406030204" pitchFamily="18" charset="0"/>
                              </a:rPr>
                              <m:t>𝑟</m:t>
                            </m:r>
                          </m:e>
                        </m:acc>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2411760" y="908720"/>
                <a:ext cx="3551613" cy="709297"/>
              </a:xfrm>
              <a:prstGeom prst="rect">
                <a:avLst/>
              </a:prstGeom>
              <a:blipFill rotWithShape="1">
                <a:blip r:embed="rId1"/>
                <a:stretch>
                  <a:fillRect l="-1" t="-5" r="-1088" b="5"/>
                </a:stretch>
              </a:blipFill>
            </p:spPr>
            <p:txBody>
              <a:bodyPr/>
              <a:lstStyle/>
              <a:p>
                <a:r>
                  <a:rPr lang="zh-CN" altLang="en-US">
                    <a:noFill/>
                  </a:rPr>
                  <a:t> </a:t>
                </a:r>
              </a:p>
            </p:txBody>
          </p:sp>
        </mc:Fallback>
      </mc:AlternateContent>
      <p:pic>
        <p:nvPicPr>
          <p:cNvPr id="10" name="Picture 9"/>
          <p:cNvPicPr>
            <a:picLocks noChangeAspect="1"/>
          </p:cNvPicPr>
          <p:nvPr/>
        </p:nvPicPr>
        <p:blipFill>
          <a:blip r:embed="rId2"/>
          <a:stretch>
            <a:fillRect/>
          </a:stretch>
        </p:blipFill>
        <p:spPr>
          <a:xfrm>
            <a:off x="4791459" y="2641206"/>
            <a:ext cx="4352541" cy="2886422"/>
          </a:xfrm>
          <a:prstGeom prst="rect">
            <a:avLst/>
          </a:prstGeom>
        </p:spPr>
      </p:pic>
      <p:sp>
        <p:nvSpPr>
          <p:cNvPr id="11" name="Rounded Rectangle 10"/>
          <p:cNvSpPr/>
          <p:nvPr/>
        </p:nvSpPr>
        <p:spPr>
          <a:xfrm>
            <a:off x="7452320" y="3767780"/>
            <a:ext cx="563092" cy="3813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p:cNvSpPr txBox="1"/>
              <p:nvPr/>
            </p:nvSpPr>
            <p:spPr>
              <a:xfrm>
                <a:off x="7330304" y="3945917"/>
                <a:ext cx="38286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𝑟</m:t>
                              </m:r>
                            </m:e>
                          </m:acc>
                        </m:e>
                        <m:sub>
                          <m:r>
                            <a:rPr lang="en-GB" b="0" i="1" smtClean="0">
                              <a:latin typeface="Cambria Math" panose="02040503050406030204" pitchFamily="18" charset="0"/>
                            </a:rPr>
                            <m:t>𝑐𝑚</m:t>
                          </m:r>
                        </m:sub>
                      </m:sSub>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7330304" y="3945917"/>
                <a:ext cx="382861" cy="276999"/>
              </a:xfrm>
              <a:prstGeom prst="rect">
                <a:avLst/>
              </a:prstGeom>
              <a:blipFill rotWithShape="1">
                <a:blip r:embed="rId3"/>
                <a:stretch>
                  <a:fillRect l="-130" t="-10" r="-12652" b="60"/>
                </a:stretch>
              </a:blipFill>
            </p:spPr>
            <p:txBody>
              <a:bodyPr/>
              <a:lstStyle/>
              <a:p>
                <a:r>
                  <a:rPr lang="zh-CN" alt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0"/>
            <a:ext cx="8229600" cy="1143000"/>
          </a:xfrm>
        </p:spPr>
        <p:txBody>
          <a:bodyPr/>
          <a:lstStyle/>
          <a:p>
            <a:r>
              <a:rPr lang="en-GB" sz="3200" dirty="0"/>
              <a:t>Center of mass of a system of N particles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TextBox 4"/>
              <p:cNvSpPr txBox="1"/>
              <p:nvPr/>
            </p:nvSpPr>
            <p:spPr>
              <a:xfrm>
                <a:off x="2411760" y="908720"/>
                <a:ext cx="3551613" cy="709297"/>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i="1">
                                <a:latin typeface="Cambria Math" panose="02040503050406030204" pitchFamily="18" charset="0"/>
                              </a:rPr>
                              <m:t>𝑟</m:t>
                            </m:r>
                          </m:e>
                        </m:acc>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2411760" y="908720"/>
                <a:ext cx="3551613" cy="709297"/>
              </a:xfrm>
              <a:prstGeom prst="rect">
                <a:avLst/>
              </a:prstGeom>
              <a:blipFill rotWithShape="1">
                <a:blip r:embed="rId1"/>
                <a:stretch>
                  <a:fillRect l="-1" t="-5" r="-1088" b="5"/>
                </a:stretch>
              </a:blipFill>
            </p:spPr>
            <p:txBody>
              <a:bodyPr/>
              <a:lstStyle/>
              <a:p>
                <a:r>
                  <a:rPr lang="zh-CN" altLang="en-US">
                    <a:noFill/>
                  </a:rPr>
                  <a:t> </a:t>
                </a:r>
              </a:p>
            </p:txBody>
          </p:sp>
        </mc:Fallback>
      </mc:AlternateContent>
      <p:sp>
        <p:nvSpPr>
          <p:cNvPr id="6" name="TextBox 5"/>
          <p:cNvSpPr txBox="1"/>
          <p:nvPr/>
        </p:nvSpPr>
        <p:spPr>
          <a:xfrm>
            <a:off x="323528" y="1988840"/>
            <a:ext cx="6731330" cy="369332"/>
          </a:xfrm>
          <a:prstGeom prst="rect">
            <a:avLst/>
          </a:prstGeom>
          <a:noFill/>
        </p:spPr>
        <p:txBody>
          <a:bodyPr wrap="none" rtlCol="0">
            <a:spAutoFit/>
          </a:bodyPr>
          <a:lstStyle/>
          <a:p>
            <a:r>
              <a:rPr lang="en-GB" dirty="0"/>
              <a:t>In 3D Cartesian coordinates, the coordinates of the center of mass are: </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3568" y="2657697"/>
                <a:ext cx="3726085" cy="648960"/>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𝑥</m:t>
                            </m:r>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7" name="TextBox 6"/>
              <p:cNvSpPr txBox="1">
                <a:spLocks noRot="1" noChangeAspect="1" noMove="1" noResize="1" noEditPoints="1" noAdjustHandles="1" noChangeArrowheads="1" noChangeShapeType="1" noTextEdit="1"/>
              </p:cNvSpPr>
              <p:nvPr/>
            </p:nvSpPr>
            <p:spPr>
              <a:xfrm>
                <a:off x="683568" y="2657697"/>
                <a:ext cx="3726085" cy="648960"/>
              </a:xfrm>
              <a:prstGeom prst="rect">
                <a:avLst/>
              </a:prstGeom>
              <a:blipFill rotWithShape="1">
                <a:blip r:embed="rId2"/>
                <a:stretch>
                  <a:fillRect l="-8" t="-34" r="6" b="33"/>
                </a:stretch>
              </a:blipFill>
            </p:spPr>
            <p:txBody>
              <a:bodyPr/>
              <a:lstStyle/>
              <a:p>
                <a:r>
                  <a:rPr lang="zh-CN" altLang="en-US">
                    <a:noFill/>
                  </a:rPr>
                  <a:t> </a:t>
                </a:r>
              </a:p>
            </p:txBody>
          </p:sp>
        </mc:Fallback>
      </mc:AlternateContent>
      <p:pic>
        <p:nvPicPr>
          <p:cNvPr id="10" name="Picture 9"/>
          <p:cNvPicPr>
            <a:picLocks noChangeAspect="1"/>
          </p:cNvPicPr>
          <p:nvPr/>
        </p:nvPicPr>
        <p:blipFill>
          <a:blip r:embed="rId3"/>
          <a:stretch>
            <a:fillRect/>
          </a:stretch>
        </p:blipFill>
        <p:spPr>
          <a:xfrm>
            <a:off x="4791459" y="2641206"/>
            <a:ext cx="4352541" cy="2886422"/>
          </a:xfrm>
          <a:prstGeom prst="rect">
            <a:avLst/>
          </a:prstGeom>
        </p:spPr>
      </p:pic>
      <p:sp>
        <p:nvSpPr>
          <p:cNvPr id="11" name="Rounded Rectangle 10"/>
          <p:cNvSpPr/>
          <p:nvPr/>
        </p:nvSpPr>
        <p:spPr>
          <a:xfrm>
            <a:off x="7452320" y="3767780"/>
            <a:ext cx="563092" cy="3813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p:cNvSpPr txBox="1"/>
              <p:nvPr/>
            </p:nvSpPr>
            <p:spPr>
              <a:xfrm>
                <a:off x="7330304" y="3945917"/>
                <a:ext cx="38286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𝑟</m:t>
                              </m:r>
                            </m:e>
                          </m:acc>
                        </m:e>
                        <m:sub>
                          <m:r>
                            <a:rPr lang="en-GB" b="0" i="1" smtClean="0">
                              <a:latin typeface="Cambria Math" panose="02040503050406030204" pitchFamily="18" charset="0"/>
                            </a:rPr>
                            <m:t>𝑐𝑚</m:t>
                          </m:r>
                        </m:sub>
                      </m:sSub>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7330304" y="3945917"/>
                <a:ext cx="382861" cy="276999"/>
              </a:xfrm>
              <a:prstGeom prst="rect">
                <a:avLst/>
              </a:prstGeom>
              <a:blipFill rotWithShape="1">
                <a:blip r:embed="rId4"/>
                <a:stretch>
                  <a:fillRect l="-130" t="-10" r="-12652" b="60"/>
                </a:stretch>
              </a:blipFill>
            </p:spPr>
            <p:txBody>
              <a:bodyPr/>
              <a:lstStyle/>
              <a:p>
                <a:r>
                  <a:rPr lang="zh-CN" alt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0"/>
            <a:ext cx="8229600" cy="1143000"/>
          </a:xfrm>
        </p:spPr>
        <p:txBody>
          <a:bodyPr/>
          <a:lstStyle/>
          <a:p>
            <a:r>
              <a:rPr lang="en-GB" sz="3200" dirty="0"/>
              <a:t>Center of mass of a system of N particles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TextBox 4"/>
              <p:cNvSpPr txBox="1"/>
              <p:nvPr/>
            </p:nvSpPr>
            <p:spPr>
              <a:xfrm>
                <a:off x="2411760" y="908720"/>
                <a:ext cx="3551613" cy="709297"/>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i="1">
                                <a:latin typeface="Cambria Math" panose="02040503050406030204" pitchFamily="18" charset="0"/>
                              </a:rPr>
                              <m:t>𝑟</m:t>
                            </m:r>
                          </m:e>
                        </m:acc>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2411760" y="908720"/>
                <a:ext cx="3551613" cy="709297"/>
              </a:xfrm>
              <a:prstGeom prst="rect">
                <a:avLst/>
              </a:prstGeom>
              <a:blipFill rotWithShape="1">
                <a:blip r:embed="rId1"/>
                <a:stretch>
                  <a:fillRect l="-1" t="-5" r="-1088" b="5"/>
                </a:stretch>
              </a:blipFill>
            </p:spPr>
            <p:txBody>
              <a:bodyPr/>
              <a:lstStyle/>
              <a:p>
                <a:r>
                  <a:rPr lang="zh-CN" altLang="en-US">
                    <a:noFill/>
                  </a:rPr>
                  <a:t> </a:t>
                </a:r>
              </a:p>
            </p:txBody>
          </p:sp>
        </mc:Fallback>
      </mc:AlternateContent>
      <p:sp>
        <p:nvSpPr>
          <p:cNvPr id="6" name="TextBox 5"/>
          <p:cNvSpPr txBox="1"/>
          <p:nvPr/>
        </p:nvSpPr>
        <p:spPr>
          <a:xfrm>
            <a:off x="323528" y="1988840"/>
            <a:ext cx="6731330" cy="369332"/>
          </a:xfrm>
          <a:prstGeom prst="rect">
            <a:avLst/>
          </a:prstGeom>
          <a:noFill/>
        </p:spPr>
        <p:txBody>
          <a:bodyPr wrap="none" rtlCol="0">
            <a:spAutoFit/>
          </a:bodyPr>
          <a:lstStyle/>
          <a:p>
            <a:r>
              <a:rPr lang="en-GB" dirty="0"/>
              <a:t>In 3D Cartesian coordinates, the coordinates of the center of mass are: </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3568" y="2657697"/>
                <a:ext cx="3726085" cy="648960"/>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𝑥</m:t>
                            </m:r>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7" name="TextBox 6"/>
              <p:cNvSpPr txBox="1">
                <a:spLocks noRot="1" noChangeAspect="1" noMove="1" noResize="1" noEditPoints="1" noAdjustHandles="1" noChangeArrowheads="1" noChangeShapeType="1" noTextEdit="1"/>
              </p:cNvSpPr>
              <p:nvPr/>
            </p:nvSpPr>
            <p:spPr>
              <a:xfrm>
                <a:off x="683568" y="2657697"/>
                <a:ext cx="3726085" cy="648960"/>
              </a:xfrm>
              <a:prstGeom prst="rect">
                <a:avLst/>
              </a:prstGeom>
              <a:blipFill rotWithShape="1">
                <a:blip r:embed="rId2"/>
                <a:stretch>
                  <a:fillRect l="-8" t="-34" r="6"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809003" y="3697377"/>
                <a:ext cx="3715825" cy="648960"/>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𝑦</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𝑦</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𝑦</m:t>
                            </m:r>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8" name="TextBox 7"/>
              <p:cNvSpPr txBox="1">
                <a:spLocks noRot="1" noChangeAspect="1" noMove="1" noResize="1" noEditPoints="1" noAdjustHandles="1" noChangeArrowheads="1" noChangeShapeType="1" noTextEdit="1"/>
              </p:cNvSpPr>
              <p:nvPr/>
            </p:nvSpPr>
            <p:spPr>
              <a:xfrm>
                <a:off x="809003" y="3697377"/>
                <a:ext cx="3715825" cy="648960"/>
              </a:xfrm>
              <a:prstGeom prst="rect">
                <a:avLst/>
              </a:prstGeom>
              <a:blipFill rotWithShape="1">
                <a:blip r:embed="rId3"/>
                <a:stretch>
                  <a:fillRect t="-63" r="-654" b="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827584" y="4737057"/>
                <a:ext cx="3642279" cy="648960"/>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𝑧</m:t>
                        </m:r>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𝑧</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𝑧</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r>
                              <a:rPr lang="en-GB" sz="2800" b="0" i="1" smtClean="0">
                                <a:latin typeface="Cambria Math" panose="02040503050406030204" pitchFamily="18" charset="0"/>
                              </a:rPr>
                              <m:t>𝑧</m:t>
                            </m:r>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9" name="TextBox 8"/>
              <p:cNvSpPr txBox="1">
                <a:spLocks noRot="1" noChangeAspect="1" noMove="1" noResize="1" noEditPoints="1" noAdjustHandles="1" noChangeArrowheads="1" noChangeShapeType="1" noTextEdit="1"/>
              </p:cNvSpPr>
              <p:nvPr/>
            </p:nvSpPr>
            <p:spPr>
              <a:xfrm>
                <a:off x="827584" y="4737057"/>
                <a:ext cx="3642279" cy="648960"/>
              </a:xfrm>
              <a:prstGeom prst="rect">
                <a:avLst/>
              </a:prstGeom>
              <a:blipFill rotWithShape="1">
                <a:blip r:embed="rId4"/>
                <a:stretch>
                  <a:fillRect l="-5" t="-91" r="3" b="90"/>
                </a:stretch>
              </a:blipFill>
            </p:spPr>
            <p:txBody>
              <a:bodyPr/>
              <a:lstStyle/>
              <a:p>
                <a:r>
                  <a:rPr lang="zh-CN" altLang="en-US">
                    <a:noFill/>
                  </a:rPr>
                  <a:t> </a:t>
                </a:r>
              </a:p>
            </p:txBody>
          </p:sp>
        </mc:Fallback>
      </mc:AlternateContent>
      <p:sp>
        <p:nvSpPr>
          <p:cNvPr id="11" name="Rounded Rectangle 10"/>
          <p:cNvSpPr/>
          <p:nvPr/>
        </p:nvSpPr>
        <p:spPr>
          <a:xfrm>
            <a:off x="7452320" y="3767780"/>
            <a:ext cx="563092" cy="3813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p:cNvSpPr txBox="1"/>
              <p:nvPr/>
            </p:nvSpPr>
            <p:spPr>
              <a:xfrm>
                <a:off x="7330304" y="3945917"/>
                <a:ext cx="38286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𝑟</m:t>
                              </m:r>
                            </m:e>
                          </m:acc>
                        </m:e>
                        <m:sub>
                          <m:r>
                            <a:rPr lang="en-GB" b="0" i="1" smtClean="0">
                              <a:latin typeface="Cambria Math" panose="02040503050406030204" pitchFamily="18" charset="0"/>
                            </a:rPr>
                            <m:t>𝑐𝑚</m:t>
                          </m:r>
                        </m:sub>
                      </m:sSub>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7330304" y="3945917"/>
                <a:ext cx="382861" cy="276999"/>
              </a:xfrm>
              <a:prstGeom prst="rect">
                <a:avLst/>
              </a:prstGeom>
              <a:blipFill rotWithShape="1">
                <a:blip r:embed="rId5"/>
                <a:stretch>
                  <a:fillRect l="-130" t="-10" r="-12652" b="60"/>
                </a:stretch>
              </a:blipFill>
            </p:spPr>
            <p:txBody>
              <a:bodyPr/>
              <a:lstStyle/>
              <a:p>
                <a:r>
                  <a:rPr lang="zh-CN" altLang="en-US">
                    <a:noFill/>
                  </a:rPr>
                  <a:t> </a:t>
                </a:r>
              </a:p>
            </p:txBody>
          </p:sp>
        </mc:Fallback>
      </mc:AlternateContent>
      <p:pic>
        <p:nvPicPr>
          <p:cNvPr id="14" name="Picture 13"/>
          <p:cNvPicPr>
            <a:picLocks noChangeAspect="1"/>
          </p:cNvPicPr>
          <p:nvPr/>
        </p:nvPicPr>
        <p:blipFill>
          <a:blip r:embed="rId6"/>
          <a:stretch>
            <a:fillRect/>
          </a:stretch>
        </p:blipFill>
        <p:spPr>
          <a:xfrm>
            <a:off x="4943859" y="2793606"/>
            <a:ext cx="4352541" cy="2886422"/>
          </a:xfrm>
          <a:prstGeom prst="rect">
            <a:avLst/>
          </a:prstGeom>
        </p:spPr>
      </p:pic>
      <p:sp>
        <p:nvSpPr>
          <p:cNvPr id="15" name="Rounded Rectangle 10"/>
          <p:cNvSpPr/>
          <p:nvPr/>
        </p:nvSpPr>
        <p:spPr>
          <a:xfrm>
            <a:off x="7604720" y="3920180"/>
            <a:ext cx="563092" cy="3813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p:cNvSpPr txBox="1"/>
              <p:nvPr/>
            </p:nvSpPr>
            <p:spPr>
              <a:xfrm>
                <a:off x="7482704" y="4098317"/>
                <a:ext cx="38286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𝑟</m:t>
                              </m:r>
                            </m:e>
                          </m:acc>
                        </m:e>
                        <m:sub>
                          <m:r>
                            <a:rPr lang="en-GB" b="0" i="1" smtClean="0">
                              <a:latin typeface="Cambria Math" panose="02040503050406030204" pitchFamily="18" charset="0"/>
                            </a:rPr>
                            <m:t>𝑐𝑚</m:t>
                          </m:r>
                        </m:sub>
                      </m:sSub>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7482704" y="4098317"/>
                <a:ext cx="382861" cy="276999"/>
              </a:xfrm>
              <a:prstGeom prst="rect">
                <a:avLst/>
              </a:prstGeom>
              <a:blipFill rotWithShape="1">
                <a:blip r:embed="rId5"/>
                <a:stretch>
                  <a:fillRect l="-130" t="-10" r="-12652" b="60"/>
                </a:stretch>
              </a:blipFill>
            </p:spPr>
            <p:txBody>
              <a:bodyPr/>
              <a:lstStyle/>
              <a:p>
                <a:r>
                  <a:rPr lang="zh-CN" alt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326" y="-183169"/>
            <a:ext cx="8229600" cy="1143000"/>
          </a:xfrm>
        </p:spPr>
        <p:txBody>
          <a:bodyPr/>
          <a:lstStyle/>
          <a:p>
            <a:r>
              <a:rPr lang="en-GB" dirty="0"/>
              <a:t>Interest of the center of mass</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pic>
        <p:nvPicPr>
          <p:cNvPr id="6" name="Picture 5"/>
          <p:cNvPicPr>
            <a:picLocks noChangeAspect="1"/>
          </p:cNvPicPr>
          <p:nvPr/>
        </p:nvPicPr>
        <p:blipFill>
          <a:blip r:embed="rId1"/>
          <a:stretch>
            <a:fillRect/>
          </a:stretch>
        </p:blipFill>
        <p:spPr>
          <a:xfrm>
            <a:off x="1619672" y="1032849"/>
            <a:ext cx="6346574" cy="3284761"/>
          </a:xfrm>
          <a:prstGeom prst="rect">
            <a:avLst/>
          </a:prstGeom>
        </p:spPr>
      </p:pic>
      <p:sp>
        <p:nvSpPr>
          <p:cNvPr id="7" name="TextBox 6"/>
          <p:cNvSpPr txBox="1"/>
          <p:nvPr/>
        </p:nvSpPr>
        <p:spPr>
          <a:xfrm>
            <a:off x="922116" y="4611231"/>
            <a:ext cx="8221884" cy="1631216"/>
          </a:xfrm>
          <a:prstGeom prst="rect">
            <a:avLst/>
          </a:prstGeom>
          <a:noFill/>
        </p:spPr>
        <p:txBody>
          <a:bodyPr wrap="square" rtlCol="0">
            <a:spAutoFit/>
          </a:bodyPr>
          <a:lstStyle/>
          <a:p>
            <a:r>
              <a:rPr lang="en-GB" sz="2000" dirty="0"/>
              <a:t>Interest to follow the motion of center of mass: The overall motion could be complicated but the center of mass follows a motion governed by the Newton’s 2</a:t>
            </a:r>
            <a:r>
              <a:rPr lang="en-GB" sz="2000" baseline="30000" dirty="0"/>
              <a:t>nd</a:t>
            </a:r>
            <a:r>
              <a:rPr lang="en-GB" sz="2000" dirty="0"/>
              <a:t> law. </a:t>
            </a:r>
            <a:endParaRPr lang="en-GB" sz="2000" dirty="0"/>
          </a:p>
          <a:p>
            <a:r>
              <a:rPr lang="en-GB" sz="2000" dirty="0"/>
              <a:t>Translational and rotational motion (we will see it later) can be described separately.</a:t>
            </a:r>
            <a:endParaRPr lang="en-US" sz="2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GB" sz="3200" dirty="0"/>
              <a:t>Newton’s 2</a:t>
            </a:r>
            <a:r>
              <a:rPr lang="en-GB" sz="3200" baseline="30000" dirty="0"/>
              <a:t>nd</a:t>
            </a:r>
            <a:r>
              <a:rPr lang="en-GB" sz="3200" dirty="0"/>
              <a:t> law applied to any body or system of particles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TextBox 4"/>
              <p:cNvSpPr txBox="1"/>
              <p:nvPr/>
            </p:nvSpPr>
            <p:spPr>
              <a:xfrm>
                <a:off x="3175775" y="1396934"/>
                <a:ext cx="2915350" cy="690254"/>
              </a:xfrm>
              <a:prstGeom prst="rect">
                <a:avLst/>
              </a:prstGeom>
              <a:noFill/>
            </p:spPr>
            <p:txBody>
              <a:bodyPr wrap="none" lIns="0" tIns="0" rIns="0" bIns="0" rtlCol="0">
                <a:spAutoFit/>
              </a:bodyPr>
              <a:lstStyle/>
              <a:p>
                <a14:m>
                  <m:oMath xmlns:m="http://schemas.openxmlformats.org/officeDocument/2006/math">
                    <m:sSub>
                      <m:sSubPr>
                        <m:ctrlPr>
                          <a:rPr lang="en-US" sz="4000" i="1" smtClean="0">
                            <a:latin typeface="Cambria Math" panose="02040503050406030204" pitchFamily="18" charset="0"/>
                          </a:rPr>
                        </m:ctrlPr>
                      </m:sSubPr>
                      <m:e>
                        <m:r>
                          <a:rPr lang="en-GB" sz="4000" b="0" i="1" smtClean="0">
                            <a:latin typeface="Cambria Math" panose="02040503050406030204" pitchFamily="18" charset="0"/>
                          </a:rPr>
                          <m:t>𝑀</m:t>
                        </m:r>
                        <m:acc>
                          <m:accPr>
                            <m:chr m:val="⃗"/>
                            <m:ctrlPr>
                              <a:rPr lang="en-US" sz="4000" i="1" smtClean="0">
                                <a:latin typeface="Cambria Math" panose="02040503050406030204" pitchFamily="18" charset="0"/>
                              </a:rPr>
                            </m:ctrlPr>
                          </m:accPr>
                          <m:e>
                            <m:r>
                              <a:rPr lang="en-GB" sz="4000" b="0" i="1" smtClean="0">
                                <a:latin typeface="Cambria Math" panose="02040503050406030204" pitchFamily="18" charset="0"/>
                              </a:rPr>
                              <m:t>𝑎</m:t>
                            </m:r>
                          </m:e>
                        </m:acc>
                      </m:e>
                      <m:sub>
                        <m:r>
                          <a:rPr lang="en-GB" sz="4000" b="0" i="1" smtClean="0">
                            <a:latin typeface="Cambria Math" panose="02040503050406030204" pitchFamily="18" charset="0"/>
                          </a:rPr>
                          <m:t>𝑐𝑚</m:t>
                        </m:r>
                      </m:sub>
                    </m:sSub>
                  </m:oMath>
                </a14:m>
                <a:r>
                  <a:rPr lang="en-US" sz="4000" dirty="0"/>
                  <a:t>=</a:t>
                </a:r>
                <a14:m>
                  <m:oMath xmlns:m="http://schemas.openxmlformats.org/officeDocument/2006/math">
                    <m:nary>
                      <m:naryPr>
                        <m:chr m:val="∑"/>
                        <m:subHide m:val="on"/>
                        <m:supHide m:val="on"/>
                        <m:ctrlPr>
                          <a:rPr lang="en-US" sz="4000" i="1" dirty="0" smtClean="0">
                            <a:latin typeface="Cambria Math" panose="02040503050406030204" pitchFamily="18" charset="0"/>
                          </a:rPr>
                        </m:ctrlPr>
                      </m:naryPr>
                      <m:sub/>
                      <m:sup/>
                      <m:e>
                        <m:sSub>
                          <m:sSubPr>
                            <m:ctrlPr>
                              <a:rPr lang="en-US" sz="4000" i="1" dirty="0" smtClean="0">
                                <a:latin typeface="Cambria Math" panose="02040503050406030204" pitchFamily="18" charset="0"/>
                              </a:rPr>
                            </m:ctrlPr>
                          </m:sSubPr>
                          <m:e>
                            <m:acc>
                              <m:accPr>
                                <m:chr m:val="⃗"/>
                                <m:ctrlPr>
                                  <a:rPr lang="en-US" sz="4000" i="1" dirty="0" smtClean="0">
                                    <a:latin typeface="Cambria Math" panose="02040503050406030204" pitchFamily="18" charset="0"/>
                                  </a:rPr>
                                </m:ctrlPr>
                              </m:accPr>
                              <m:e>
                                <m:r>
                                  <a:rPr lang="en-GB" sz="4000" b="0" i="1" dirty="0" smtClean="0">
                                    <a:latin typeface="Cambria Math" panose="02040503050406030204" pitchFamily="18" charset="0"/>
                                  </a:rPr>
                                  <m:t>𝐹</m:t>
                                </m:r>
                              </m:e>
                            </m:acc>
                          </m:e>
                          <m:sub>
                            <m:r>
                              <a:rPr lang="en-GB" sz="4000" b="0" i="1" dirty="0" smtClean="0">
                                <a:latin typeface="Cambria Math" panose="02040503050406030204" pitchFamily="18" charset="0"/>
                              </a:rPr>
                              <m:t>𝑒𝑥𝑡</m:t>
                            </m:r>
                          </m:sub>
                        </m:sSub>
                      </m:e>
                    </m:nary>
                  </m:oMath>
                </a14:m>
                <a:endParaRPr lang="en-US" sz="4000" dirty="0"/>
              </a:p>
            </p:txBody>
          </p:sp>
        </mc:Choice>
        <mc:Fallback>
          <p:sp>
            <p:nvSpPr>
              <p:cNvPr id="5" name="TextBox 4"/>
              <p:cNvSpPr txBox="1">
                <a:spLocks noRot="1" noChangeAspect="1" noMove="1" noResize="1" noEditPoints="1" noAdjustHandles="1" noChangeArrowheads="1" noChangeShapeType="1" noTextEdit="1"/>
              </p:cNvSpPr>
              <p:nvPr/>
            </p:nvSpPr>
            <p:spPr>
              <a:xfrm>
                <a:off x="3175775" y="1396934"/>
                <a:ext cx="2915350" cy="690254"/>
              </a:xfrm>
              <a:prstGeom prst="rect">
                <a:avLst/>
              </a:prstGeom>
              <a:blipFill rotWithShape="1">
                <a:blip r:embed="rId1"/>
                <a:stretch>
                  <a:fillRect l="-5" t="-82" r="-4545" b="-5068"/>
                </a:stretch>
              </a:blipFill>
            </p:spPr>
            <p:txBody>
              <a:bodyPr/>
              <a:lstStyle/>
              <a:p>
                <a:r>
                  <a:rPr lang="zh-CN" altLang="en-US">
                    <a:noFill/>
                  </a:rPr>
                  <a:t> </a:t>
                </a:r>
              </a:p>
            </p:txBody>
          </p:sp>
        </mc:Fallback>
      </mc:AlternateContent>
      <p:cxnSp>
        <p:nvCxnSpPr>
          <p:cNvPr id="7" name="Straight Arrow Connector 6"/>
          <p:cNvCxnSpPr/>
          <p:nvPr/>
        </p:nvCxnSpPr>
        <p:spPr>
          <a:xfrm flipV="1">
            <a:off x="2195736" y="2095327"/>
            <a:ext cx="936104" cy="648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15616" y="2743399"/>
            <a:ext cx="2167498" cy="923330"/>
          </a:xfrm>
          <a:prstGeom prst="rect">
            <a:avLst/>
          </a:prstGeom>
          <a:noFill/>
        </p:spPr>
        <p:txBody>
          <a:bodyPr wrap="square" rtlCol="0">
            <a:spAutoFit/>
          </a:bodyPr>
          <a:lstStyle/>
          <a:p>
            <a:r>
              <a:rPr lang="en-GB" dirty="0"/>
              <a:t>Mass of the body (considering the mass M is constant)</a:t>
            </a:r>
            <a:endParaRPr lang="en-US" dirty="0"/>
          </a:p>
        </p:txBody>
      </p:sp>
      <p:cxnSp>
        <p:nvCxnSpPr>
          <p:cNvPr id="10" name="Straight Arrow Connector 9"/>
          <p:cNvCxnSpPr/>
          <p:nvPr/>
        </p:nvCxnSpPr>
        <p:spPr>
          <a:xfrm flipV="1">
            <a:off x="4067944" y="2291659"/>
            <a:ext cx="0" cy="1152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68144" y="2291659"/>
            <a:ext cx="576064" cy="821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83114" y="3491716"/>
            <a:ext cx="1569660" cy="369332"/>
          </a:xfrm>
          <a:prstGeom prst="rect">
            <a:avLst/>
          </a:prstGeom>
          <a:noFill/>
        </p:spPr>
        <p:txBody>
          <a:bodyPr wrap="none" rtlCol="0">
            <a:spAutoFit/>
          </a:bodyPr>
          <a:lstStyle/>
          <a:p>
            <a:r>
              <a:rPr lang="en-GB" dirty="0"/>
              <a:t>Center of mass</a:t>
            </a:r>
            <a:endParaRPr lang="en-US" dirty="0"/>
          </a:p>
        </p:txBody>
      </p:sp>
      <p:sp>
        <p:nvSpPr>
          <p:cNvPr id="14" name="TextBox 13"/>
          <p:cNvSpPr txBox="1"/>
          <p:nvPr/>
        </p:nvSpPr>
        <p:spPr>
          <a:xfrm flipH="1">
            <a:off x="5054150" y="3106463"/>
            <a:ext cx="4127134" cy="646331"/>
          </a:xfrm>
          <a:prstGeom prst="rect">
            <a:avLst/>
          </a:prstGeom>
          <a:noFill/>
        </p:spPr>
        <p:txBody>
          <a:bodyPr wrap="square" rtlCol="0">
            <a:spAutoFit/>
          </a:bodyPr>
          <a:lstStyle/>
          <a:p>
            <a:r>
              <a:rPr lang="en-GB" dirty="0"/>
              <a:t>External forces exerted on the body or the particles in the system</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GB" sz="3200" dirty="0"/>
              <a:t>Newton’s 2</a:t>
            </a:r>
            <a:r>
              <a:rPr lang="en-GB" sz="3200" baseline="30000" dirty="0"/>
              <a:t>nd</a:t>
            </a:r>
            <a:r>
              <a:rPr lang="en-GB" sz="3200" dirty="0"/>
              <a:t> law applied to any body or system of particles</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5" name="TextBox 4"/>
              <p:cNvSpPr txBox="1"/>
              <p:nvPr/>
            </p:nvSpPr>
            <p:spPr>
              <a:xfrm>
                <a:off x="3175775" y="1396934"/>
                <a:ext cx="2915350" cy="690254"/>
              </a:xfrm>
              <a:prstGeom prst="rect">
                <a:avLst/>
              </a:prstGeom>
              <a:noFill/>
            </p:spPr>
            <p:txBody>
              <a:bodyPr wrap="none" lIns="0" tIns="0" rIns="0" bIns="0" rtlCol="0">
                <a:spAutoFit/>
              </a:bodyPr>
              <a:lstStyle/>
              <a:p>
                <a14:m>
                  <m:oMath xmlns:m="http://schemas.openxmlformats.org/officeDocument/2006/math">
                    <m:sSub>
                      <m:sSubPr>
                        <m:ctrlPr>
                          <a:rPr lang="en-US" sz="4000" i="1" smtClean="0">
                            <a:latin typeface="Cambria Math" panose="02040503050406030204" pitchFamily="18" charset="0"/>
                          </a:rPr>
                        </m:ctrlPr>
                      </m:sSubPr>
                      <m:e>
                        <m:r>
                          <a:rPr lang="en-GB" sz="4000" b="0" i="1" smtClean="0">
                            <a:latin typeface="Cambria Math" panose="02040503050406030204" pitchFamily="18" charset="0"/>
                          </a:rPr>
                          <m:t>𝑀</m:t>
                        </m:r>
                        <m:acc>
                          <m:accPr>
                            <m:chr m:val="⃗"/>
                            <m:ctrlPr>
                              <a:rPr lang="en-US" sz="4000" i="1" smtClean="0">
                                <a:latin typeface="Cambria Math" panose="02040503050406030204" pitchFamily="18" charset="0"/>
                              </a:rPr>
                            </m:ctrlPr>
                          </m:accPr>
                          <m:e>
                            <m:r>
                              <a:rPr lang="en-GB" sz="4000" b="0" i="1" smtClean="0">
                                <a:latin typeface="Cambria Math" panose="02040503050406030204" pitchFamily="18" charset="0"/>
                              </a:rPr>
                              <m:t>𝑎</m:t>
                            </m:r>
                          </m:e>
                        </m:acc>
                      </m:e>
                      <m:sub>
                        <m:r>
                          <a:rPr lang="en-GB" sz="4000" b="0" i="1" smtClean="0">
                            <a:latin typeface="Cambria Math" panose="02040503050406030204" pitchFamily="18" charset="0"/>
                          </a:rPr>
                          <m:t>𝑐𝑚</m:t>
                        </m:r>
                      </m:sub>
                    </m:sSub>
                  </m:oMath>
                </a14:m>
                <a:r>
                  <a:rPr lang="en-US" sz="4000" dirty="0"/>
                  <a:t>=</a:t>
                </a:r>
                <a14:m>
                  <m:oMath xmlns:m="http://schemas.openxmlformats.org/officeDocument/2006/math">
                    <m:nary>
                      <m:naryPr>
                        <m:chr m:val="∑"/>
                        <m:subHide m:val="on"/>
                        <m:supHide m:val="on"/>
                        <m:ctrlPr>
                          <a:rPr lang="en-US" sz="4000" i="1" dirty="0" smtClean="0">
                            <a:latin typeface="Cambria Math" panose="02040503050406030204" pitchFamily="18" charset="0"/>
                          </a:rPr>
                        </m:ctrlPr>
                      </m:naryPr>
                      <m:sub/>
                      <m:sup/>
                      <m:e>
                        <m:sSub>
                          <m:sSubPr>
                            <m:ctrlPr>
                              <a:rPr lang="en-US" sz="4000" i="1" dirty="0" smtClean="0">
                                <a:latin typeface="Cambria Math" panose="02040503050406030204" pitchFamily="18" charset="0"/>
                              </a:rPr>
                            </m:ctrlPr>
                          </m:sSubPr>
                          <m:e>
                            <m:acc>
                              <m:accPr>
                                <m:chr m:val="⃗"/>
                                <m:ctrlPr>
                                  <a:rPr lang="en-US" sz="4000" i="1" dirty="0" smtClean="0">
                                    <a:latin typeface="Cambria Math" panose="02040503050406030204" pitchFamily="18" charset="0"/>
                                  </a:rPr>
                                </m:ctrlPr>
                              </m:accPr>
                              <m:e>
                                <m:r>
                                  <a:rPr lang="en-GB" sz="4000" b="0" i="1" dirty="0" smtClean="0">
                                    <a:latin typeface="Cambria Math" panose="02040503050406030204" pitchFamily="18" charset="0"/>
                                  </a:rPr>
                                  <m:t>𝐹</m:t>
                                </m:r>
                              </m:e>
                            </m:acc>
                          </m:e>
                          <m:sub>
                            <m:r>
                              <a:rPr lang="en-GB" sz="4000" b="0" i="1" dirty="0" smtClean="0">
                                <a:latin typeface="Cambria Math" panose="02040503050406030204" pitchFamily="18" charset="0"/>
                              </a:rPr>
                              <m:t>𝑒𝑥𝑡</m:t>
                            </m:r>
                          </m:sub>
                        </m:sSub>
                      </m:e>
                    </m:nary>
                  </m:oMath>
                </a14:m>
                <a:endParaRPr lang="en-US" sz="4000" dirty="0"/>
              </a:p>
            </p:txBody>
          </p:sp>
        </mc:Choice>
        <mc:Fallback>
          <p:sp>
            <p:nvSpPr>
              <p:cNvPr id="5" name="TextBox 4"/>
              <p:cNvSpPr txBox="1">
                <a:spLocks noRot="1" noChangeAspect="1" noMove="1" noResize="1" noEditPoints="1" noAdjustHandles="1" noChangeArrowheads="1" noChangeShapeType="1" noTextEdit="1"/>
              </p:cNvSpPr>
              <p:nvPr/>
            </p:nvSpPr>
            <p:spPr>
              <a:xfrm>
                <a:off x="3175775" y="1396934"/>
                <a:ext cx="2915350" cy="690254"/>
              </a:xfrm>
              <a:prstGeom prst="rect">
                <a:avLst/>
              </a:prstGeom>
              <a:blipFill rotWithShape="1">
                <a:blip r:embed="rId1"/>
                <a:stretch>
                  <a:fillRect l="-5" t="-82" r="-4545" b="-5068"/>
                </a:stretch>
              </a:blipFill>
            </p:spPr>
            <p:txBody>
              <a:bodyPr/>
              <a:lstStyle/>
              <a:p>
                <a:r>
                  <a:rPr lang="zh-CN" altLang="en-US">
                    <a:noFill/>
                  </a:rPr>
                  <a:t> </a:t>
                </a:r>
              </a:p>
            </p:txBody>
          </p:sp>
        </mc:Fallback>
      </mc:AlternateContent>
      <p:cxnSp>
        <p:nvCxnSpPr>
          <p:cNvPr id="7" name="Straight Arrow Connector 6"/>
          <p:cNvCxnSpPr/>
          <p:nvPr/>
        </p:nvCxnSpPr>
        <p:spPr>
          <a:xfrm flipV="1">
            <a:off x="2195736" y="2095327"/>
            <a:ext cx="936104" cy="648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15616" y="2743399"/>
            <a:ext cx="2167498" cy="923330"/>
          </a:xfrm>
          <a:prstGeom prst="rect">
            <a:avLst/>
          </a:prstGeom>
          <a:noFill/>
        </p:spPr>
        <p:txBody>
          <a:bodyPr wrap="square" rtlCol="0">
            <a:spAutoFit/>
          </a:bodyPr>
          <a:lstStyle/>
          <a:p>
            <a:r>
              <a:rPr lang="en-GB" dirty="0"/>
              <a:t>Mass of the body (considering the mass M is constant)</a:t>
            </a:r>
            <a:endParaRPr lang="en-US" dirty="0"/>
          </a:p>
        </p:txBody>
      </p:sp>
      <p:cxnSp>
        <p:nvCxnSpPr>
          <p:cNvPr id="10" name="Straight Arrow Connector 9"/>
          <p:cNvCxnSpPr/>
          <p:nvPr/>
        </p:nvCxnSpPr>
        <p:spPr>
          <a:xfrm flipV="1">
            <a:off x="4067944" y="2291659"/>
            <a:ext cx="0" cy="1152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68144" y="2291659"/>
            <a:ext cx="576064" cy="821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83114" y="3491716"/>
            <a:ext cx="1569660" cy="369332"/>
          </a:xfrm>
          <a:prstGeom prst="rect">
            <a:avLst/>
          </a:prstGeom>
          <a:noFill/>
        </p:spPr>
        <p:txBody>
          <a:bodyPr wrap="none" rtlCol="0">
            <a:spAutoFit/>
          </a:bodyPr>
          <a:lstStyle/>
          <a:p>
            <a:r>
              <a:rPr lang="en-GB" dirty="0"/>
              <a:t>Center of mass</a:t>
            </a:r>
            <a:endParaRPr lang="en-US" dirty="0"/>
          </a:p>
        </p:txBody>
      </p:sp>
      <p:sp>
        <p:nvSpPr>
          <p:cNvPr id="14" name="TextBox 13"/>
          <p:cNvSpPr txBox="1"/>
          <p:nvPr/>
        </p:nvSpPr>
        <p:spPr>
          <a:xfrm flipH="1">
            <a:off x="5054150" y="3106463"/>
            <a:ext cx="4127134" cy="646331"/>
          </a:xfrm>
          <a:prstGeom prst="rect">
            <a:avLst/>
          </a:prstGeom>
          <a:noFill/>
        </p:spPr>
        <p:txBody>
          <a:bodyPr wrap="square" rtlCol="0">
            <a:spAutoFit/>
          </a:bodyPr>
          <a:lstStyle/>
          <a:p>
            <a:r>
              <a:rPr lang="en-GB" dirty="0"/>
              <a:t>External forces exerted on the body or the particles in the system</a:t>
            </a:r>
            <a:endParaRPr lang="en-US" dirty="0"/>
          </a:p>
        </p:txBody>
      </p:sp>
      <p:sp>
        <p:nvSpPr>
          <p:cNvPr id="18" name="Rounded Rectangle 15"/>
          <p:cNvSpPr/>
          <p:nvPr/>
        </p:nvSpPr>
        <p:spPr>
          <a:xfrm>
            <a:off x="618964" y="4359769"/>
            <a:ext cx="8057492" cy="725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18964" y="4359769"/>
            <a:ext cx="8057492" cy="646331"/>
          </a:xfrm>
          <a:prstGeom prst="rect">
            <a:avLst/>
          </a:prstGeom>
          <a:noFill/>
        </p:spPr>
        <p:txBody>
          <a:bodyPr wrap="square" rtlCol="0">
            <a:spAutoFit/>
          </a:bodyPr>
          <a:lstStyle/>
          <a:p>
            <a:r>
              <a:rPr lang="en-GB" dirty="0"/>
              <a:t>There could be internal forces exerted in the body considered, but they cancel to each other because of the Newton’s third law.</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GB" sz="3200" dirty="0"/>
              <a:t>Center of mass of any body:</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17" name="TextBox 16"/>
              <p:cNvSpPr txBox="1"/>
              <p:nvPr/>
            </p:nvSpPr>
            <p:spPr>
              <a:xfrm>
                <a:off x="4386903" y="1034521"/>
                <a:ext cx="3551613" cy="709297"/>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i="1">
                                <a:latin typeface="Cambria Math" panose="02040503050406030204" pitchFamily="18" charset="0"/>
                              </a:rPr>
                              <m:t>𝑟</m:t>
                            </m:r>
                          </m:e>
                        </m:acc>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17" name="TextBox 16"/>
              <p:cNvSpPr txBox="1">
                <a:spLocks noRot="1" noChangeAspect="1" noMove="1" noResize="1" noEditPoints="1" noAdjustHandles="1" noChangeArrowheads="1" noChangeShapeType="1" noTextEdit="1"/>
              </p:cNvSpPr>
              <p:nvPr/>
            </p:nvSpPr>
            <p:spPr>
              <a:xfrm>
                <a:off x="4386903" y="1034521"/>
                <a:ext cx="3551613" cy="709297"/>
              </a:xfrm>
              <a:prstGeom prst="rect">
                <a:avLst/>
              </a:prstGeom>
              <a:blipFill rotWithShape="1">
                <a:blip r:embed="rId1"/>
                <a:stretch>
                  <a:fillRect l="-9" t="-15" r="-1080" b="15"/>
                </a:stretch>
              </a:blipFill>
            </p:spPr>
            <p:txBody>
              <a:bodyPr/>
              <a:lstStyle/>
              <a:p>
                <a:r>
                  <a:rPr lang="zh-CN" altLang="en-US">
                    <a:noFill/>
                  </a:rPr>
                  <a:t> </a:t>
                </a:r>
              </a:p>
            </p:txBody>
          </p:sp>
        </mc:Fallback>
      </mc:AlternateContent>
      <p:sp>
        <p:nvSpPr>
          <p:cNvPr id="3" name="TextBox 2"/>
          <p:cNvSpPr txBox="1"/>
          <p:nvPr/>
        </p:nvSpPr>
        <p:spPr>
          <a:xfrm>
            <a:off x="1115616" y="1143000"/>
            <a:ext cx="3070071" cy="369332"/>
          </a:xfrm>
          <a:prstGeom prst="rect">
            <a:avLst/>
          </a:prstGeom>
          <a:noFill/>
        </p:spPr>
        <p:txBody>
          <a:bodyPr wrap="none" rtlCol="0">
            <a:spAutoFit/>
          </a:bodyPr>
          <a:lstStyle/>
          <a:p>
            <a:r>
              <a:rPr lang="en-GB" dirty="0"/>
              <a:t>For a collection of N particles: </a:t>
            </a:r>
            <a:endParaRPr lang="en-US" dirty="0"/>
          </a:p>
        </p:txBody>
      </p:sp>
      <p:sp>
        <p:nvSpPr>
          <p:cNvPr id="18" name="TextBox 17"/>
          <p:cNvSpPr txBox="1"/>
          <p:nvPr/>
        </p:nvSpPr>
        <p:spPr>
          <a:xfrm>
            <a:off x="453619" y="2112497"/>
            <a:ext cx="1537600" cy="369332"/>
          </a:xfrm>
          <a:prstGeom prst="rect">
            <a:avLst/>
          </a:prstGeom>
          <a:noFill/>
        </p:spPr>
        <p:txBody>
          <a:bodyPr wrap="none" rtlCol="0">
            <a:spAutoFit/>
          </a:bodyPr>
          <a:lstStyle/>
          <a:p>
            <a:r>
              <a:rPr lang="en-GB" dirty="0"/>
              <a:t>For any body: </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GB" sz="3200" dirty="0"/>
              <a:t>Center of mass of any body:</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17" name="TextBox 16"/>
              <p:cNvSpPr txBox="1"/>
              <p:nvPr/>
            </p:nvSpPr>
            <p:spPr>
              <a:xfrm>
                <a:off x="4386903" y="1034521"/>
                <a:ext cx="3551613" cy="709297"/>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i="1">
                                <a:latin typeface="Cambria Math" panose="02040503050406030204" pitchFamily="18" charset="0"/>
                              </a:rPr>
                              <m:t>𝑟</m:t>
                            </m:r>
                          </m:e>
                        </m:acc>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17" name="TextBox 16"/>
              <p:cNvSpPr txBox="1">
                <a:spLocks noRot="1" noChangeAspect="1" noMove="1" noResize="1" noEditPoints="1" noAdjustHandles="1" noChangeArrowheads="1" noChangeShapeType="1" noTextEdit="1"/>
              </p:cNvSpPr>
              <p:nvPr/>
            </p:nvSpPr>
            <p:spPr>
              <a:xfrm>
                <a:off x="4386903" y="1034521"/>
                <a:ext cx="3551613" cy="709297"/>
              </a:xfrm>
              <a:prstGeom prst="rect">
                <a:avLst/>
              </a:prstGeom>
              <a:blipFill rotWithShape="1">
                <a:blip r:embed="rId1"/>
                <a:stretch>
                  <a:fillRect l="-9" t="-15" r="-1080" b="15"/>
                </a:stretch>
              </a:blipFill>
            </p:spPr>
            <p:txBody>
              <a:bodyPr/>
              <a:lstStyle/>
              <a:p>
                <a:r>
                  <a:rPr lang="zh-CN" altLang="en-US">
                    <a:noFill/>
                  </a:rPr>
                  <a:t> </a:t>
                </a:r>
              </a:p>
            </p:txBody>
          </p:sp>
        </mc:Fallback>
      </mc:AlternateContent>
      <p:sp>
        <p:nvSpPr>
          <p:cNvPr id="3" name="TextBox 2"/>
          <p:cNvSpPr txBox="1"/>
          <p:nvPr/>
        </p:nvSpPr>
        <p:spPr>
          <a:xfrm>
            <a:off x="1115616" y="1143000"/>
            <a:ext cx="3070071" cy="369332"/>
          </a:xfrm>
          <a:prstGeom prst="rect">
            <a:avLst/>
          </a:prstGeom>
          <a:noFill/>
        </p:spPr>
        <p:txBody>
          <a:bodyPr wrap="none" rtlCol="0">
            <a:spAutoFit/>
          </a:bodyPr>
          <a:lstStyle/>
          <a:p>
            <a:r>
              <a:rPr lang="en-GB" dirty="0"/>
              <a:t>For a collection of N particles: </a:t>
            </a:r>
            <a:endParaRPr lang="en-US" dirty="0"/>
          </a:p>
        </p:txBody>
      </p:sp>
      <p:sp>
        <p:nvSpPr>
          <p:cNvPr id="18" name="TextBox 17"/>
          <p:cNvSpPr txBox="1"/>
          <p:nvPr/>
        </p:nvSpPr>
        <p:spPr>
          <a:xfrm>
            <a:off x="453619" y="2112497"/>
            <a:ext cx="1537600" cy="369332"/>
          </a:xfrm>
          <a:prstGeom prst="rect">
            <a:avLst/>
          </a:prstGeom>
          <a:noFill/>
        </p:spPr>
        <p:txBody>
          <a:bodyPr wrap="none" rtlCol="0">
            <a:spAutoFit/>
          </a:bodyPr>
          <a:lstStyle/>
          <a:p>
            <a:r>
              <a:rPr lang="en-GB" dirty="0"/>
              <a:t>For any body: </a:t>
            </a:r>
            <a:endParaRPr lang="en-US" dirty="0"/>
          </a:p>
        </p:txBody>
      </p:sp>
      <mc:AlternateContent xmlns:mc="http://schemas.openxmlformats.org/markup-compatibility/2006">
        <mc:Choice xmlns:a14="http://schemas.microsoft.com/office/drawing/2010/main" Requires="a14">
          <p:sp>
            <p:nvSpPr>
              <p:cNvPr id="19" name="TextBox 18"/>
              <p:cNvSpPr txBox="1"/>
              <p:nvPr/>
            </p:nvSpPr>
            <p:spPr>
              <a:xfrm>
                <a:off x="1601863" y="1777311"/>
                <a:ext cx="2810706" cy="132844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i="1">
                                  <a:latin typeface="Cambria Math" panose="02040503050406030204" pitchFamily="18" charset="0"/>
                                </a:rPr>
                                <m:t>𝑟</m:t>
                              </m:r>
                            </m:e>
                          </m:acc>
                        </m:e>
                        <m:sub>
                          <m:r>
                            <a:rPr lang="en-GB" sz="2800" i="1">
                              <a:latin typeface="Cambria Math" panose="02040503050406030204" pitchFamily="18" charset="0"/>
                            </a:rPr>
                            <m:t>𝑐𝑚</m:t>
                          </m:r>
                        </m:sub>
                      </m:sSub>
                      <m:r>
                        <a:rPr lang="en-GB" sz="2800" b="0" i="0" smtClean="0">
                          <a:latin typeface="Cambria Math" panose="02040503050406030204" pitchFamily="18" charset="0"/>
                        </a:rPr>
                        <m:t>=</m:t>
                      </m:r>
                      <m:f>
                        <m:fPr>
                          <m:ctrlPr>
                            <a:rPr lang="en-US" sz="2800" i="1" dirty="0" smtClean="0">
                              <a:latin typeface="Cambria Math" panose="02040503050406030204" pitchFamily="18" charset="0"/>
                            </a:rPr>
                          </m:ctrlPr>
                        </m:fPr>
                        <m:num>
                          <m:nary>
                            <m:naryPr>
                              <m:limLoc m:val="undOvr"/>
                              <m:subHide m:val="on"/>
                              <m:supHide m:val="on"/>
                              <m:ctrlPr>
                                <a:rPr lang="en-US" sz="2800" i="1" dirty="0" smtClean="0">
                                  <a:latin typeface="Cambria Math" panose="02040503050406030204" pitchFamily="18" charset="0"/>
                                </a:rPr>
                              </m:ctrlPr>
                            </m:naryPr>
                            <m:sub/>
                            <m:sup/>
                            <m:e>
                              <m:acc>
                                <m:accPr>
                                  <m:chr m:val="⃗"/>
                                  <m:ctrlPr>
                                    <a:rPr lang="en-US" sz="2800" i="1" dirty="0" smtClean="0">
                                      <a:latin typeface="Cambria Math" panose="02040503050406030204" pitchFamily="18" charset="0"/>
                                    </a:rPr>
                                  </m:ctrlPr>
                                </m:accPr>
                                <m:e>
                                  <m:r>
                                    <a:rPr lang="en-GB" sz="2800" b="0" i="1" dirty="0" smtClean="0">
                                      <a:latin typeface="Cambria Math" panose="02040503050406030204" pitchFamily="18" charset="0"/>
                                    </a:rPr>
                                    <m:t>𝑟</m:t>
                                  </m:r>
                                </m:e>
                              </m:acc>
                              <m:r>
                                <a:rPr lang="en-GB" sz="2800" b="0" i="1" dirty="0" smtClean="0">
                                  <a:latin typeface="Cambria Math" panose="02040503050406030204" pitchFamily="18" charset="0"/>
                                </a:rPr>
                                <m:t>𝑑𝑚</m:t>
                              </m:r>
                            </m:e>
                          </m:nary>
                        </m:num>
                        <m:den>
                          <m:r>
                            <a:rPr lang="en-GB" sz="2800" b="0" i="1" dirty="0" smtClean="0">
                              <a:latin typeface="Cambria Math" panose="02040503050406030204" pitchFamily="18" charset="0"/>
                            </a:rPr>
                            <m:t>𝑀</m:t>
                          </m:r>
                        </m:den>
                      </m:f>
                    </m:oMath>
                  </m:oMathPara>
                </a14:m>
                <a:endParaRPr lang="en-US" sz="2800" dirty="0"/>
              </a:p>
              <a:p>
                <a:endParaRPr lang="en-US" sz="2800" dirty="0"/>
              </a:p>
            </p:txBody>
          </p:sp>
        </mc:Choice>
        <mc:Fallback>
          <p:sp>
            <p:nvSpPr>
              <p:cNvPr id="19" name="TextBox 18"/>
              <p:cNvSpPr txBox="1">
                <a:spLocks noRot="1" noChangeAspect="1" noMove="1" noResize="1" noEditPoints="1" noAdjustHandles="1" noChangeArrowheads="1" noChangeShapeType="1" noTextEdit="1"/>
              </p:cNvSpPr>
              <p:nvPr/>
            </p:nvSpPr>
            <p:spPr>
              <a:xfrm>
                <a:off x="1601863" y="1777311"/>
                <a:ext cx="2810706" cy="1328441"/>
              </a:xfrm>
              <a:prstGeom prst="rect">
                <a:avLst/>
              </a:prstGeom>
              <a:blipFill rotWithShape="1">
                <a:blip r:embed="rId2"/>
                <a:stretch>
                  <a:fillRect l="-14" t="-44" r="21" b="45"/>
                </a:stretch>
              </a:blipFill>
            </p:spPr>
            <p:txBody>
              <a:bodyPr/>
              <a:lstStyle/>
              <a:p>
                <a:r>
                  <a:rPr lang="zh-CN" alt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9"/>
          <p:cNvSpPr/>
          <p:nvPr/>
        </p:nvSpPr>
        <p:spPr>
          <a:xfrm>
            <a:off x="2158794" y="4528779"/>
            <a:ext cx="2197355" cy="1708509"/>
          </a:xfrm>
          <a:custGeom>
            <a:avLst/>
            <a:gdLst>
              <a:gd name="connsiteX0" fmla="*/ 131963 w 2197355"/>
              <a:gd name="connsiteY0" fmla="*/ 358610 h 1708509"/>
              <a:gd name="connsiteX1" fmla="*/ 1830134 w 2197355"/>
              <a:gd name="connsiteY1" fmla="*/ 71227 h 1708509"/>
              <a:gd name="connsiteX2" fmla="*/ 2078328 w 2197355"/>
              <a:gd name="connsiteY2" fmla="*/ 1508141 h 1708509"/>
              <a:gd name="connsiteX3" fmla="*/ 327906 w 2197355"/>
              <a:gd name="connsiteY3" fmla="*/ 1573456 h 1708509"/>
              <a:gd name="connsiteX4" fmla="*/ 131963 w 2197355"/>
              <a:gd name="connsiteY4" fmla="*/ 358610 h 17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355" h="1708509">
                <a:moveTo>
                  <a:pt x="131963" y="358610"/>
                </a:moveTo>
                <a:cubicBezTo>
                  <a:pt x="382334" y="108239"/>
                  <a:pt x="1505740" y="-120361"/>
                  <a:pt x="1830134" y="71227"/>
                </a:cubicBezTo>
                <a:cubicBezTo>
                  <a:pt x="2154528" y="262815"/>
                  <a:pt x="2328699" y="1257770"/>
                  <a:pt x="2078328" y="1508141"/>
                </a:cubicBezTo>
                <a:cubicBezTo>
                  <a:pt x="1827957" y="1758512"/>
                  <a:pt x="645769" y="1767222"/>
                  <a:pt x="327906" y="1573456"/>
                </a:cubicBezTo>
                <a:cubicBezTo>
                  <a:pt x="10043" y="1379690"/>
                  <a:pt x="-118408" y="608981"/>
                  <a:pt x="131963" y="35861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GB" sz="3200" dirty="0"/>
              <a:t>Center of mass of any body:</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17" name="TextBox 16"/>
              <p:cNvSpPr txBox="1"/>
              <p:nvPr/>
            </p:nvSpPr>
            <p:spPr>
              <a:xfrm>
                <a:off x="4386903" y="1034521"/>
                <a:ext cx="3551613" cy="709297"/>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i="1">
                                <a:latin typeface="Cambria Math" panose="02040503050406030204" pitchFamily="18" charset="0"/>
                              </a:rPr>
                              <m:t>𝑟</m:t>
                            </m:r>
                          </m:e>
                        </m:acc>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17" name="TextBox 16"/>
              <p:cNvSpPr txBox="1">
                <a:spLocks noRot="1" noChangeAspect="1" noMove="1" noResize="1" noEditPoints="1" noAdjustHandles="1" noChangeArrowheads="1" noChangeShapeType="1" noTextEdit="1"/>
              </p:cNvSpPr>
              <p:nvPr/>
            </p:nvSpPr>
            <p:spPr>
              <a:xfrm>
                <a:off x="4386903" y="1034521"/>
                <a:ext cx="3551613" cy="709297"/>
              </a:xfrm>
              <a:prstGeom prst="rect">
                <a:avLst/>
              </a:prstGeom>
              <a:blipFill rotWithShape="1">
                <a:blip r:embed="rId1"/>
                <a:stretch>
                  <a:fillRect l="-9" t="-15" r="-1080" b="15"/>
                </a:stretch>
              </a:blipFill>
            </p:spPr>
            <p:txBody>
              <a:bodyPr/>
              <a:lstStyle/>
              <a:p>
                <a:r>
                  <a:rPr lang="zh-CN" altLang="en-US">
                    <a:noFill/>
                  </a:rPr>
                  <a:t> </a:t>
                </a:r>
              </a:p>
            </p:txBody>
          </p:sp>
        </mc:Fallback>
      </mc:AlternateContent>
      <p:sp>
        <p:nvSpPr>
          <p:cNvPr id="3" name="TextBox 2"/>
          <p:cNvSpPr txBox="1"/>
          <p:nvPr/>
        </p:nvSpPr>
        <p:spPr>
          <a:xfrm>
            <a:off x="1115616" y="1143000"/>
            <a:ext cx="3070071" cy="369332"/>
          </a:xfrm>
          <a:prstGeom prst="rect">
            <a:avLst/>
          </a:prstGeom>
          <a:noFill/>
        </p:spPr>
        <p:txBody>
          <a:bodyPr wrap="none" rtlCol="0">
            <a:spAutoFit/>
          </a:bodyPr>
          <a:lstStyle/>
          <a:p>
            <a:r>
              <a:rPr lang="en-GB" dirty="0"/>
              <a:t>For a collection of N particles: </a:t>
            </a:r>
            <a:endParaRPr lang="en-US" dirty="0"/>
          </a:p>
        </p:txBody>
      </p:sp>
      <p:sp>
        <p:nvSpPr>
          <p:cNvPr id="18" name="TextBox 17"/>
          <p:cNvSpPr txBox="1"/>
          <p:nvPr/>
        </p:nvSpPr>
        <p:spPr>
          <a:xfrm>
            <a:off x="453619" y="2112497"/>
            <a:ext cx="1537600" cy="369332"/>
          </a:xfrm>
          <a:prstGeom prst="rect">
            <a:avLst/>
          </a:prstGeom>
          <a:noFill/>
        </p:spPr>
        <p:txBody>
          <a:bodyPr wrap="none" rtlCol="0">
            <a:spAutoFit/>
          </a:bodyPr>
          <a:lstStyle/>
          <a:p>
            <a:r>
              <a:rPr lang="en-GB" dirty="0"/>
              <a:t>For any body: </a:t>
            </a:r>
            <a:endParaRPr lang="en-US" dirty="0"/>
          </a:p>
        </p:txBody>
      </p:sp>
      <mc:AlternateContent xmlns:mc="http://schemas.openxmlformats.org/markup-compatibility/2006">
        <mc:Choice xmlns:a14="http://schemas.microsoft.com/office/drawing/2010/main" Requires="a14">
          <p:sp>
            <p:nvSpPr>
              <p:cNvPr id="19" name="TextBox 18"/>
              <p:cNvSpPr txBox="1"/>
              <p:nvPr/>
            </p:nvSpPr>
            <p:spPr>
              <a:xfrm>
                <a:off x="1950318" y="1778792"/>
                <a:ext cx="4141839" cy="132844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i="1">
                                  <a:latin typeface="Cambria Math" panose="02040503050406030204" pitchFamily="18" charset="0"/>
                                </a:rPr>
                                <m:t>𝑟</m:t>
                              </m:r>
                            </m:e>
                          </m:acc>
                        </m:e>
                        <m:sub>
                          <m:r>
                            <a:rPr lang="en-GB" sz="2800" i="1">
                              <a:latin typeface="Cambria Math" panose="02040503050406030204" pitchFamily="18" charset="0"/>
                            </a:rPr>
                            <m:t>𝑐𝑚</m:t>
                          </m:r>
                        </m:sub>
                      </m:sSub>
                      <m:r>
                        <a:rPr lang="en-GB" sz="2800" b="0" i="0" smtClean="0">
                          <a:latin typeface="Cambria Math" panose="02040503050406030204" pitchFamily="18" charset="0"/>
                        </a:rPr>
                        <m:t>=</m:t>
                      </m:r>
                      <m:f>
                        <m:fPr>
                          <m:ctrlPr>
                            <a:rPr lang="en-US" sz="2800" i="1" dirty="0" smtClean="0">
                              <a:latin typeface="Cambria Math" panose="02040503050406030204" pitchFamily="18" charset="0"/>
                            </a:rPr>
                          </m:ctrlPr>
                        </m:fPr>
                        <m:num>
                          <m:nary>
                            <m:naryPr>
                              <m:limLoc m:val="undOvr"/>
                              <m:subHide m:val="on"/>
                              <m:supHide m:val="on"/>
                              <m:ctrlPr>
                                <a:rPr lang="en-US" sz="2800" i="1" dirty="0" smtClean="0">
                                  <a:latin typeface="Cambria Math" panose="02040503050406030204" pitchFamily="18" charset="0"/>
                                </a:rPr>
                              </m:ctrlPr>
                            </m:naryPr>
                            <m:sub/>
                            <m:sup/>
                            <m:e>
                              <m:acc>
                                <m:accPr>
                                  <m:chr m:val="⃗"/>
                                  <m:ctrlPr>
                                    <a:rPr lang="en-US" sz="2800" i="1" dirty="0" smtClean="0">
                                      <a:latin typeface="Cambria Math" panose="02040503050406030204" pitchFamily="18" charset="0"/>
                                    </a:rPr>
                                  </m:ctrlPr>
                                </m:accPr>
                                <m:e>
                                  <m:r>
                                    <a:rPr lang="en-GB" sz="2800" b="0" i="1" dirty="0" smtClean="0">
                                      <a:latin typeface="Cambria Math" panose="02040503050406030204" pitchFamily="18" charset="0"/>
                                    </a:rPr>
                                    <m:t>𝑟</m:t>
                                  </m:r>
                                </m:e>
                              </m:acc>
                              <m:r>
                                <a:rPr lang="en-GB" sz="2800" b="0" i="1" dirty="0" smtClean="0">
                                  <a:latin typeface="Cambria Math" panose="02040503050406030204" pitchFamily="18" charset="0"/>
                                </a:rPr>
                                <m:t>𝑑𝑚</m:t>
                              </m:r>
                            </m:e>
                          </m:nary>
                        </m:num>
                        <m:den>
                          <m:r>
                            <a:rPr lang="en-GB" sz="2800" b="0" i="1" dirty="0" smtClean="0">
                              <a:latin typeface="Cambria Math" panose="02040503050406030204" pitchFamily="18" charset="0"/>
                            </a:rPr>
                            <m:t>𝑀</m:t>
                          </m:r>
                        </m:den>
                      </m:f>
                      <m:r>
                        <a:rPr lang="en-US" sz="2800" b="0" i="1" dirty="0" smtClean="0">
                          <a:latin typeface="Cambria Math" panose="02040503050406030204" pitchFamily="18" charset="0"/>
                        </a:rPr>
                        <m:t>=</m:t>
                      </m:r>
                      <m:f>
                        <m:fPr>
                          <m:ctrlPr>
                            <a:rPr lang="en-US" sz="2800" b="0" i="1" dirty="0" smtClean="0">
                              <a:latin typeface="Cambria Math" panose="02040503050406030204" pitchFamily="18" charset="0"/>
                            </a:rPr>
                          </m:ctrlPr>
                        </m:fPr>
                        <m:num>
                          <m:nary>
                            <m:naryPr>
                              <m:limLoc m:val="undOvr"/>
                              <m:subHide m:val="on"/>
                              <m:supHide m:val="on"/>
                              <m:ctrlPr>
                                <a:rPr lang="en-US" sz="2800" i="1" dirty="0">
                                  <a:latin typeface="Cambria Math" panose="02040503050406030204" pitchFamily="18" charset="0"/>
                                </a:rPr>
                              </m:ctrlPr>
                            </m:naryPr>
                            <m:sub/>
                            <m:sup/>
                            <m:e>
                              <m:acc>
                                <m:accPr>
                                  <m:chr m:val="⃗"/>
                                  <m:ctrlPr>
                                    <a:rPr lang="en-US" sz="2800" i="1" dirty="0">
                                      <a:latin typeface="Cambria Math" panose="02040503050406030204" pitchFamily="18" charset="0"/>
                                    </a:rPr>
                                  </m:ctrlPr>
                                </m:accPr>
                                <m:e>
                                  <m:r>
                                    <a:rPr lang="en-GB" sz="2800" i="1" dirty="0">
                                      <a:latin typeface="Cambria Math" panose="02040503050406030204" pitchFamily="18" charset="0"/>
                                    </a:rPr>
                                    <m:t>𝑟</m:t>
                                  </m:r>
                                </m:e>
                              </m:acc>
                              <m:r>
                                <a:rPr lang="en-GB" sz="2800" i="1" dirty="0">
                                  <a:latin typeface="Cambria Math" panose="02040503050406030204" pitchFamily="18" charset="0"/>
                                  <a:ea typeface="Cambria Math" panose="02040503050406030204" pitchFamily="18" charset="0"/>
                                </a:rPr>
                                <m:t>𝜌</m:t>
                              </m:r>
                              <m:r>
                                <a:rPr lang="en-GB" sz="2800" i="1" dirty="0">
                                  <a:latin typeface="Cambria Math" panose="02040503050406030204" pitchFamily="18" charset="0"/>
                                  <a:ea typeface="Cambria Math" panose="02040503050406030204" pitchFamily="18" charset="0"/>
                                </a:rPr>
                                <m:t>(</m:t>
                              </m:r>
                              <m:acc>
                                <m:accPr>
                                  <m:chr m:val="⃗"/>
                                  <m:ctrlPr>
                                    <a:rPr lang="en-GB" sz="2800" i="1" dirty="0">
                                      <a:latin typeface="Cambria Math" panose="02040503050406030204" pitchFamily="18" charset="0"/>
                                      <a:ea typeface="Cambria Math" panose="02040503050406030204" pitchFamily="18" charset="0"/>
                                    </a:rPr>
                                  </m:ctrlPr>
                                </m:accPr>
                                <m:e>
                                  <m:r>
                                    <a:rPr lang="en-GB" sz="2800" i="1" dirty="0">
                                      <a:latin typeface="Cambria Math" panose="02040503050406030204" pitchFamily="18" charset="0"/>
                                      <a:ea typeface="Cambria Math" panose="02040503050406030204" pitchFamily="18" charset="0"/>
                                    </a:rPr>
                                    <m:t>𝑟</m:t>
                                  </m:r>
                                </m:e>
                              </m:acc>
                              <m:r>
                                <a:rPr lang="en-GB" sz="2800" i="1" dirty="0">
                                  <a:latin typeface="Cambria Math" panose="02040503050406030204" pitchFamily="18" charset="0"/>
                                  <a:ea typeface="Cambria Math" panose="02040503050406030204" pitchFamily="18" charset="0"/>
                                </a:rPr>
                                <m:t>)</m:t>
                              </m:r>
                              <m:r>
                                <a:rPr lang="en-GB" sz="2800" i="1" dirty="0">
                                  <a:latin typeface="Cambria Math" panose="02040503050406030204" pitchFamily="18" charset="0"/>
                                  <a:ea typeface="Cambria Math" panose="02040503050406030204" pitchFamily="18" charset="0"/>
                                </a:rPr>
                                <m:t>𝑑𝑉</m:t>
                              </m:r>
                            </m:e>
                          </m:nary>
                        </m:num>
                        <m:den>
                          <m:r>
                            <a:rPr lang="en-US" sz="2800" b="0" i="1" dirty="0" smtClean="0">
                              <a:latin typeface="Cambria Math" panose="02040503050406030204" pitchFamily="18" charset="0"/>
                            </a:rPr>
                            <m:t>𝑀</m:t>
                          </m:r>
                        </m:den>
                      </m:f>
                    </m:oMath>
                  </m:oMathPara>
                </a14:m>
                <a:endParaRPr lang="en-US" sz="2800" dirty="0"/>
              </a:p>
              <a:p>
                <a:endParaRPr lang="en-US" sz="2800" dirty="0"/>
              </a:p>
            </p:txBody>
          </p:sp>
        </mc:Choice>
        <mc:Fallback>
          <p:sp>
            <p:nvSpPr>
              <p:cNvPr id="19" name="TextBox 18"/>
              <p:cNvSpPr txBox="1">
                <a:spLocks noRot="1" noChangeAspect="1" noMove="1" noResize="1" noEditPoints="1" noAdjustHandles="1" noChangeArrowheads="1" noChangeShapeType="1" noTextEdit="1"/>
              </p:cNvSpPr>
              <p:nvPr/>
            </p:nvSpPr>
            <p:spPr>
              <a:xfrm>
                <a:off x="1950318" y="1778792"/>
                <a:ext cx="4141839" cy="1328441"/>
              </a:xfrm>
              <a:prstGeom prst="rect">
                <a:avLst/>
              </a:prstGeom>
              <a:blipFill rotWithShape="1">
                <a:blip r:embed="rId2"/>
                <a:stretch>
                  <a:fillRect l="-6" t="-12" r="-16"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619672" y="3933056"/>
                <a:ext cx="2367315" cy="72654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m:t>
                      </m:r>
                      <m:r>
                        <a:rPr lang="en-GB" b="0" i="1" smtClean="0">
                          <a:latin typeface="Cambria Math" panose="02040503050406030204" pitchFamily="18" charset="0"/>
                        </a:rPr>
                        <m:t>=</m:t>
                      </m:r>
                      <m:nary>
                        <m:naryPr>
                          <m:limLoc m:val="undOvr"/>
                          <m:subHide m:val="on"/>
                          <m:supHide m:val="on"/>
                          <m:ctrlPr>
                            <a:rPr lang="en-GB" b="0" i="1" smtClean="0">
                              <a:latin typeface="Cambria Math" panose="02040503050406030204" pitchFamily="18" charset="0"/>
                            </a:rPr>
                          </m:ctrlPr>
                        </m:naryPr>
                        <m:sub/>
                        <m:sup/>
                        <m:e>
                          <m:r>
                            <a:rPr lang="en-GB" b="0" i="1" smtClean="0">
                              <a:latin typeface="Cambria Math" panose="02040503050406030204" pitchFamily="18" charset="0"/>
                            </a:rPr>
                            <m:t>𝑑𝑚</m:t>
                          </m:r>
                        </m:e>
                      </m:nary>
                      <m:r>
                        <a:rPr lang="en-GB" b="0" i="1" smtClean="0">
                          <a:latin typeface="Cambria Math" panose="02040503050406030204" pitchFamily="18" charset="0"/>
                        </a:rPr>
                        <m:t>=</m:t>
                      </m:r>
                      <m:nary>
                        <m:naryPr>
                          <m:limLoc m:val="undOvr"/>
                          <m:subHide m:val="on"/>
                          <m:supHide m:val="on"/>
                          <m:ctrlPr>
                            <a:rPr lang="en-US" i="1" dirty="0">
                              <a:latin typeface="Cambria Math" panose="02040503050406030204" pitchFamily="18" charset="0"/>
                            </a:rPr>
                          </m:ctrlPr>
                        </m:naryPr>
                        <m:sub/>
                        <m:sup/>
                        <m:e>
                          <m:r>
                            <a:rPr lang="en-GB" i="1" dirty="0">
                              <a:latin typeface="Cambria Math" panose="02040503050406030204" pitchFamily="18" charset="0"/>
                              <a:ea typeface="Cambria Math" panose="02040503050406030204" pitchFamily="18" charset="0"/>
                            </a:rPr>
                            <m:t>𝜌</m:t>
                          </m:r>
                          <m:r>
                            <a:rPr lang="en-GB" i="1" dirty="0">
                              <a:latin typeface="Cambria Math" panose="02040503050406030204" pitchFamily="18" charset="0"/>
                              <a:ea typeface="Cambria Math" panose="02040503050406030204" pitchFamily="18" charset="0"/>
                            </a:rPr>
                            <m:t>(</m:t>
                          </m:r>
                          <m:acc>
                            <m:accPr>
                              <m:chr m:val="⃗"/>
                              <m:ctrlPr>
                                <a:rPr lang="en-GB" i="1" dirty="0">
                                  <a:latin typeface="Cambria Math" panose="02040503050406030204" pitchFamily="18" charset="0"/>
                                  <a:ea typeface="Cambria Math" panose="02040503050406030204" pitchFamily="18" charset="0"/>
                                </a:rPr>
                              </m:ctrlPr>
                            </m:accPr>
                            <m:e>
                              <m:r>
                                <a:rPr lang="en-GB" i="1" dirty="0">
                                  <a:latin typeface="Cambria Math" panose="02040503050406030204" pitchFamily="18" charset="0"/>
                                  <a:ea typeface="Cambria Math" panose="02040503050406030204" pitchFamily="18" charset="0"/>
                                </a:rPr>
                                <m:t>𝑟</m:t>
                              </m:r>
                            </m:e>
                          </m:acc>
                          <m:r>
                            <a:rPr lang="en-GB" i="1" dirty="0">
                              <a:latin typeface="Cambria Math" panose="02040503050406030204" pitchFamily="18" charset="0"/>
                              <a:ea typeface="Cambria Math" panose="02040503050406030204" pitchFamily="18" charset="0"/>
                            </a:rPr>
                            <m:t>)</m:t>
                          </m:r>
                          <m:r>
                            <a:rPr lang="en-GB" i="1" dirty="0">
                              <a:latin typeface="Cambria Math" panose="02040503050406030204" pitchFamily="18" charset="0"/>
                              <a:ea typeface="Cambria Math" panose="02040503050406030204" pitchFamily="18" charset="0"/>
                            </a:rPr>
                            <m:t>𝑑𝑉</m:t>
                          </m:r>
                        </m:e>
                      </m:nary>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619672" y="3933056"/>
                <a:ext cx="2367315" cy="726546"/>
              </a:xfrm>
              <a:prstGeom prst="rect">
                <a:avLst/>
              </a:prstGeom>
              <a:blipFill rotWithShape="1">
                <a:blip r:embed="rId3"/>
                <a:stretch>
                  <a:fillRect l="-18" t="-69" r="-410" b="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453618" y="3095693"/>
                <a:ext cx="8112130" cy="646331"/>
              </a:xfrm>
              <a:prstGeom prst="rect">
                <a:avLst/>
              </a:prstGeom>
              <a:noFill/>
            </p:spPr>
            <p:txBody>
              <a:bodyPr wrap="square" rtlCol="0">
                <a:spAutoFit/>
              </a:bodyPr>
              <a:lstStyle/>
              <a:p>
                <a:r>
                  <a:rPr lang="en-GB" dirty="0"/>
                  <a:t>where d</a:t>
                </a:r>
                <a14:m>
                  <m:oMath xmlns:m="http://schemas.openxmlformats.org/officeDocument/2006/math">
                    <m:r>
                      <a:rPr lang="en-GB" i="1">
                        <a:latin typeface="Cambria Math" panose="02040503050406030204" pitchFamily="18" charset="0"/>
                      </a:rPr>
                      <m:t>𝑚</m:t>
                    </m:r>
                    <m:r>
                      <a:rPr lang="en-GB" i="1">
                        <a:latin typeface="Cambria Math" panose="02040503050406030204" pitchFamily="18" charset="0"/>
                      </a:rPr>
                      <m:t>=</m:t>
                    </m:r>
                    <m:r>
                      <a:rPr lang="en-GB" i="1" dirty="0">
                        <a:latin typeface="Cambria Math" panose="02040503050406030204" pitchFamily="18" charset="0"/>
                        <a:ea typeface="Cambria Math" panose="02040503050406030204" pitchFamily="18" charset="0"/>
                      </a:rPr>
                      <m:t>𝜌</m:t>
                    </m:r>
                    <m:r>
                      <a:rPr lang="en-GB" i="1" dirty="0">
                        <a:latin typeface="Cambria Math" panose="02040503050406030204" pitchFamily="18" charset="0"/>
                        <a:ea typeface="Cambria Math" panose="02040503050406030204" pitchFamily="18" charset="0"/>
                      </a:rPr>
                      <m:t>(</m:t>
                    </m:r>
                    <m:acc>
                      <m:accPr>
                        <m:chr m:val="⃗"/>
                        <m:ctrlPr>
                          <a:rPr lang="en-GB" i="1" dirty="0">
                            <a:latin typeface="Cambria Math" panose="02040503050406030204" pitchFamily="18" charset="0"/>
                            <a:ea typeface="Cambria Math" panose="02040503050406030204" pitchFamily="18" charset="0"/>
                          </a:rPr>
                        </m:ctrlPr>
                      </m:accPr>
                      <m:e>
                        <m:r>
                          <a:rPr lang="en-GB" i="1" dirty="0">
                            <a:latin typeface="Cambria Math" panose="02040503050406030204" pitchFamily="18" charset="0"/>
                            <a:ea typeface="Cambria Math" panose="02040503050406030204" pitchFamily="18" charset="0"/>
                          </a:rPr>
                          <m:t>𝑟</m:t>
                        </m:r>
                      </m:e>
                    </m:acc>
                    <m:r>
                      <a:rPr lang="en-GB" i="1" dirty="0">
                        <a:latin typeface="Cambria Math" panose="02040503050406030204" pitchFamily="18" charset="0"/>
                        <a:ea typeface="Cambria Math" panose="02040503050406030204" pitchFamily="18" charset="0"/>
                      </a:rPr>
                      <m:t>)</m:t>
                    </m:r>
                    <m:r>
                      <a:rPr lang="en-GB" i="1" dirty="0">
                        <a:latin typeface="Cambria Math" panose="02040503050406030204" pitchFamily="18" charset="0"/>
                        <a:ea typeface="Cambria Math" panose="02040503050406030204" pitchFamily="18" charset="0"/>
                      </a:rPr>
                      <m:t>𝑑𝑉</m:t>
                    </m:r>
                  </m:oMath>
                </a14:m>
                <a:r>
                  <a:rPr lang="en-GB" dirty="0"/>
                  <a:t> is an infinitesimal mass,  </a:t>
                </a:r>
                <a14:m>
                  <m:oMath xmlns:m="http://schemas.openxmlformats.org/officeDocument/2006/math">
                    <m:r>
                      <a:rPr lang="en-GB" i="1" dirty="0">
                        <a:latin typeface="Cambria Math" panose="02040503050406030204" pitchFamily="18" charset="0"/>
                        <a:ea typeface="Cambria Math" panose="02040503050406030204" pitchFamily="18" charset="0"/>
                      </a:rPr>
                      <m:t>𝜌</m:t>
                    </m:r>
                    <m:r>
                      <a:rPr lang="en-GB" i="1" dirty="0">
                        <a:latin typeface="Cambria Math" panose="02040503050406030204" pitchFamily="18" charset="0"/>
                        <a:ea typeface="Cambria Math" panose="02040503050406030204" pitchFamily="18" charset="0"/>
                      </a:rPr>
                      <m:t>(</m:t>
                    </m:r>
                    <m:acc>
                      <m:accPr>
                        <m:chr m:val="⃗"/>
                        <m:ctrlPr>
                          <a:rPr lang="en-GB" i="1" dirty="0">
                            <a:latin typeface="Cambria Math" panose="02040503050406030204" pitchFamily="18" charset="0"/>
                            <a:ea typeface="Cambria Math" panose="02040503050406030204" pitchFamily="18" charset="0"/>
                          </a:rPr>
                        </m:ctrlPr>
                      </m:accPr>
                      <m:e>
                        <m:r>
                          <a:rPr lang="en-GB" i="1" dirty="0">
                            <a:latin typeface="Cambria Math" panose="02040503050406030204" pitchFamily="18" charset="0"/>
                            <a:ea typeface="Cambria Math" panose="02040503050406030204" pitchFamily="18" charset="0"/>
                          </a:rPr>
                          <m:t>𝑟</m:t>
                        </m:r>
                      </m:e>
                    </m:acc>
                    <m:r>
                      <a:rPr lang="en-GB" i="1" dirty="0">
                        <a:latin typeface="Cambria Math" panose="02040503050406030204" pitchFamily="18" charset="0"/>
                        <a:ea typeface="Cambria Math" panose="02040503050406030204" pitchFamily="18" charset="0"/>
                      </a:rPr>
                      <m:t>)</m:t>
                    </m:r>
                  </m:oMath>
                </a14:m>
                <a:r>
                  <a:rPr lang="en-GB" dirty="0"/>
                  <a:t> is the local mass density of the body, </a:t>
                </a:r>
                <a14:m>
                  <m:oMath xmlns:m="http://schemas.openxmlformats.org/officeDocument/2006/math">
                    <m:r>
                      <a:rPr lang="en-GB" b="0" i="1" smtClean="0">
                        <a:latin typeface="Cambria Math" panose="02040503050406030204" pitchFamily="18" charset="0"/>
                      </a:rPr>
                      <m:t>𝑑𝑉</m:t>
                    </m:r>
                  </m:oMath>
                </a14:m>
                <a:r>
                  <a:rPr lang="en-GB" dirty="0"/>
                  <a:t> is an infinitesimal volume in the body, and  </a:t>
                </a:r>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453618" y="3095693"/>
                <a:ext cx="8112130" cy="646331"/>
              </a:xfrm>
              <a:prstGeom prst="rect">
                <a:avLst/>
              </a:prstGeom>
              <a:blipFill rotWithShape="1">
                <a:blip r:embed="rId4"/>
                <a:stretch>
                  <a:fillRect l="-3" t="-11" r="3" b="93"/>
                </a:stretch>
              </a:blipFill>
            </p:spPr>
            <p:txBody>
              <a:bodyPr/>
              <a:lstStyle/>
              <a:p>
                <a:r>
                  <a:rPr lang="zh-CN" altLang="en-US">
                    <a:noFill/>
                  </a:rPr>
                  <a:t> </a:t>
                </a:r>
              </a:p>
            </p:txBody>
          </p:sp>
        </mc:Fallback>
      </mc:AlternateContent>
      <p:sp>
        <p:nvSpPr>
          <p:cNvPr id="11" name="Rectangle 10"/>
          <p:cNvSpPr/>
          <p:nvPr/>
        </p:nvSpPr>
        <p:spPr>
          <a:xfrm>
            <a:off x="4206093" y="4103551"/>
            <a:ext cx="2775119" cy="369332"/>
          </a:xfrm>
          <a:prstGeom prst="rect">
            <a:avLst/>
          </a:prstGeom>
        </p:spPr>
        <p:txBody>
          <a:bodyPr wrap="none">
            <a:spAutoFit/>
          </a:bodyPr>
          <a:lstStyle/>
          <a:p>
            <a:r>
              <a:rPr lang="en-US" dirty="0"/>
              <a:t>is the total mass of the body</a:t>
            </a:r>
            <a:endParaRPr lang="en-US" dirty="0"/>
          </a:p>
        </p:txBody>
      </p:sp>
      <p:cxnSp>
        <p:nvCxnSpPr>
          <p:cNvPr id="22" name="Straight Arrow Connector 21"/>
          <p:cNvCxnSpPr/>
          <p:nvPr/>
        </p:nvCxnSpPr>
        <p:spPr>
          <a:xfrm>
            <a:off x="1979712" y="5949280"/>
            <a:ext cx="2007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979712" y="4941168"/>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331640" y="5949280"/>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979712" y="5229200"/>
            <a:ext cx="115212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Rectangle 32"/>
              <p:cNvSpPr/>
              <p:nvPr/>
            </p:nvSpPr>
            <p:spPr>
              <a:xfrm>
                <a:off x="2280549" y="5044533"/>
                <a:ext cx="56752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oMath>
                  </m:oMathPara>
                </a14:m>
                <a:endParaRPr lang="en-US" dirty="0"/>
              </a:p>
            </p:txBody>
          </p:sp>
        </mc:Choice>
        <mc:Fallback>
          <p:sp>
            <p:nvSpPr>
              <p:cNvPr id="33" name="Rectangle 32"/>
              <p:cNvSpPr>
                <a:spLocks noRot="1" noChangeAspect="1" noMove="1" noResize="1" noEditPoints="1" noAdjustHandles="1" noChangeArrowheads="1" noChangeShapeType="1" noTextEdit="1"/>
              </p:cNvSpPr>
              <p:nvPr/>
            </p:nvSpPr>
            <p:spPr>
              <a:xfrm>
                <a:off x="2280549" y="5044533"/>
                <a:ext cx="567528" cy="369332"/>
              </a:xfrm>
              <a:prstGeom prst="rect">
                <a:avLst/>
              </a:prstGeom>
              <a:blipFill rotWithShape="1">
                <a:blip r:embed="rId5"/>
                <a:stretch>
                  <a:fillRect l="-47" t="-25" r="18" b="1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3087972" y="5044533"/>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34" name="TextBox 33"/>
              <p:cNvSpPr txBox="1">
                <a:spLocks noRot="1" noChangeAspect="1" noMove="1" noResize="1" noEditPoints="1" noAdjustHandles="1" noChangeArrowheads="1" noChangeShapeType="1" noTextEdit="1"/>
              </p:cNvSpPr>
              <p:nvPr/>
            </p:nvSpPr>
            <p:spPr>
              <a:xfrm>
                <a:off x="3087972" y="5044533"/>
                <a:ext cx="533736" cy="276999"/>
              </a:xfrm>
              <a:prstGeom prst="rect">
                <a:avLst/>
              </a:prstGeom>
              <a:blipFill rotWithShape="1">
                <a:blip r:embed="rId6"/>
                <a:stretch>
                  <a:fillRect l="-113" t="-34" r="-10532" b="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4141322" y="5810780"/>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35" name="TextBox 34"/>
              <p:cNvSpPr txBox="1">
                <a:spLocks noRot="1" noChangeAspect="1" noMove="1" noResize="1" noEditPoints="1" noAdjustHandles="1" noChangeArrowheads="1" noChangeShapeType="1" noTextEdit="1"/>
              </p:cNvSpPr>
              <p:nvPr/>
            </p:nvSpPr>
            <p:spPr>
              <a:xfrm>
                <a:off x="4141322" y="5810780"/>
                <a:ext cx="188128" cy="276999"/>
              </a:xfrm>
              <a:prstGeom prst="rect">
                <a:avLst/>
              </a:prstGeom>
              <a:blipFill rotWithShape="1">
                <a:blip r:embed="rId7"/>
                <a:stretch>
                  <a:fillRect l="-259" t="-191" r="-15854" b="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1719576" y="4725144"/>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36" name="TextBox 35"/>
              <p:cNvSpPr txBox="1">
                <a:spLocks noRot="1" noChangeAspect="1" noMove="1" noResize="1" noEditPoints="1" noAdjustHandles="1" noChangeArrowheads="1" noChangeShapeType="1" noTextEdit="1"/>
              </p:cNvSpPr>
              <p:nvPr/>
            </p:nvSpPr>
            <p:spPr>
              <a:xfrm>
                <a:off x="1719576" y="4725144"/>
                <a:ext cx="191526" cy="276999"/>
              </a:xfrm>
              <a:prstGeom prst="rect">
                <a:avLst/>
              </a:prstGeom>
              <a:blipFill rotWithShape="1">
                <a:blip r:embed="rId8"/>
                <a:stretch>
                  <a:fillRect l="-329" t="-39" r="-16044" b="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1115616" y="6320353"/>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1115616" y="6320353"/>
                <a:ext cx="173894" cy="276999"/>
              </a:xfrm>
              <a:prstGeom prst="rect">
                <a:avLst/>
              </a:prstGeom>
              <a:blipFill rotWithShape="1">
                <a:blip r:embed="rId9"/>
                <a:stretch>
                  <a:fillRect l="-320" t="-71" r="-17629" b="1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1739805" y="5722223"/>
                <a:ext cx="21884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oMath>
                  </m:oMathPara>
                </a14:m>
                <a:endParaRPr lang="en-US" dirty="0"/>
              </a:p>
            </p:txBody>
          </p:sp>
        </mc:Choice>
        <mc:Fallback>
          <p:sp>
            <p:nvSpPr>
              <p:cNvPr id="38" name="TextBox 37"/>
              <p:cNvSpPr txBox="1">
                <a:spLocks noRot="1" noChangeAspect="1" noMove="1" noResize="1" noEditPoints="1" noAdjustHandles="1" noChangeArrowheads="1" noChangeShapeType="1" noTextEdit="1"/>
              </p:cNvSpPr>
              <p:nvPr/>
            </p:nvSpPr>
            <p:spPr>
              <a:xfrm>
                <a:off x="1739805" y="5722223"/>
                <a:ext cx="218842" cy="276999"/>
              </a:xfrm>
              <a:prstGeom prst="rect">
                <a:avLst/>
              </a:prstGeom>
              <a:blipFill rotWithShape="1">
                <a:blip r:embed="rId10"/>
                <a:stretch>
                  <a:fillRect l="-247" t="-86" r="-13788" b="136"/>
                </a:stretch>
              </a:blipFill>
            </p:spPr>
            <p:txBody>
              <a:bodyPr/>
              <a:lstStyle/>
              <a:p>
                <a:r>
                  <a:rPr lang="zh-CN" altLang="en-US">
                    <a:noFill/>
                  </a:rPr>
                  <a:t> </a:t>
                </a:r>
              </a:p>
            </p:txBody>
          </p:sp>
        </mc:Fallback>
      </mc:AlternateContent>
      <p:cxnSp>
        <p:nvCxnSpPr>
          <p:cNvPr id="7" name="Straight Arrow Connector 6"/>
          <p:cNvCxnSpPr/>
          <p:nvPr/>
        </p:nvCxnSpPr>
        <p:spPr>
          <a:xfrm flipV="1">
            <a:off x="1947676" y="5609564"/>
            <a:ext cx="1407164" cy="339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p:cNvSpPr txBox="1"/>
              <p:nvPr/>
            </p:nvSpPr>
            <p:spPr>
              <a:xfrm>
                <a:off x="2960063" y="5660502"/>
                <a:ext cx="1717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960063" y="5660502"/>
                <a:ext cx="171777" cy="276999"/>
              </a:xfrm>
              <a:prstGeom prst="rect">
                <a:avLst/>
              </a:prstGeom>
              <a:blipFill rotWithShape="1">
                <a:blip r:embed="rId11"/>
                <a:stretch>
                  <a:fillRect l="-191" t="-40" r="-18102" b="91"/>
                </a:stretch>
              </a:blipFill>
            </p:spPr>
            <p:txBody>
              <a:bodyPr/>
              <a:lstStyle/>
              <a:p>
                <a:r>
                  <a:rPr lang="zh-CN" altLang="en-US">
                    <a:noFill/>
                  </a:rPr>
                  <a:t> </a:t>
                </a:r>
              </a:p>
            </p:txBody>
          </p:sp>
        </mc:Fallback>
      </mc:AlternateContent>
      <p:sp>
        <p:nvSpPr>
          <p:cNvPr id="15" name="Oval 14"/>
          <p:cNvSpPr/>
          <p:nvPr/>
        </p:nvSpPr>
        <p:spPr>
          <a:xfrm>
            <a:off x="3203848" y="5517232"/>
            <a:ext cx="251704" cy="221535"/>
          </a:xfrm>
          <a:prstGeom prst="ellipse">
            <a:avLst/>
          </a:prstGeom>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 name="TextBox 30"/>
              <p:cNvSpPr txBox="1"/>
              <p:nvPr/>
            </p:nvSpPr>
            <p:spPr>
              <a:xfrm>
                <a:off x="5040830" y="5162954"/>
                <a:ext cx="2197355"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ea typeface="Cambria Math" panose="02040503050406030204" pitchFamily="18" charset="0"/>
                        </a:rPr>
                        <m:t>𝑑𝑚</m:t>
                      </m:r>
                      <m:r>
                        <a:rPr lang="en-US" b="0" i="1" dirty="0" smtClean="0">
                          <a:solidFill>
                            <a:srgbClr val="FF0000"/>
                          </a:solidFill>
                          <a:latin typeface="Cambria Math" panose="02040503050406030204" pitchFamily="18" charset="0"/>
                          <a:ea typeface="Cambria Math" panose="02040503050406030204" pitchFamily="18" charset="0"/>
                        </a:rPr>
                        <m:t>=</m:t>
                      </m:r>
                      <m:r>
                        <a:rPr lang="en-GB" i="1" dirty="0" smtClean="0">
                          <a:solidFill>
                            <a:srgbClr val="FF0000"/>
                          </a:solidFill>
                          <a:latin typeface="Cambria Math" panose="02040503050406030204" pitchFamily="18" charset="0"/>
                          <a:ea typeface="Cambria Math" panose="02040503050406030204" pitchFamily="18" charset="0"/>
                        </a:rPr>
                        <m:t>𝜌</m:t>
                      </m:r>
                      <m:r>
                        <a:rPr lang="en-GB" i="1" dirty="0" smtClean="0">
                          <a:solidFill>
                            <a:srgbClr val="FF0000"/>
                          </a:solidFill>
                          <a:latin typeface="Cambria Math" panose="02040503050406030204" pitchFamily="18" charset="0"/>
                          <a:ea typeface="Cambria Math" panose="02040503050406030204" pitchFamily="18" charset="0"/>
                        </a:rPr>
                        <m:t>(</m:t>
                      </m:r>
                      <m:acc>
                        <m:accPr>
                          <m:chr m:val="⃗"/>
                          <m:ctrlPr>
                            <a:rPr lang="en-GB" i="1" dirty="0">
                              <a:solidFill>
                                <a:srgbClr val="FF0000"/>
                              </a:solidFill>
                              <a:latin typeface="Cambria Math" panose="02040503050406030204" pitchFamily="18" charset="0"/>
                              <a:ea typeface="Cambria Math" panose="02040503050406030204" pitchFamily="18" charset="0"/>
                            </a:rPr>
                          </m:ctrlPr>
                        </m:accPr>
                        <m:e>
                          <m:r>
                            <a:rPr lang="en-GB" i="1" dirty="0">
                              <a:solidFill>
                                <a:srgbClr val="FF0000"/>
                              </a:solidFill>
                              <a:latin typeface="Cambria Math" panose="02040503050406030204" pitchFamily="18" charset="0"/>
                              <a:ea typeface="Cambria Math" panose="02040503050406030204" pitchFamily="18" charset="0"/>
                            </a:rPr>
                            <m:t>𝑟</m:t>
                          </m:r>
                        </m:e>
                      </m:acc>
                      <m:r>
                        <a:rPr lang="en-GB" i="1" dirty="0">
                          <a:solidFill>
                            <a:srgbClr val="FF0000"/>
                          </a:solidFill>
                          <a:latin typeface="Cambria Math" panose="02040503050406030204" pitchFamily="18" charset="0"/>
                          <a:ea typeface="Cambria Math" panose="02040503050406030204" pitchFamily="18" charset="0"/>
                        </a:rPr>
                        <m:t>)</m:t>
                      </m:r>
                      <m:r>
                        <a:rPr lang="en-GB" i="1" dirty="0">
                          <a:solidFill>
                            <a:srgbClr val="FF0000"/>
                          </a:solidFill>
                          <a:latin typeface="Cambria Math" panose="02040503050406030204" pitchFamily="18" charset="0"/>
                          <a:ea typeface="Cambria Math" panose="02040503050406030204" pitchFamily="18" charset="0"/>
                        </a:rPr>
                        <m:t>𝑑𝑉</m:t>
                      </m:r>
                    </m:oMath>
                  </m:oMathPara>
                </a14:m>
                <a:endParaRPr lang="en-US" dirty="0">
                  <a:solidFill>
                    <a:srgbClr val="FF0000"/>
                  </a:solidFill>
                </a:endParaRPr>
              </a:p>
            </p:txBody>
          </p:sp>
        </mc:Choice>
        <mc:Fallback>
          <p:sp>
            <p:nvSpPr>
              <p:cNvPr id="31" name="TextBox 30"/>
              <p:cNvSpPr txBox="1">
                <a:spLocks noRot="1" noChangeAspect="1" noMove="1" noResize="1" noEditPoints="1" noAdjustHandles="1" noChangeArrowheads="1" noChangeShapeType="1" noTextEdit="1"/>
              </p:cNvSpPr>
              <p:nvPr/>
            </p:nvSpPr>
            <p:spPr>
              <a:xfrm>
                <a:off x="5040830" y="5162954"/>
                <a:ext cx="2197355" cy="369332"/>
              </a:xfrm>
              <a:prstGeom prst="rect">
                <a:avLst/>
              </a:prstGeom>
              <a:blipFill rotWithShape="1">
                <a:blip r:embed="rId12"/>
                <a:stretch>
                  <a:fillRect l="-9" t="-109" r="21" b="45"/>
                </a:stretch>
              </a:blipFill>
            </p:spPr>
            <p:txBody>
              <a:bodyPr/>
              <a:lstStyle/>
              <a:p>
                <a:r>
                  <a:rPr lang="zh-CN" altLang="en-US">
                    <a:noFill/>
                  </a:rPr>
                  <a:t> </a:t>
                </a:r>
              </a:p>
            </p:txBody>
          </p:sp>
        </mc:Fallback>
      </mc:AlternateContent>
      <p:cxnSp>
        <p:nvCxnSpPr>
          <p:cNvPr id="21" name="Straight Arrow Connector 20"/>
          <p:cNvCxnSpPr/>
          <p:nvPr/>
        </p:nvCxnSpPr>
        <p:spPr>
          <a:xfrm flipH="1">
            <a:off x="3347864" y="5361097"/>
            <a:ext cx="1945397" cy="228143"/>
          </a:xfrm>
          <a:prstGeom prst="straightConnector1">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131840" y="6320353"/>
            <a:ext cx="648072" cy="369332"/>
          </a:xfrm>
          <a:prstGeom prst="rect">
            <a:avLst/>
          </a:prstGeom>
          <a:noFill/>
        </p:spPr>
        <p:txBody>
          <a:bodyPr wrap="square" rtlCol="0">
            <a:spAutoFit/>
          </a:bodyPr>
          <a:lstStyle/>
          <a:p>
            <a:r>
              <a:rPr lang="en-US" dirty="0"/>
              <a:t>body</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97" y="-169862"/>
            <a:ext cx="8229600" cy="1143000"/>
          </a:xfrm>
        </p:spPr>
        <p:txBody>
          <a:bodyPr/>
          <a:lstStyle/>
          <a:p>
            <a:r>
              <a:rPr lang="en-US" dirty="0"/>
              <a:t>Introduction: The Newton’s cradle</a:t>
            </a:r>
            <a:endParaRPr lang="en-US" dirty="0"/>
          </a:p>
        </p:txBody>
      </p:sp>
      <p:sp>
        <p:nvSpPr>
          <p:cNvPr id="3" name="Content Placeholder 2"/>
          <p:cNvSpPr>
            <a:spLocks noGrp="1"/>
          </p:cNvSpPr>
          <p:nvPr>
            <p:ph idx="1"/>
          </p:nvPr>
        </p:nvSpPr>
        <p:spPr>
          <a:xfrm>
            <a:off x="395536" y="553950"/>
            <a:ext cx="8229600" cy="4525963"/>
          </a:xfrm>
        </p:spPr>
        <p:txBody>
          <a:bodyPr/>
          <a:lstStyle/>
          <a:p>
            <a:pPr marL="0" indent="0">
              <a:buNone/>
            </a:pPr>
            <a:r>
              <a:rPr lang="en-US" sz="2400" dirty="0"/>
              <a:t>Case 1: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14" name="Right Arrow 13"/>
          <p:cNvSpPr/>
          <p:nvPr/>
        </p:nvSpPr>
        <p:spPr>
          <a:xfrm>
            <a:off x="2303748" y="2854659"/>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6312122" y="1418231"/>
            <a:ext cx="0" cy="259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932959" y="4050492"/>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3305163" y="1484784"/>
            <a:ext cx="2198417" cy="4392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502222" y="1647719"/>
            <a:ext cx="864096" cy="864096"/>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3995936" y="1484784"/>
            <a:ext cx="1499928" cy="1937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309775" y="3318567"/>
            <a:ext cx="864096" cy="864096"/>
          </a:xfrm>
          <a:prstGeom prst="ellipse">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3741823" y="3750615"/>
            <a:ext cx="432048" cy="5424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01455" y="4509120"/>
            <a:ext cx="1588961" cy="369332"/>
          </a:xfrm>
          <a:prstGeom prst="rect">
            <a:avLst/>
          </a:prstGeom>
          <a:noFill/>
        </p:spPr>
        <p:txBody>
          <a:bodyPr wrap="none" rtlCol="0">
            <a:spAutoFit/>
          </a:bodyPr>
          <a:lstStyle/>
          <a:p>
            <a:r>
              <a:rPr lang="en-US" dirty="0"/>
              <a:t>Velocity vector</a:t>
            </a:r>
            <a:endParaRPr lang="en-US" dirty="0"/>
          </a:p>
        </p:txBody>
      </p:sp>
      <mc:AlternateContent xmlns:mc="http://schemas.openxmlformats.org/markup-compatibility/2006">
        <mc:Choice xmlns:a14="http://schemas.microsoft.com/office/drawing/2010/main" Requires="a14">
          <p:sp>
            <p:nvSpPr>
              <p:cNvPr id="20" name="TextBox 19"/>
              <p:cNvSpPr txBox="1"/>
              <p:nvPr/>
            </p:nvSpPr>
            <p:spPr>
              <a:xfrm>
                <a:off x="4258145" y="4141828"/>
                <a:ext cx="29245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𝐴</m:t>
                              </m:r>
                            </m:sub>
                          </m:sSub>
                        </m:e>
                      </m:acc>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4258145" y="4141828"/>
                <a:ext cx="292451" cy="276999"/>
              </a:xfrm>
              <a:prstGeom prst="rect">
                <a:avLst/>
              </a:prstGeom>
              <a:blipFill rotWithShape="1">
                <a:blip r:embed="rId1"/>
                <a:stretch>
                  <a:fillRect l="-161" t="-129" r="-12964" b="-508"/>
                </a:stretch>
              </a:blipFill>
            </p:spPr>
            <p:txBody>
              <a:bodyPr/>
              <a:lstStyle/>
              <a:p>
                <a:r>
                  <a:rPr lang="zh-CN" altLang="en-US">
                    <a:noFill/>
                  </a:rPr>
                  <a:t> </a:t>
                </a:r>
              </a:p>
            </p:txBody>
          </p:sp>
        </mc:Fallback>
      </mc:AlternateContent>
      <p:sp>
        <p:nvSpPr>
          <p:cNvPr id="21" name="TextBox 20"/>
          <p:cNvSpPr txBox="1"/>
          <p:nvPr/>
        </p:nvSpPr>
        <p:spPr>
          <a:xfrm>
            <a:off x="3563888" y="3419708"/>
            <a:ext cx="351378" cy="369332"/>
          </a:xfrm>
          <a:prstGeom prst="rect">
            <a:avLst/>
          </a:prstGeom>
          <a:noFill/>
        </p:spPr>
        <p:txBody>
          <a:bodyPr wrap="none" rtlCol="0">
            <a:spAutoFit/>
          </a:bodyPr>
          <a:lstStyle/>
          <a:p>
            <a:r>
              <a:rPr lang="en-US" dirty="0"/>
              <a:t>A</a:t>
            </a:r>
            <a:endParaRPr lang="en-US" dirty="0"/>
          </a:p>
        </p:txBody>
      </p:sp>
      <p:sp>
        <p:nvSpPr>
          <p:cNvPr id="22" name="TextBox 21"/>
          <p:cNvSpPr txBox="1"/>
          <p:nvPr/>
        </p:nvSpPr>
        <p:spPr>
          <a:xfrm>
            <a:off x="6326481" y="4149080"/>
            <a:ext cx="45719" cy="369332"/>
          </a:xfrm>
          <a:prstGeom prst="rect">
            <a:avLst/>
          </a:prstGeom>
          <a:noFill/>
        </p:spPr>
        <p:txBody>
          <a:bodyPr wrap="square" rtlCol="0">
            <a:spAutoFit/>
          </a:bodyPr>
          <a:lstStyle/>
          <a:p>
            <a:r>
              <a:rPr lang="en-US" dirty="0"/>
              <a:t>B</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9"/>
          <p:cNvSpPr/>
          <p:nvPr/>
        </p:nvSpPr>
        <p:spPr>
          <a:xfrm>
            <a:off x="2158794" y="4528779"/>
            <a:ext cx="2197355" cy="1708509"/>
          </a:xfrm>
          <a:custGeom>
            <a:avLst/>
            <a:gdLst>
              <a:gd name="connsiteX0" fmla="*/ 131963 w 2197355"/>
              <a:gd name="connsiteY0" fmla="*/ 358610 h 1708509"/>
              <a:gd name="connsiteX1" fmla="*/ 1830134 w 2197355"/>
              <a:gd name="connsiteY1" fmla="*/ 71227 h 1708509"/>
              <a:gd name="connsiteX2" fmla="*/ 2078328 w 2197355"/>
              <a:gd name="connsiteY2" fmla="*/ 1508141 h 1708509"/>
              <a:gd name="connsiteX3" fmla="*/ 327906 w 2197355"/>
              <a:gd name="connsiteY3" fmla="*/ 1573456 h 1708509"/>
              <a:gd name="connsiteX4" fmla="*/ 131963 w 2197355"/>
              <a:gd name="connsiteY4" fmla="*/ 358610 h 17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355" h="1708509">
                <a:moveTo>
                  <a:pt x="131963" y="358610"/>
                </a:moveTo>
                <a:cubicBezTo>
                  <a:pt x="382334" y="108239"/>
                  <a:pt x="1505740" y="-120361"/>
                  <a:pt x="1830134" y="71227"/>
                </a:cubicBezTo>
                <a:cubicBezTo>
                  <a:pt x="2154528" y="262815"/>
                  <a:pt x="2328699" y="1257770"/>
                  <a:pt x="2078328" y="1508141"/>
                </a:cubicBezTo>
                <a:cubicBezTo>
                  <a:pt x="1827957" y="1758512"/>
                  <a:pt x="645769" y="1767222"/>
                  <a:pt x="327906" y="1573456"/>
                </a:cubicBezTo>
                <a:cubicBezTo>
                  <a:pt x="10043" y="1379690"/>
                  <a:pt x="-118408" y="608981"/>
                  <a:pt x="131963" y="35861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GB" sz="3200" dirty="0"/>
              <a:t>Center of mass of any body:</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mc:AlternateContent xmlns:mc="http://schemas.openxmlformats.org/markup-compatibility/2006">
        <mc:Choice xmlns:a14="http://schemas.microsoft.com/office/drawing/2010/main" Requires="a14">
          <p:sp>
            <p:nvSpPr>
              <p:cNvPr id="17" name="TextBox 16"/>
              <p:cNvSpPr txBox="1"/>
              <p:nvPr/>
            </p:nvSpPr>
            <p:spPr>
              <a:xfrm>
                <a:off x="4386903" y="1034521"/>
                <a:ext cx="3551613" cy="709297"/>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i="1">
                                <a:latin typeface="Cambria Math" panose="02040503050406030204" pitchFamily="18" charset="0"/>
                              </a:rPr>
                              <m:t>𝑟</m:t>
                            </m:r>
                          </m:e>
                        </m:acc>
                      </m:e>
                      <m:sub>
                        <m:r>
                          <a:rPr lang="en-GB" sz="2800" i="1">
                            <a:latin typeface="Cambria Math" panose="02040503050406030204" pitchFamily="18" charset="0"/>
                          </a:rPr>
                          <m:t>𝑐𝑚</m:t>
                        </m:r>
                      </m:sub>
                    </m:sSub>
                  </m:oMath>
                </a14:m>
                <a:r>
                  <a:rPr lang="en-US" sz="2800" dirty="0"/>
                  <a:t>=</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𝑁</m:t>
                            </m:r>
                          </m:sub>
                        </m:sSub>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b="0" i="1" smtClean="0">
                                    <a:latin typeface="Cambria Math" panose="02040503050406030204" pitchFamily="18" charset="0"/>
                                  </a:rPr>
                                  <m:t>𝑟</m:t>
                                </m:r>
                              </m:e>
                            </m:acc>
                          </m:e>
                          <m:sub>
                            <m:r>
                              <a:rPr lang="en-US" sz="2800" i="1">
                                <a:latin typeface="Cambria Math" panose="02040503050406030204" pitchFamily="18" charset="0"/>
                              </a:rPr>
                              <m:t>𝑁</m:t>
                            </m:r>
                          </m:sub>
                        </m:sSub>
                      </m:num>
                      <m:den>
                        <m:sSub>
                          <m:sSubPr>
                            <m:ctrlPr>
                              <a:rPr lang="en-US"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1</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2</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𝑚</m:t>
                            </m:r>
                          </m:e>
                          <m:sub>
                            <m:r>
                              <a:rPr lang="en-GB" sz="2800" i="1">
                                <a:latin typeface="Cambria Math" panose="02040503050406030204" pitchFamily="18" charset="0"/>
                              </a:rPr>
                              <m:t>𝑁</m:t>
                            </m:r>
                          </m:sub>
                        </m:sSub>
                        <m:r>
                          <m:rPr>
                            <m:nor/>
                          </m:rPr>
                          <a:rPr lang="en-US" sz="2800" dirty="0">
                            <a:latin typeface="Cambria Math" panose="02040503050406030204" pitchFamily="18" charset="0"/>
                          </a:rPr>
                          <m:t> </m:t>
                        </m:r>
                      </m:den>
                    </m:f>
                  </m:oMath>
                </a14:m>
                <a:endParaRPr lang="en-US" sz="2800" dirty="0"/>
              </a:p>
            </p:txBody>
          </p:sp>
        </mc:Choice>
        <mc:Fallback>
          <p:sp>
            <p:nvSpPr>
              <p:cNvPr id="17" name="TextBox 16"/>
              <p:cNvSpPr txBox="1">
                <a:spLocks noRot="1" noChangeAspect="1" noMove="1" noResize="1" noEditPoints="1" noAdjustHandles="1" noChangeArrowheads="1" noChangeShapeType="1" noTextEdit="1"/>
              </p:cNvSpPr>
              <p:nvPr/>
            </p:nvSpPr>
            <p:spPr>
              <a:xfrm>
                <a:off x="4386903" y="1034521"/>
                <a:ext cx="3551613" cy="709297"/>
              </a:xfrm>
              <a:prstGeom prst="rect">
                <a:avLst/>
              </a:prstGeom>
              <a:blipFill rotWithShape="1">
                <a:blip r:embed="rId1"/>
                <a:stretch>
                  <a:fillRect l="-9" t="-15" r="-1080" b="15"/>
                </a:stretch>
              </a:blipFill>
            </p:spPr>
            <p:txBody>
              <a:bodyPr/>
              <a:lstStyle/>
              <a:p>
                <a:r>
                  <a:rPr lang="zh-CN" altLang="en-US">
                    <a:noFill/>
                  </a:rPr>
                  <a:t> </a:t>
                </a:r>
              </a:p>
            </p:txBody>
          </p:sp>
        </mc:Fallback>
      </mc:AlternateContent>
      <p:sp>
        <p:nvSpPr>
          <p:cNvPr id="3" name="TextBox 2"/>
          <p:cNvSpPr txBox="1"/>
          <p:nvPr/>
        </p:nvSpPr>
        <p:spPr>
          <a:xfrm>
            <a:off x="1115616" y="1143000"/>
            <a:ext cx="3070071" cy="369332"/>
          </a:xfrm>
          <a:prstGeom prst="rect">
            <a:avLst/>
          </a:prstGeom>
          <a:noFill/>
        </p:spPr>
        <p:txBody>
          <a:bodyPr wrap="none" rtlCol="0">
            <a:spAutoFit/>
          </a:bodyPr>
          <a:lstStyle/>
          <a:p>
            <a:r>
              <a:rPr lang="en-GB" dirty="0"/>
              <a:t>For a collection of N particles: </a:t>
            </a:r>
            <a:endParaRPr lang="en-US" dirty="0"/>
          </a:p>
        </p:txBody>
      </p:sp>
      <p:sp>
        <p:nvSpPr>
          <p:cNvPr id="18" name="TextBox 17"/>
          <p:cNvSpPr txBox="1"/>
          <p:nvPr/>
        </p:nvSpPr>
        <p:spPr>
          <a:xfrm>
            <a:off x="453619" y="2112497"/>
            <a:ext cx="1537600" cy="369332"/>
          </a:xfrm>
          <a:prstGeom prst="rect">
            <a:avLst/>
          </a:prstGeom>
          <a:noFill/>
        </p:spPr>
        <p:txBody>
          <a:bodyPr wrap="none" rtlCol="0">
            <a:spAutoFit/>
          </a:bodyPr>
          <a:lstStyle/>
          <a:p>
            <a:r>
              <a:rPr lang="en-GB" dirty="0"/>
              <a:t>For any body: </a:t>
            </a:r>
            <a:endParaRPr lang="en-US" dirty="0"/>
          </a:p>
        </p:txBody>
      </p:sp>
      <mc:AlternateContent xmlns:mc="http://schemas.openxmlformats.org/markup-compatibility/2006">
        <mc:Choice xmlns:a14="http://schemas.microsoft.com/office/drawing/2010/main" Requires="a14">
          <p:sp>
            <p:nvSpPr>
              <p:cNvPr id="19" name="TextBox 18"/>
              <p:cNvSpPr txBox="1"/>
              <p:nvPr/>
            </p:nvSpPr>
            <p:spPr>
              <a:xfrm>
                <a:off x="1950318" y="1778792"/>
                <a:ext cx="4141839" cy="132844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GB" sz="2800" i="1">
                                  <a:latin typeface="Cambria Math" panose="02040503050406030204" pitchFamily="18" charset="0"/>
                                </a:rPr>
                                <m:t>𝑟</m:t>
                              </m:r>
                            </m:e>
                          </m:acc>
                        </m:e>
                        <m:sub>
                          <m:r>
                            <a:rPr lang="en-GB" sz="2800" i="1">
                              <a:latin typeface="Cambria Math" panose="02040503050406030204" pitchFamily="18" charset="0"/>
                            </a:rPr>
                            <m:t>𝑐𝑚</m:t>
                          </m:r>
                        </m:sub>
                      </m:sSub>
                      <m:r>
                        <a:rPr lang="en-GB" sz="2800" b="0" i="0" smtClean="0">
                          <a:latin typeface="Cambria Math" panose="02040503050406030204" pitchFamily="18" charset="0"/>
                        </a:rPr>
                        <m:t>=</m:t>
                      </m:r>
                      <m:f>
                        <m:fPr>
                          <m:ctrlPr>
                            <a:rPr lang="en-US" sz="2800" i="1" dirty="0" smtClean="0">
                              <a:latin typeface="Cambria Math" panose="02040503050406030204" pitchFamily="18" charset="0"/>
                            </a:rPr>
                          </m:ctrlPr>
                        </m:fPr>
                        <m:num>
                          <m:nary>
                            <m:naryPr>
                              <m:limLoc m:val="undOvr"/>
                              <m:subHide m:val="on"/>
                              <m:supHide m:val="on"/>
                              <m:ctrlPr>
                                <a:rPr lang="en-US" sz="2800" i="1" dirty="0" smtClean="0">
                                  <a:latin typeface="Cambria Math" panose="02040503050406030204" pitchFamily="18" charset="0"/>
                                </a:rPr>
                              </m:ctrlPr>
                            </m:naryPr>
                            <m:sub/>
                            <m:sup/>
                            <m:e>
                              <m:acc>
                                <m:accPr>
                                  <m:chr m:val="⃗"/>
                                  <m:ctrlPr>
                                    <a:rPr lang="en-US" sz="2800" i="1" dirty="0" smtClean="0">
                                      <a:latin typeface="Cambria Math" panose="02040503050406030204" pitchFamily="18" charset="0"/>
                                    </a:rPr>
                                  </m:ctrlPr>
                                </m:accPr>
                                <m:e>
                                  <m:r>
                                    <a:rPr lang="en-GB" sz="2800" b="0" i="1" dirty="0" smtClean="0">
                                      <a:latin typeface="Cambria Math" panose="02040503050406030204" pitchFamily="18" charset="0"/>
                                    </a:rPr>
                                    <m:t>𝑟</m:t>
                                  </m:r>
                                </m:e>
                              </m:acc>
                              <m:r>
                                <a:rPr lang="en-GB" sz="2800" b="0" i="1" dirty="0" smtClean="0">
                                  <a:latin typeface="Cambria Math" panose="02040503050406030204" pitchFamily="18" charset="0"/>
                                </a:rPr>
                                <m:t>𝑑𝑚</m:t>
                              </m:r>
                            </m:e>
                          </m:nary>
                        </m:num>
                        <m:den>
                          <m:r>
                            <a:rPr lang="en-GB" sz="2800" b="0" i="1" dirty="0" smtClean="0">
                              <a:latin typeface="Cambria Math" panose="02040503050406030204" pitchFamily="18" charset="0"/>
                            </a:rPr>
                            <m:t>𝑀</m:t>
                          </m:r>
                        </m:den>
                      </m:f>
                      <m:r>
                        <a:rPr lang="en-US" sz="2800" b="0" i="1" dirty="0" smtClean="0">
                          <a:latin typeface="Cambria Math" panose="02040503050406030204" pitchFamily="18" charset="0"/>
                        </a:rPr>
                        <m:t>=</m:t>
                      </m:r>
                      <m:f>
                        <m:fPr>
                          <m:ctrlPr>
                            <a:rPr lang="en-US" sz="2800" b="0" i="1" dirty="0" smtClean="0">
                              <a:latin typeface="Cambria Math" panose="02040503050406030204" pitchFamily="18" charset="0"/>
                            </a:rPr>
                          </m:ctrlPr>
                        </m:fPr>
                        <m:num>
                          <m:nary>
                            <m:naryPr>
                              <m:limLoc m:val="undOvr"/>
                              <m:subHide m:val="on"/>
                              <m:supHide m:val="on"/>
                              <m:ctrlPr>
                                <a:rPr lang="en-US" sz="2800" i="1" dirty="0">
                                  <a:latin typeface="Cambria Math" panose="02040503050406030204" pitchFamily="18" charset="0"/>
                                </a:rPr>
                              </m:ctrlPr>
                            </m:naryPr>
                            <m:sub/>
                            <m:sup/>
                            <m:e>
                              <m:acc>
                                <m:accPr>
                                  <m:chr m:val="⃗"/>
                                  <m:ctrlPr>
                                    <a:rPr lang="en-US" sz="2800" i="1" dirty="0">
                                      <a:latin typeface="Cambria Math" panose="02040503050406030204" pitchFamily="18" charset="0"/>
                                    </a:rPr>
                                  </m:ctrlPr>
                                </m:accPr>
                                <m:e>
                                  <m:r>
                                    <a:rPr lang="en-GB" sz="2800" i="1" dirty="0">
                                      <a:latin typeface="Cambria Math" panose="02040503050406030204" pitchFamily="18" charset="0"/>
                                    </a:rPr>
                                    <m:t>𝑟</m:t>
                                  </m:r>
                                </m:e>
                              </m:acc>
                              <m:r>
                                <a:rPr lang="en-GB" sz="2800" i="1" dirty="0">
                                  <a:latin typeface="Cambria Math" panose="02040503050406030204" pitchFamily="18" charset="0"/>
                                  <a:ea typeface="Cambria Math" panose="02040503050406030204" pitchFamily="18" charset="0"/>
                                </a:rPr>
                                <m:t>𝜌</m:t>
                              </m:r>
                              <m:r>
                                <a:rPr lang="en-GB" sz="2800" i="1" dirty="0">
                                  <a:latin typeface="Cambria Math" panose="02040503050406030204" pitchFamily="18" charset="0"/>
                                  <a:ea typeface="Cambria Math" panose="02040503050406030204" pitchFamily="18" charset="0"/>
                                </a:rPr>
                                <m:t>(</m:t>
                              </m:r>
                              <m:acc>
                                <m:accPr>
                                  <m:chr m:val="⃗"/>
                                  <m:ctrlPr>
                                    <a:rPr lang="en-GB" sz="2800" i="1" dirty="0">
                                      <a:latin typeface="Cambria Math" panose="02040503050406030204" pitchFamily="18" charset="0"/>
                                      <a:ea typeface="Cambria Math" panose="02040503050406030204" pitchFamily="18" charset="0"/>
                                    </a:rPr>
                                  </m:ctrlPr>
                                </m:accPr>
                                <m:e>
                                  <m:r>
                                    <a:rPr lang="en-GB" sz="2800" i="1" dirty="0">
                                      <a:latin typeface="Cambria Math" panose="02040503050406030204" pitchFamily="18" charset="0"/>
                                      <a:ea typeface="Cambria Math" panose="02040503050406030204" pitchFamily="18" charset="0"/>
                                    </a:rPr>
                                    <m:t>𝑟</m:t>
                                  </m:r>
                                </m:e>
                              </m:acc>
                              <m:r>
                                <a:rPr lang="en-GB" sz="2800" i="1" dirty="0">
                                  <a:latin typeface="Cambria Math" panose="02040503050406030204" pitchFamily="18" charset="0"/>
                                  <a:ea typeface="Cambria Math" panose="02040503050406030204" pitchFamily="18" charset="0"/>
                                </a:rPr>
                                <m:t>)</m:t>
                              </m:r>
                              <m:r>
                                <a:rPr lang="en-GB" sz="2800" i="1" dirty="0">
                                  <a:latin typeface="Cambria Math" panose="02040503050406030204" pitchFamily="18" charset="0"/>
                                  <a:ea typeface="Cambria Math" panose="02040503050406030204" pitchFamily="18" charset="0"/>
                                </a:rPr>
                                <m:t>𝑑𝑉</m:t>
                              </m:r>
                            </m:e>
                          </m:nary>
                        </m:num>
                        <m:den>
                          <m:r>
                            <a:rPr lang="en-US" sz="2800" b="0" i="1" dirty="0" smtClean="0">
                              <a:latin typeface="Cambria Math" panose="02040503050406030204" pitchFamily="18" charset="0"/>
                            </a:rPr>
                            <m:t>𝑀</m:t>
                          </m:r>
                        </m:den>
                      </m:f>
                    </m:oMath>
                  </m:oMathPara>
                </a14:m>
                <a:endParaRPr lang="en-US" sz="2800" dirty="0"/>
              </a:p>
              <a:p>
                <a:endParaRPr lang="en-US" sz="2800" dirty="0"/>
              </a:p>
            </p:txBody>
          </p:sp>
        </mc:Choice>
        <mc:Fallback>
          <p:sp>
            <p:nvSpPr>
              <p:cNvPr id="19" name="TextBox 18"/>
              <p:cNvSpPr txBox="1">
                <a:spLocks noRot="1" noChangeAspect="1" noMove="1" noResize="1" noEditPoints="1" noAdjustHandles="1" noChangeArrowheads="1" noChangeShapeType="1" noTextEdit="1"/>
              </p:cNvSpPr>
              <p:nvPr/>
            </p:nvSpPr>
            <p:spPr>
              <a:xfrm>
                <a:off x="1950318" y="1778792"/>
                <a:ext cx="4141839" cy="1328441"/>
              </a:xfrm>
              <a:prstGeom prst="rect">
                <a:avLst/>
              </a:prstGeom>
              <a:blipFill rotWithShape="1">
                <a:blip r:embed="rId2"/>
                <a:stretch>
                  <a:fillRect l="-6" t="-12" r="-16"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619672" y="3933056"/>
                <a:ext cx="2367315" cy="72654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m:t>
                      </m:r>
                      <m:r>
                        <a:rPr lang="en-GB" b="0" i="1" smtClean="0">
                          <a:latin typeface="Cambria Math" panose="02040503050406030204" pitchFamily="18" charset="0"/>
                        </a:rPr>
                        <m:t>=</m:t>
                      </m:r>
                      <m:nary>
                        <m:naryPr>
                          <m:limLoc m:val="undOvr"/>
                          <m:subHide m:val="on"/>
                          <m:supHide m:val="on"/>
                          <m:ctrlPr>
                            <a:rPr lang="en-GB" b="0" i="1" smtClean="0">
                              <a:latin typeface="Cambria Math" panose="02040503050406030204" pitchFamily="18" charset="0"/>
                            </a:rPr>
                          </m:ctrlPr>
                        </m:naryPr>
                        <m:sub/>
                        <m:sup/>
                        <m:e>
                          <m:r>
                            <a:rPr lang="en-GB" b="0" i="1" smtClean="0">
                              <a:latin typeface="Cambria Math" panose="02040503050406030204" pitchFamily="18" charset="0"/>
                            </a:rPr>
                            <m:t>𝑑𝑚</m:t>
                          </m:r>
                        </m:e>
                      </m:nary>
                      <m:r>
                        <a:rPr lang="en-GB" b="0" i="1" smtClean="0">
                          <a:latin typeface="Cambria Math" panose="02040503050406030204" pitchFamily="18" charset="0"/>
                        </a:rPr>
                        <m:t>=</m:t>
                      </m:r>
                      <m:nary>
                        <m:naryPr>
                          <m:limLoc m:val="undOvr"/>
                          <m:subHide m:val="on"/>
                          <m:supHide m:val="on"/>
                          <m:ctrlPr>
                            <a:rPr lang="en-US" i="1" dirty="0">
                              <a:latin typeface="Cambria Math" panose="02040503050406030204" pitchFamily="18" charset="0"/>
                            </a:rPr>
                          </m:ctrlPr>
                        </m:naryPr>
                        <m:sub/>
                        <m:sup/>
                        <m:e>
                          <m:r>
                            <a:rPr lang="en-GB" i="1" dirty="0">
                              <a:latin typeface="Cambria Math" panose="02040503050406030204" pitchFamily="18" charset="0"/>
                              <a:ea typeface="Cambria Math" panose="02040503050406030204" pitchFamily="18" charset="0"/>
                            </a:rPr>
                            <m:t>𝜌</m:t>
                          </m:r>
                          <m:r>
                            <a:rPr lang="en-GB" i="1" dirty="0">
                              <a:latin typeface="Cambria Math" panose="02040503050406030204" pitchFamily="18" charset="0"/>
                              <a:ea typeface="Cambria Math" panose="02040503050406030204" pitchFamily="18" charset="0"/>
                            </a:rPr>
                            <m:t>(</m:t>
                          </m:r>
                          <m:acc>
                            <m:accPr>
                              <m:chr m:val="⃗"/>
                              <m:ctrlPr>
                                <a:rPr lang="en-GB" i="1" dirty="0">
                                  <a:latin typeface="Cambria Math" panose="02040503050406030204" pitchFamily="18" charset="0"/>
                                  <a:ea typeface="Cambria Math" panose="02040503050406030204" pitchFamily="18" charset="0"/>
                                </a:rPr>
                              </m:ctrlPr>
                            </m:accPr>
                            <m:e>
                              <m:r>
                                <a:rPr lang="en-GB" i="1" dirty="0">
                                  <a:latin typeface="Cambria Math" panose="02040503050406030204" pitchFamily="18" charset="0"/>
                                  <a:ea typeface="Cambria Math" panose="02040503050406030204" pitchFamily="18" charset="0"/>
                                </a:rPr>
                                <m:t>𝑟</m:t>
                              </m:r>
                            </m:e>
                          </m:acc>
                          <m:r>
                            <a:rPr lang="en-GB" i="1" dirty="0">
                              <a:latin typeface="Cambria Math" panose="02040503050406030204" pitchFamily="18" charset="0"/>
                              <a:ea typeface="Cambria Math" panose="02040503050406030204" pitchFamily="18" charset="0"/>
                            </a:rPr>
                            <m:t>)</m:t>
                          </m:r>
                          <m:r>
                            <a:rPr lang="en-GB" i="1" dirty="0">
                              <a:latin typeface="Cambria Math" panose="02040503050406030204" pitchFamily="18" charset="0"/>
                              <a:ea typeface="Cambria Math" panose="02040503050406030204" pitchFamily="18" charset="0"/>
                            </a:rPr>
                            <m:t>𝑑𝑉</m:t>
                          </m:r>
                        </m:e>
                      </m:nary>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619672" y="3933056"/>
                <a:ext cx="2367315" cy="726546"/>
              </a:xfrm>
              <a:prstGeom prst="rect">
                <a:avLst/>
              </a:prstGeom>
              <a:blipFill rotWithShape="1">
                <a:blip r:embed="rId3"/>
                <a:stretch>
                  <a:fillRect l="-18" t="-69" r="-410" b="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453618" y="3095693"/>
                <a:ext cx="8112130" cy="646331"/>
              </a:xfrm>
              <a:prstGeom prst="rect">
                <a:avLst/>
              </a:prstGeom>
              <a:noFill/>
            </p:spPr>
            <p:txBody>
              <a:bodyPr wrap="square" rtlCol="0">
                <a:spAutoFit/>
              </a:bodyPr>
              <a:lstStyle/>
              <a:p>
                <a:r>
                  <a:rPr lang="en-GB" dirty="0"/>
                  <a:t>where d</a:t>
                </a:r>
                <a14:m>
                  <m:oMath xmlns:m="http://schemas.openxmlformats.org/officeDocument/2006/math">
                    <m:r>
                      <a:rPr lang="en-GB" i="1">
                        <a:latin typeface="Cambria Math" panose="02040503050406030204" pitchFamily="18" charset="0"/>
                      </a:rPr>
                      <m:t>𝑚</m:t>
                    </m:r>
                    <m:r>
                      <a:rPr lang="en-GB" i="1">
                        <a:latin typeface="Cambria Math" panose="02040503050406030204" pitchFamily="18" charset="0"/>
                      </a:rPr>
                      <m:t>=</m:t>
                    </m:r>
                    <m:r>
                      <a:rPr lang="en-GB" i="1" dirty="0">
                        <a:latin typeface="Cambria Math" panose="02040503050406030204" pitchFamily="18" charset="0"/>
                        <a:ea typeface="Cambria Math" panose="02040503050406030204" pitchFamily="18" charset="0"/>
                      </a:rPr>
                      <m:t>𝜌</m:t>
                    </m:r>
                    <m:r>
                      <a:rPr lang="en-GB" i="1" dirty="0">
                        <a:latin typeface="Cambria Math" panose="02040503050406030204" pitchFamily="18" charset="0"/>
                        <a:ea typeface="Cambria Math" panose="02040503050406030204" pitchFamily="18" charset="0"/>
                      </a:rPr>
                      <m:t>(</m:t>
                    </m:r>
                    <m:acc>
                      <m:accPr>
                        <m:chr m:val="⃗"/>
                        <m:ctrlPr>
                          <a:rPr lang="en-GB" i="1" dirty="0">
                            <a:latin typeface="Cambria Math" panose="02040503050406030204" pitchFamily="18" charset="0"/>
                            <a:ea typeface="Cambria Math" panose="02040503050406030204" pitchFamily="18" charset="0"/>
                          </a:rPr>
                        </m:ctrlPr>
                      </m:accPr>
                      <m:e>
                        <m:r>
                          <a:rPr lang="en-GB" i="1" dirty="0">
                            <a:latin typeface="Cambria Math" panose="02040503050406030204" pitchFamily="18" charset="0"/>
                            <a:ea typeface="Cambria Math" panose="02040503050406030204" pitchFamily="18" charset="0"/>
                          </a:rPr>
                          <m:t>𝑟</m:t>
                        </m:r>
                      </m:e>
                    </m:acc>
                    <m:r>
                      <a:rPr lang="en-GB" i="1" dirty="0">
                        <a:latin typeface="Cambria Math" panose="02040503050406030204" pitchFamily="18" charset="0"/>
                        <a:ea typeface="Cambria Math" panose="02040503050406030204" pitchFamily="18" charset="0"/>
                      </a:rPr>
                      <m:t>)</m:t>
                    </m:r>
                    <m:r>
                      <a:rPr lang="en-GB" i="1" dirty="0">
                        <a:latin typeface="Cambria Math" panose="02040503050406030204" pitchFamily="18" charset="0"/>
                        <a:ea typeface="Cambria Math" panose="02040503050406030204" pitchFamily="18" charset="0"/>
                      </a:rPr>
                      <m:t>𝑑𝑉</m:t>
                    </m:r>
                  </m:oMath>
                </a14:m>
                <a:r>
                  <a:rPr lang="en-GB" dirty="0"/>
                  <a:t> is an infinitesimal mass,  </a:t>
                </a:r>
                <a14:m>
                  <m:oMath xmlns:m="http://schemas.openxmlformats.org/officeDocument/2006/math">
                    <m:r>
                      <a:rPr lang="en-GB" i="1" dirty="0">
                        <a:latin typeface="Cambria Math" panose="02040503050406030204" pitchFamily="18" charset="0"/>
                        <a:ea typeface="Cambria Math" panose="02040503050406030204" pitchFamily="18" charset="0"/>
                      </a:rPr>
                      <m:t>𝜌</m:t>
                    </m:r>
                    <m:r>
                      <a:rPr lang="en-GB" i="1" dirty="0">
                        <a:latin typeface="Cambria Math" panose="02040503050406030204" pitchFamily="18" charset="0"/>
                        <a:ea typeface="Cambria Math" panose="02040503050406030204" pitchFamily="18" charset="0"/>
                      </a:rPr>
                      <m:t>(</m:t>
                    </m:r>
                    <m:acc>
                      <m:accPr>
                        <m:chr m:val="⃗"/>
                        <m:ctrlPr>
                          <a:rPr lang="en-GB" i="1" dirty="0">
                            <a:latin typeface="Cambria Math" panose="02040503050406030204" pitchFamily="18" charset="0"/>
                            <a:ea typeface="Cambria Math" panose="02040503050406030204" pitchFamily="18" charset="0"/>
                          </a:rPr>
                        </m:ctrlPr>
                      </m:accPr>
                      <m:e>
                        <m:r>
                          <a:rPr lang="en-GB" i="1" dirty="0">
                            <a:latin typeface="Cambria Math" panose="02040503050406030204" pitchFamily="18" charset="0"/>
                            <a:ea typeface="Cambria Math" panose="02040503050406030204" pitchFamily="18" charset="0"/>
                          </a:rPr>
                          <m:t>𝑟</m:t>
                        </m:r>
                      </m:e>
                    </m:acc>
                    <m:r>
                      <a:rPr lang="en-GB" i="1" dirty="0">
                        <a:latin typeface="Cambria Math" panose="02040503050406030204" pitchFamily="18" charset="0"/>
                        <a:ea typeface="Cambria Math" panose="02040503050406030204" pitchFamily="18" charset="0"/>
                      </a:rPr>
                      <m:t>)</m:t>
                    </m:r>
                  </m:oMath>
                </a14:m>
                <a:r>
                  <a:rPr lang="en-GB" dirty="0"/>
                  <a:t> is the local mass density of the body, </a:t>
                </a:r>
                <a14:m>
                  <m:oMath xmlns:m="http://schemas.openxmlformats.org/officeDocument/2006/math">
                    <m:r>
                      <a:rPr lang="en-GB" b="0" i="1" smtClean="0">
                        <a:latin typeface="Cambria Math" panose="02040503050406030204" pitchFamily="18" charset="0"/>
                      </a:rPr>
                      <m:t>𝑑𝑉</m:t>
                    </m:r>
                  </m:oMath>
                </a14:m>
                <a:r>
                  <a:rPr lang="en-GB" dirty="0"/>
                  <a:t> is an infinitesimal volume in the body, and  </a:t>
                </a:r>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453618" y="3095693"/>
                <a:ext cx="8112130" cy="646331"/>
              </a:xfrm>
              <a:prstGeom prst="rect">
                <a:avLst/>
              </a:prstGeom>
              <a:blipFill rotWithShape="1">
                <a:blip r:embed="rId4"/>
                <a:stretch>
                  <a:fillRect l="-3" t="-11" r="3" b="93"/>
                </a:stretch>
              </a:blipFill>
            </p:spPr>
            <p:txBody>
              <a:bodyPr/>
              <a:lstStyle/>
              <a:p>
                <a:r>
                  <a:rPr lang="zh-CN" altLang="en-US">
                    <a:noFill/>
                  </a:rPr>
                  <a:t> </a:t>
                </a:r>
              </a:p>
            </p:txBody>
          </p:sp>
        </mc:Fallback>
      </mc:AlternateContent>
      <p:sp>
        <p:nvSpPr>
          <p:cNvPr id="11" name="Rectangle 10"/>
          <p:cNvSpPr/>
          <p:nvPr/>
        </p:nvSpPr>
        <p:spPr>
          <a:xfrm>
            <a:off x="4206093" y="4103551"/>
            <a:ext cx="2775119" cy="369332"/>
          </a:xfrm>
          <a:prstGeom prst="rect">
            <a:avLst/>
          </a:prstGeom>
        </p:spPr>
        <p:txBody>
          <a:bodyPr wrap="none">
            <a:spAutoFit/>
          </a:bodyPr>
          <a:lstStyle/>
          <a:p>
            <a:r>
              <a:rPr lang="en-US" dirty="0"/>
              <a:t>is the total mass of the body</a:t>
            </a:r>
            <a:endParaRPr lang="en-US" dirty="0"/>
          </a:p>
        </p:txBody>
      </p:sp>
      <p:cxnSp>
        <p:nvCxnSpPr>
          <p:cNvPr id="22" name="Straight Arrow Connector 21"/>
          <p:cNvCxnSpPr/>
          <p:nvPr/>
        </p:nvCxnSpPr>
        <p:spPr>
          <a:xfrm>
            <a:off x="1979712" y="5949280"/>
            <a:ext cx="2007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979712" y="4941168"/>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331640" y="5949280"/>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979712" y="5229200"/>
            <a:ext cx="115212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Rectangle 32"/>
              <p:cNvSpPr/>
              <p:nvPr/>
            </p:nvSpPr>
            <p:spPr>
              <a:xfrm>
                <a:off x="2280549" y="5044533"/>
                <a:ext cx="56752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oMath>
                  </m:oMathPara>
                </a14:m>
                <a:endParaRPr lang="en-US" dirty="0"/>
              </a:p>
            </p:txBody>
          </p:sp>
        </mc:Choice>
        <mc:Fallback>
          <p:sp>
            <p:nvSpPr>
              <p:cNvPr id="33" name="Rectangle 32"/>
              <p:cNvSpPr>
                <a:spLocks noRot="1" noChangeAspect="1" noMove="1" noResize="1" noEditPoints="1" noAdjustHandles="1" noChangeArrowheads="1" noChangeShapeType="1" noTextEdit="1"/>
              </p:cNvSpPr>
              <p:nvPr/>
            </p:nvSpPr>
            <p:spPr>
              <a:xfrm>
                <a:off x="2280549" y="5044533"/>
                <a:ext cx="567528" cy="369332"/>
              </a:xfrm>
              <a:prstGeom prst="rect">
                <a:avLst/>
              </a:prstGeom>
              <a:blipFill rotWithShape="1">
                <a:blip r:embed="rId5"/>
                <a:stretch>
                  <a:fillRect l="-47" t="-25" r="18" b="1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3087972" y="5044533"/>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34" name="TextBox 33"/>
              <p:cNvSpPr txBox="1">
                <a:spLocks noRot="1" noChangeAspect="1" noMove="1" noResize="1" noEditPoints="1" noAdjustHandles="1" noChangeArrowheads="1" noChangeShapeType="1" noTextEdit="1"/>
              </p:cNvSpPr>
              <p:nvPr/>
            </p:nvSpPr>
            <p:spPr>
              <a:xfrm>
                <a:off x="3087972" y="5044533"/>
                <a:ext cx="533736" cy="276999"/>
              </a:xfrm>
              <a:prstGeom prst="rect">
                <a:avLst/>
              </a:prstGeom>
              <a:blipFill rotWithShape="1">
                <a:blip r:embed="rId6"/>
                <a:stretch>
                  <a:fillRect l="-113" t="-34" r="-10532" b="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4141322" y="5810780"/>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35" name="TextBox 34"/>
              <p:cNvSpPr txBox="1">
                <a:spLocks noRot="1" noChangeAspect="1" noMove="1" noResize="1" noEditPoints="1" noAdjustHandles="1" noChangeArrowheads="1" noChangeShapeType="1" noTextEdit="1"/>
              </p:cNvSpPr>
              <p:nvPr/>
            </p:nvSpPr>
            <p:spPr>
              <a:xfrm>
                <a:off x="4141322" y="5810780"/>
                <a:ext cx="188128" cy="276999"/>
              </a:xfrm>
              <a:prstGeom prst="rect">
                <a:avLst/>
              </a:prstGeom>
              <a:blipFill rotWithShape="1">
                <a:blip r:embed="rId7"/>
                <a:stretch>
                  <a:fillRect l="-259" t="-191" r="-15854" b="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1719576" y="4725144"/>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36" name="TextBox 35"/>
              <p:cNvSpPr txBox="1">
                <a:spLocks noRot="1" noChangeAspect="1" noMove="1" noResize="1" noEditPoints="1" noAdjustHandles="1" noChangeArrowheads="1" noChangeShapeType="1" noTextEdit="1"/>
              </p:cNvSpPr>
              <p:nvPr/>
            </p:nvSpPr>
            <p:spPr>
              <a:xfrm>
                <a:off x="1719576" y="4725144"/>
                <a:ext cx="191526" cy="276999"/>
              </a:xfrm>
              <a:prstGeom prst="rect">
                <a:avLst/>
              </a:prstGeom>
              <a:blipFill rotWithShape="1">
                <a:blip r:embed="rId8"/>
                <a:stretch>
                  <a:fillRect l="-329" t="-39" r="-16044" b="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1115616" y="6320353"/>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1115616" y="6320353"/>
                <a:ext cx="173894" cy="276999"/>
              </a:xfrm>
              <a:prstGeom prst="rect">
                <a:avLst/>
              </a:prstGeom>
              <a:blipFill rotWithShape="1">
                <a:blip r:embed="rId9"/>
                <a:stretch>
                  <a:fillRect l="-320" t="-71" r="-17629" b="1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1739805" y="5722223"/>
                <a:ext cx="21884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oMath>
                  </m:oMathPara>
                </a14:m>
                <a:endParaRPr lang="en-US" dirty="0"/>
              </a:p>
            </p:txBody>
          </p:sp>
        </mc:Choice>
        <mc:Fallback>
          <p:sp>
            <p:nvSpPr>
              <p:cNvPr id="38" name="TextBox 37"/>
              <p:cNvSpPr txBox="1">
                <a:spLocks noRot="1" noChangeAspect="1" noMove="1" noResize="1" noEditPoints="1" noAdjustHandles="1" noChangeArrowheads="1" noChangeShapeType="1" noTextEdit="1"/>
              </p:cNvSpPr>
              <p:nvPr/>
            </p:nvSpPr>
            <p:spPr>
              <a:xfrm>
                <a:off x="1739805" y="5722223"/>
                <a:ext cx="218842" cy="276999"/>
              </a:xfrm>
              <a:prstGeom prst="rect">
                <a:avLst/>
              </a:prstGeom>
              <a:blipFill rotWithShape="1">
                <a:blip r:embed="rId10"/>
                <a:stretch>
                  <a:fillRect l="-247" t="-86" r="-13788" b="136"/>
                </a:stretch>
              </a:blipFill>
            </p:spPr>
            <p:txBody>
              <a:bodyPr/>
              <a:lstStyle/>
              <a:p>
                <a:r>
                  <a:rPr lang="zh-CN" altLang="en-US">
                    <a:noFill/>
                  </a:rPr>
                  <a:t> </a:t>
                </a:r>
              </a:p>
            </p:txBody>
          </p:sp>
        </mc:Fallback>
      </mc:AlternateContent>
      <p:cxnSp>
        <p:nvCxnSpPr>
          <p:cNvPr id="7" name="Straight Arrow Connector 6"/>
          <p:cNvCxnSpPr/>
          <p:nvPr/>
        </p:nvCxnSpPr>
        <p:spPr>
          <a:xfrm flipV="1">
            <a:off x="1947676" y="5609564"/>
            <a:ext cx="1407164" cy="339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p:cNvSpPr txBox="1"/>
              <p:nvPr/>
            </p:nvSpPr>
            <p:spPr>
              <a:xfrm>
                <a:off x="2960063" y="5660502"/>
                <a:ext cx="1717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960063" y="5660502"/>
                <a:ext cx="171777" cy="276999"/>
              </a:xfrm>
              <a:prstGeom prst="rect">
                <a:avLst/>
              </a:prstGeom>
              <a:blipFill rotWithShape="1">
                <a:blip r:embed="rId11"/>
                <a:stretch>
                  <a:fillRect l="-191" t="-40" r="-18102" b="91"/>
                </a:stretch>
              </a:blipFill>
            </p:spPr>
            <p:txBody>
              <a:bodyPr/>
              <a:lstStyle/>
              <a:p>
                <a:r>
                  <a:rPr lang="zh-CN" altLang="en-US">
                    <a:noFill/>
                  </a:rPr>
                  <a:t> </a:t>
                </a:r>
              </a:p>
            </p:txBody>
          </p:sp>
        </mc:Fallback>
      </mc:AlternateContent>
      <p:sp>
        <p:nvSpPr>
          <p:cNvPr id="15" name="Oval 14"/>
          <p:cNvSpPr/>
          <p:nvPr/>
        </p:nvSpPr>
        <p:spPr>
          <a:xfrm>
            <a:off x="3203848" y="5517232"/>
            <a:ext cx="251704" cy="221535"/>
          </a:xfrm>
          <a:prstGeom prst="ellipse">
            <a:avLst/>
          </a:prstGeom>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 name="TextBox 30"/>
              <p:cNvSpPr txBox="1"/>
              <p:nvPr/>
            </p:nvSpPr>
            <p:spPr>
              <a:xfrm>
                <a:off x="5040830" y="5162954"/>
                <a:ext cx="2197355"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ea typeface="Cambria Math" panose="02040503050406030204" pitchFamily="18" charset="0"/>
                        </a:rPr>
                        <m:t>𝑑𝑚</m:t>
                      </m:r>
                      <m:r>
                        <a:rPr lang="en-US" b="0" i="1" dirty="0" smtClean="0">
                          <a:solidFill>
                            <a:srgbClr val="FF0000"/>
                          </a:solidFill>
                          <a:latin typeface="Cambria Math" panose="02040503050406030204" pitchFamily="18" charset="0"/>
                          <a:ea typeface="Cambria Math" panose="02040503050406030204" pitchFamily="18" charset="0"/>
                        </a:rPr>
                        <m:t>=</m:t>
                      </m:r>
                      <m:r>
                        <a:rPr lang="en-GB" i="1" dirty="0" smtClean="0">
                          <a:solidFill>
                            <a:srgbClr val="FF0000"/>
                          </a:solidFill>
                          <a:latin typeface="Cambria Math" panose="02040503050406030204" pitchFamily="18" charset="0"/>
                          <a:ea typeface="Cambria Math" panose="02040503050406030204" pitchFamily="18" charset="0"/>
                        </a:rPr>
                        <m:t>𝜌</m:t>
                      </m:r>
                      <m:r>
                        <a:rPr lang="en-GB" i="1" dirty="0" smtClean="0">
                          <a:solidFill>
                            <a:srgbClr val="FF0000"/>
                          </a:solidFill>
                          <a:latin typeface="Cambria Math" panose="02040503050406030204" pitchFamily="18" charset="0"/>
                          <a:ea typeface="Cambria Math" panose="02040503050406030204" pitchFamily="18" charset="0"/>
                        </a:rPr>
                        <m:t>(</m:t>
                      </m:r>
                      <m:acc>
                        <m:accPr>
                          <m:chr m:val="⃗"/>
                          <m:ctrlPr>
                            <a:rPr lang="en-GB" i="1" dirty="0">
                              <a:solidFill>
                                <a:srgbClr val="FF0000"/>
                              </a:solidFill>
                              <a:latin typeface="Cambria Math" panose="02040503050406030204" pitchFamily="18" charset="0"/>
                              <a:ea typeface="Cambria Math" panose="02040503050406030204" pitchFamily="18" charset="0"/>
                            </a:rPr>
                          </m:ctrlPr>
                        </m:accPr>
                        <m:e>
                          <m:r>
                            <a:rPr lang="en-GB" i="1" dirty="0">
                              <a:solidFill>
                                <a:srgbClr val="FF0000"/>
                              </a:solidFill>
                              <a:latin typeface="Cambria Math" panose="02040503050406030204" pitchFamily="18" charset="0"/>
                              <a:ea typeface="Cambria Math" panose="02040503050406030204" pitchFamily="18" charset="0"/>
                            </a:rPr>
                            <m:t>𝑟</m:t>
                          </m:r>
                        </m:e>
                      </m:acc>
                      <m:r>
                        <a:rPr lang="en-GB" i="1" dirty="0">
                          <a:solidFill>
                            <a:srgbClr val="FF0000"/>
                          </a:solidFill>
                          <a:latin typeface="Cambria Math" panose="02040503050406030204" pitchFamily="18" charset="0"/>
                          <a:ea typeface="Cambria Math" panose="02040503050406030204" pitchFamily="18" charset="0"/>
                        </a:rPr>
                        <m:t>)</m:t>
                      </m:r>
                      <m:r>
                        <a:rPr lang="en-GB" i="1" dirty="0">
                          <a:solidFill>
                            <a:srgbClr val="FF0000"/>
                          </a:solidFill>
                          <a:latin typeface="Cambria Math" panose="02040503050406030204" pitchFamily="18" charset="0"/>
                          <a:ea typeface="Cambria Math" panose="02040503050406030204" pitchFamily="18" charset="0"/>
                        </a:rPr>
                        <m:t>𝑑𝑉</m:t>
                      </m:r>
                    </m:oMath>
                  </m:oMathPara>
                </a14:m>
                <a:endParaRPr lang="en-US" dirty="0">
                  <a:solidFill>
                    <a:srgbClr val="FF0000"/>
                  </a:solidFill>
                </a:endParaRPr>
              </a:p>
            </p:txBody>
          </p:sp>
        </mc:Choice>
        <mc:Fallback>
          <p:sp>
            <p:nvSpPr>
              <p:cNvPr id="31" name="TextBox 30"/>
              <p:cNvSpPr txBox="1">
                <a:spLocks noRot="1" noChangeAspect="1" noMove="1" noResize="1" noEditPoints="1" noAdjustHandles="1" noChangeArrowheads="1" noChangeShapeType="1" noTextEdit="1"/>
              </p:cNvSpPr>
              <p:nvPr/>
            </p:nvSpPr>
            <p:spPr>
              <a:xfrm>
                <a:off x="5040830" y="5162954"/>
                <a:ext cx="2197355" cy="369332"/>
              </a:xfrm>
              <a:prstGeom prst="rect">
                <a:avLst/>
              </a:prstGeom>
              <a:blipFill rotWithShape="1">
                <a:blip r:embed="rId12"/>
                <a:stretch>
                  <a:fillRect l="-9" t="-109" r="21" b="45"/>
                </a:stretch>
              </a:blipFill>
            </p:spPr>
            <p:txBody>
              <a:bodyPr/>
              <a:lstStyle/>
              <a:p>
                <a:r>
                  <a:rPr lang="zh-CN" altLang="en-US">
                    <a:noFill/>
                  </a:rPr>
                  <a:t> </a:t>
                </a:r>
              </a:p>
            </p:txBody>
          </p:sp>
        </mc:Fallback>
      </mc:AlternateContent>
      <p:cxnSp>
        <p:nvCxnSpPr>
          <p:cNvPr id="21" name="Straight Arrow Connector 20"/>
          <p:cNvCxnSpPr/>
          <p:nvPr/>
        </p:nvCxnSpPr>
        <p:spPr>
          <a:xfrm flipH="1">
            <a:off x="3347864" y="5361097"/>
            <a:ext cx="1945397" cy="228143"/>
          </a:xfrm>
          <a:prstGeom prst="straightConnector1">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4463164" y="2251022"/>
            <a:ext cx="1748730" cy="7703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257471" y="3055337"/>
            <a:ext cx="3004021" cy="877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flipH="1">
            <a:off x="6381229" y="2760862"/>
            <a:ext cx="2836317" cy="369332"/>
          </a:xfrm>
          <a:prstGeom prst="rect">
            <a:avLst/>
          </a:prstGeom>
          <a:noFill/>
        </p:spPr>
        <p:txBody>
          <a:bodyPr wrap="square" rtlCol="0">
            <a:spAutoFit/>
          </a:bodyPr>
          <a:lstStyle/>
          <a:p>
            <a:r>
              <a:rPr lang="en-US" dirty="0">
                <a:solidFill>
                  <a:srgbClr val="FF0000"/>
                </a:solidFill>
              </a:rPr>
              <a:t>Integral over the body</a:t>
            </a:r>
            <a:endParaRPr lang="en-US" dirty="0">
              <a:solidFill>
                <a:srgbClr val="FF0000"/>
              </a:solidFill>
            </a:endParaRPr>
          </a:p>
        </p:txBody>
      </p:sp>
      <p:sp>
        <p:nvSpPr>
          <p:cNvPr id="45" name="TextBox 44"/>
          <p:cNvSpPr txBox="1"/>
          <p:nvPr/>
        </p:nvSpPr>
        <p:spPr>
          <a:xfrm>
            <a:off x="3131840" y="6320353"/>
            <a:ext cx="648072" cy="369332"/>
          </a:xfrm>
          <a:prstGeom prst="rect">
            <a:avLst/>
          </a:prstGeom>
          <a:noFill/>
        </p:spPr>
        <p:txBody>
          <a:bodyPr wrap="square" rtlCol="0">
            <a:spAutoFit/>
          </a:bodyPr>
          <a:lstStyle/>
          <a:p>
            <a:r>
              <a:rPr lang="en-US" dirty="0"/>
              <a:t>body</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be 22"/>
          <p:cNvSpPr/>
          <p:nvPr/>
        </p:nvSpPr>
        <p:spPr>
          <a:xfrm>
            <a:off x="1187628" y="3702129"/>
            <a:ext cx="1152121" cy="100810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itle 1"/>
              <p:cNvSpPr>
                <a:spLocks noGrp="1"/>
              </p:cNvSpPr>
              <p:nvPr>
                <p:ph type="title"/>
              </p:nvPr>
            </p:nvSpPr>
            <p:spPr>
              <a:xfrm>
                <a:off x="755576" y="-172229"/>
                <a:ext cx="8229600" cy="1143000"/>
              </a:xfrm>
            </p:spPr>
            <p:txBody>
              <a:bodyPr/>
              <a:lstStyle/>
              <a:p>
                <a:r>
                  <a:rPr lang="en-US" dirty="0"/>
                  <a:t>Choosing the infinitesimal volume </a:t>
                </a:r>
                <a14:m>
                  <m:oMath xmlns:m="http://schemas.openxmlformats.org/officeDocument/2006/math">
                    <m:r>
                      <a:rPr lang="en-US" i="1" dirty="0" smtClean="0">
                        <a:latin typeface="Cambria Math" panose="02040503050406030204" pitchFamily="18" charset="0"/>
                      </a:rPr>
                      <m:t>𝑑𝑉</m:t>
                    </m:r>
                  </m:oMath>
                </a14:m>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755576" y="-172229"/>
                <a:ext cx="8229600" cy="1143000"/>
              </a:xfrm>
              <a:blipFill rotWithShape="1">
                <a:blip r:embed="rId1"/>
                <a:stretch>
                  <a:fillRect l="-7" t="13" r="7" b="-21290"/>
                </a:stretch>
              </a:blipFill>
            </p:spPr>
            <p:txBody>
              <a:bodyPr/>
              <a:lstStyle/>
              <a:p>
                <a:r>
                  <a:rPr lang="zh-CN" altLang="en-US">
                    <a:noFill/>
                  </a:rPr>
                  <a:t> </a:t>
                </a:r>
              </a:p>
            </p:txBody>
          </p:sp>
        </mc:Fallback>
      </mc:AlternateContent>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925252" y="1556792"/>
            <a:ext cx="7293496" cy="923330"/>
          </a:xfrm>
          <a:prstGeom prst="rect">
            <a:avLst/>
          </a:prstGeom>
          <a:noFill/>
        </p:spPr>
        <p:txBody>
          <a:bodyPr wrap="square" rtlCol="0">
            <a:spAutoFit/>
          </a:bodyPr>
          <a:lstStyle/>
          <a:p>
            <a:r>
              <a:rPr lang="en-US" dirty="0"/>
              <a:t>The infinitesimal volume to choose depends on the shape of the body (and how change the mass density). Often, there is not only one choice possible. Choose the infinitesimal volume the more convenient !  </a:t>
            </a:r>
            <a:endParaRPr lang="en-US" dirty="0"/>
          </a:p>
        </p:txBody>
      </p:sp>
      <p:sp>
        <p:nvSpPr>
          <p:cNvPr id="6" name="TextBox 5"/>
          <p:cNvSpPr txBox="1"/>
          <p:nvPr/>
        </p:nvSpPr>
        <p:spPr>
          <a:xfrm flipH="1">
            <a:off x="925252" y="2642917"/>
            <a:ext cx="7535180" cy="369332"/>
          </a:xfrm>
          <a:prstGeom prst="rect">
            <a:avLst/>
          </a:prstGeom>
          <a:noFill/>
        </p:spPr>
        <p:txBody>
          <a:bodyPr wrap="square" rtlCol="0">
            <a:spAutoFit/>
          </a:bodyPr>
          <a:lstStyle/>
          <a:p>
            <a:r>
              <a:rPr lang="en-US" dirty="0"/>
              <a:t>Example: a body of cubic shape:</a:t>
            </a:r>
            <a:endParaRPr lang="en-US" dirty="0"/>
          </a:p>
        </p:txBody>
      </p:sp>
      <p:cxnSp>
        <p:nvCxnSpPr>
          <p:cNvPr id="8" name="Straight Arrow Connector 7"/>
          <p:cNvCxnSpPr/>
          <p:nvPr/>
        </p:nvCxnSpPr>
        <p:spPr>
          <a:xfrm>
            <a:off x="1763688" y="4293096"/>
            <a:ext cx="8652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763688" y="3284984"/>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115616" y="4293096"/>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p:cNvSpPr txBox="1"/>
              <p:nvPr/>
            </p:nvSpPr>
            <p:spPr>
              <a:xfrm>
                <a:off x="2822931" y="4154596"/>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2822931" y="4154596"/>
                <a:ext cx="188128" cy="276999"/>
              </a:xfrm>
              <a:prstGeom prst="rect">
                <a:avLst/>
              </a:prstGeom>
              <a:blipFill rotWithShape="1">
                <a:blip r:embed="rId2"/>
                <a:stretch>
                  <a:fillRect l="-189" t="-154" r="-15923" b="2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1503552" y="3068960"/>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1503552" y="3068960"/>
                <a:ext cx="191526" cy="276999"/>
              </a:xfrm>
              <a:prstGeom prst="rect">
                <a:avLst/>
              </a:prstGeom>
              <a:blipFill rotWithShape="1">
                <a:blip r:embed="rId3"/>
                <a:stretch>
                  <a:fillRect l="-265" t="-2" r="-16109" b="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899592" y="4664169"/>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899592" y="4664169"/>
                <a:ext cx="173894" cy="276999"/>
              </a:xfrm>
              <a:prstGeom prst="rect">
                <a:avLst/>
              </a:prstGeom>
              <a:blipFill rotWithShape="1">
                <a:blip r:embed="rId4"/>
                <a:stretch>
                  <a:fillRect l="-248" t="-34" r="-17700" b="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1523781" y="4066039"/>
                <a:ext cx="21884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1523781" y="4066039"/>
                <a:ext cx="218842" cy="276999"/>
              </a:xfrm>
              <a:prstGeom prst="rect">
                <a:avLst/>
              </a:prstGeom>
              <a:blipFill rotWithShape="1">
                <a:blip r:embed="rId5"/>
                <a:stretch>
                  <a:fillRect l="-190" t="-48" r="-13844" b="99"/>
                </a:stretch>
              </a:blipFill>
            </p:spPr>
            <p:txBody>
              <a:bodyPr/>
              <a:lstStyle/>
              <a:p>
                <a:r>
                  <a:rPr lang="zh-CN" altLang="en-US">
                    <a:noFill/>
                  </a:rPr>
                  <a:t> </a:t>
                </a:r>
              </a:p>
            </p:txBody>
          </p:sp>
        </mc:Fallback>
      </mc:AlternateContent>
      <p:cxnSp>
        <p:nvCxnSpPr>
          <p:cNvPr id="25" name="Straight Connector 24"/>
          <p:cNvCxnSpPr/>
          <p:nvPr/>
        </p:nvCxnSpPr>
        <p:spPr>
          <a:xfrm>
            <a:off x="1908885" y="5320867"/>
            <a:ext cx="29209" cy="31169"/>
          </a:xfrm>
          <a:prstGeom prst="line">
            <a:avLst/>
          </a:prstGeom>
        </p:spPr>
        <p:style>
          <a:lnRef idx="1">
            <a:schemeClr val="accent1"/>
          </a:lnRef>
          <a:fillRef idx="0">
            <a:schemeClr val="accent1"/>
          </a:fillRef>
          <a:effectRef idx="0">
            <a:schemeClr val="accent1"/>
          </a:effectRef>
          <a:fontRef idx="minor">
            <a:schemeClr val="tx1"/>
          </a:fontRef>
        </p:style>
      </p:cxnSp>
      <p:sp>
        <p:nvSpPr>
          <p:cNvPr id="27" name="Arrow: Right 26"/>
          <p:cNvSpPr/>
          <p:nvPr/>
        </p:nvSpPr>
        <p:spPr>
          <a:xfrm>
            <a:off x="3635896" y="3527232"/>
            <a:ext cx="936104" cy="637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p:cNvSpPr txBox="1"/>
              <p:nvPr/>
            </p:nvSpPr>
            <p:spPr>
              <a:xfrm>
                <a:off x="4815884" y="3609019"/>
                <a:ext cx="2196820"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𝑑𝑉</m:t>
                      </m:r>
                      <m:r>
                        <a:rPr lang="en-US" sz="2800" b="0" i="1" smtClean="0">
                          <a:latin typeface="Cambria Math" panose="02040503050406030204" pitchFamily="18" charset="0"/>
                        </a:rPr>
                        <m:t>=</m:t>
                      </m:r>
                      <m:r>
                        <a:rPr lang="en-US" sz="2800" b="0" i="1" smtClean="0">
                          <a:latin typeface="Cambria Math" panose="02040503050406030204" pitchFamily="18" charset="0"/>
                        </a:rPr>
                        <m:t>𝑑𝑥𝑑𝑦𝑑𝑧</m:t>
                      </m:r>
                    </m:oMath>
                  </m:oMathPara>
                </a14:m>
                <a:endParaRPr lang="en-US" sz="2800" dirty="0"/>
              </a:p>
            </p:txBody>
          </p:sp>
        </mc:Choice>
        <mc:Fallback>
          <p:sp>
            <p:nvSpPr>
              <p:cNvPr id="28" name="TextBox 27"/>
              <p:cNvSpPr txBox="1">
                <a:spLocks noRot="1" noChangeAspect="1" noMove="1" noResize="1" noEditPoints="1" noAdjustHandles="1" noChangeArrowheads="1" noChangeShapeType="1" noTextEdit="1"/>
              </p:cNvSpPr>
              <p:nvPr/>
            </p:nvSpPr>
            <p:spPr>
              <a:xfrm>
                <a:off x="4815884" y="3609019"/>
                <a:ext cx="2196820" cy="430887"/>
              </a:xfrm>
              <a:prstGeom prst="rect">
                <a:avLst/>
              </a:prstGeom>
              <a:blipFill rotWithShape="1">
                <a:blip r:embed="rId6"/>
                <a:stretch>
                  <a:fillRect l="-2" t="-73" r="-1629" b="8"/>
                </a:stretch>
              </a:blipFill>
            </p:spPr>
            <p:txBody>
              <a:bodyPr/>
              <a:lstStyle/>
              <a:p>
                <a:r>
                  <a:rPr lang="zh-CN" alt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9"/>
          <p:cNvSpPr/>
          <p:nvPr/>
        </p:nvSpPr>
        <p:spPr>
          <a:xfrm>
            <a:off x="5363232" y="2075945"/>
            <a:ext cx="2197355" cy="1708509"/>
          </a:xfrm>
          <a:custGeom>
            <a:avLst/>
            <a:gdLst>
              <a:gd name="connsiteX0" fmla="*/ 131963 w 2197355"/>
              <a:gd name="connsiteY0" fmla="*/ 358610 h 1708509"/>
              <a:gd name="connsiteX1" fmla="*/ 1830134 w 2197355"/>
              <a:gd name="connsiteY1" fmla="*/ 71227 h 1708509"/>
              <a:gd name="connsiteX2" fmla="*/ 2078328 w 2197355"/>
              <a:gd name="connsiteY2" fmla="*/ 1508141 h 1708509"/>
              <a:gd name="connsiteX3" fmla="*/ 327906 w 2197355"/>
              <a:gd name="connsiteY3" fmla="*/ 1573456 h 1708509"/>
              <a:gd name="connsiteX4" fmla="*/ 131963 w 2197355"/>
              <a:gd name="connsiteY4" fmla="*/ 358610 h 17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355" h="1708509">
                <a:moveTo>
                  <a:pt x="131963" y="358610"/>
                </a:moveTo>
                <a:cubicBezTo>
                  <a:pt x="382334" y="108239"/>
                  <a:pt x="1505740" y="-120361"/>
                  <a:pt x="1830134" y="71227"/>
                </a:cubicBezTo>
                <a:cubicBezTo>
                  <a:pt x="2154528" y="262815"/>
                  <a:pt x="2328699" y="1257770"/>
                  <a:pt x="2078328" y="1508141"/>
                </a:cubicBezTo>
                <a:cubicBezTo>
                  <a:pt x="1827957" y="1758512"/>
                  <a:pt x="645769" y="1767222"/>
                  <a:pt x="327906" y="1573456"/>
                </a:cubicBezTo>
                <a:cubicBezTo>
                  <a:pt x="10043" y="1379690"/>
                  <a:pt x="-118408" y="608981"/>
                  <a:pt x="131963" y="35861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US" sz="3200" dirty="0"/>
              <a:t>If the center of mass is the origin of the 3D Cartesian system</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Freeform 29"/>
          <p:cNvSpPr/>
          <p:nvPr/>
        </p:nvSpPr>
        <p:spPr>
          <a:xfrm>
            <a:off x="1619672" y="1809062"/>
            <a:ext cx="2197355" cy="1708509"/>
          </a:xfrm>
          <a:custGeom>
            <a:avLst/>
            <a:gdLst>
              <a:gd name="connsiteX0" fmla="*/ 131963 w 2197355"/>
              <a:gd name="connsiteY0" fmla="*/ 358610 h 1708509"/>
              <a:gd name="connsiteX1" fmla="*/ 1830134 w 2197355"/>
              <a:gd name="connsiteY1" fmla="*/ 71227 h 1708509"/>
              <a:gd name="connsiteX2" fmla="*/ 2078328 w 2197355"/>
              <a:gd name="connsiteY2" fmla="*/ 1508141 h 1708509"/>
              <a:gd name="connsiteX3" fmla="*/ 327906 w 2197355"/>
              <a:gd name="connsiteY3" fmla="*/ 1573456 h 1708509"/>
              <a:gd name="connsiteX4" fmla="*/ 131963 w 2197355"/>
              <a:gd name="connsiteY4" fmla="*/ 358610 h 17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355" h="1708509">
                <a:moveTo>
                  <a:pt x="131963" y="358610"/>
                </a:moveTo>
                <a:cubicBezTo>
                  <a:pt x="382334" y="108239"/>
                  <a:pt x="1505740" y="-120361"/>
                  <a:pt x="1830134" y="71227"/>
                </a:cubicBezTo>
                <a:cubicBezTo>
                  <a:pt x="2154528" y="262815"/>
                  <a:pt x="2328699" y="1257770"/>
                  <a:pt x="2078328" y="1508141"/>
                </a:cubicBezTo>
                <a:cubicBezTo>
                  <a:pt x="1827957" y="1758512"/>
                  <a:pt x="645769" y="1767222"/>
                  <a:pt x="327906" y="1573456"/>
                </a:cubicBezTo>
                <a:cubicBezTo>
                  <a:pt x="10043" y="1379690"/>
                  <a:pt x="-118408" y="608981"/>
                  <a:pt x="131963" y="35861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440590" y="3229563"/>
            <a:ext cx="2007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440590" y="2221451"/>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92518" y="3229563"/>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440590" y="2509483"/>
            <a:ext cx="115212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Rectangle 9"/>
              <p:cNvSpPr/>
              <p:nvPr/>
            </p:nvSpPr>
            <p:spPr>
              <a:xfrm>
                <a:off x="1741427" y="2324816"/>
                <a:ext cx="56752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1741427" y="2324816"/>
                <a:ext cx="567528" cy="369332"/>
              </a:xfrm>
              <a:prstGeom prst="rect">
                <a:avLst/>
              </a:prstGeom>
              <a:blipFill rotWithShape="1">
                <a:blip r:embed="rId1"/>
                <a:stretch>
                  <a:fillRect l="-45" t="-22" r="17" b="1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2548850" y="2324816"/>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2548850" y="2324816"/>
                <a:ext cx="533736" cy="276999"/>
              </a:xfrm>
              <a:prstGeom prst="rect">
                <a:avLst/>
              </a:prstGeom>
              <a:blipFill rotWithShape="1">
                <a:blip r:embed="rId2"/>
                <a:stretch>
                  <a:fillRect l="-111" t="-29" r="-10533"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602200" y="3091063"/>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3602200" y="3091063"/>
                <a:ext cx="188128" cy="276999"/>
              </a:xfrm>
              <a:prstGeom prst="rect">
                <a:avLst/>
              </a:prstGeom>
              <a:blipFill rotWithShape="1">
                <a:blip r:embed="rId3"/>
                <a:stretch>
                  <a:fillRect l="-255" t="-187" r="-15857"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180454" y="2005427"/>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1180454" y="2005427"/>
                <a:ext cx="191526" cy="276999"/>
              </a:xfrm>
              <a:prstGeom prst="rect">
                <a:avLst/>
              </a:prstGeom>
              <a:blipFill rotWithShape="1">
                <a:blip r:embed="rId4"/>
                <a:stretch>
                  <a:fillRect l="-326" t="-35" r="-16047" b="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576494" y="3600636"/>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576494" y="3600636"/>
                <a:ext cx="173894" cy="276999"/>
              </a:xfrm>
              <a:prstGeom prst="rect">
                <a:avLst/>
              </a:prstGeom>
              <a:blipFill rotWithShape="1">
                <a:blip r:embed="rId5"/>
                <a:stretch>
                  <a:fillRect l="-316" t="-67" r="-17633"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1200683" y="3002506"/>
                <a:ext cx="21884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1200683" y="3002506"/>
                <a:ext cx="218842" cy="276999"/>
              </a:xfrm>
              <a:prstGeom prst="rect">
                <a:avLst/>
              </a:prstGeom>
              <a:blipFill rotWithShape="1">
                <a:blip r:embed="rId6"/>
                <a:stretch>
                  <a:fillRect l="-244" t="-82" r="-13791" b="1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1905882" y="3825286"/>
                <a:ext cx="8140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1905882" y="3825286"/>
                <a:ext cx="814069" cy="276999"/>
              </a:xfrm>
              <a:prstGeom prst="rect">
                <a:avLst/>
              </a:prstGeom>
              <a:blipFill rotWithShape="1">
                <a:blip r:embed="rId7"/>
                <a:stretch>
                  <a:fillRect l="-30" t="-17" r="-3948" b="67"/>
                </a:stretch>
              </a:blipFill>
            </p:spPr>
            <p:txBody>
              <a:bodyPr/>
              <a:lstStyle/>
              <a:p>
                <a:r>
                  <a:rPr lang="zh-CN" altLang="en-US">
                    <a:noFill/>
                  </a:rPr>
                  <a:t> </a:t>
                </a:r>
              </a:p>
            </p:txBody>
          </p:sp>
        </mc:Fallback>
      </mc:AlternateContent>
      <p:cxnSp>
        <p:nvCxnSpPr>
          <p:cNvPr id="18" name="Straight Arrow Connector 17"/>
          <p:cNvCxnSpPr/>
          <p:nvPr/>
        </p:nvCxnSpPr>
        <p:spPr>
          <a:xfrm flipV="1">
            <a:off x="6327919" y="2842013"/>
            <a:ext cx="1700465" cy="1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27919" y="1922088"/>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679847" y="2842013"/>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6381017" y="2538306"/>
                <a:ext cx="35157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6381017" y="2538306"/>
                <a:ext cx="351571" cy="276999"/>
              </a:xfrm>
              <a:prstGeom prst="rect">
                <a:avLst/>
              </a:prstGeom>
              <a:blipFill rotWithShape="1">
                <a:blip r:embed="rId8"/>
                <a:stretch>
                  <a:fillRect l="-153" t="-76" r="-10385" b="1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8082856" y="2850102"/>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8082856" y="2850102"/>
                <a:ext cx="188128" cy="276999"/>
              </a:xfrm>
              <a:prstGeom prst="rect">
                <a:avLst/>
              </a:prstGeom>
              <a:blipFill rotWithShape="1">
                <a:blip r:embed="rId3"/>
                <a:stretch>
                  <a:fillRect l="-306" t="-80" r="-15806" b="1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5992617" y="1864060"/>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5992617" y="1864060"/>
                <a:ext cx="191526" cy="276999"/>
              </a:xfrm>
              <a:prstGeom prst="rect">
                <a:avLst/>
              </a:prstGeom>
              <a:blipFill rotWithShape="1">
                <a:blip r:embed="rId4"/>
                <a:stretch>
                  <a:fillRect l="-64" t="-121" r="-16310" b="1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5329955" y="3404271"/>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5329955" y="3404271"/>
                <a:ext cx="173894" cy="276999"/>
              </a:xfrm>
              <a:prstGeom prst="rect">
                <a:avLst/>
              </a:prstGeom>
              <a:blipFill rotWithShape="1">
                <a:blip r:embed="rId5"/>
                <a:stretch>
                  <a:fillRect l="-230" t="-13" r="-17718"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1905882" y="4217992"/>
                <a:ext cx="812467"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r>
                        <a:rPr lang="en-GB" i="1" smtClean="0">
                          <a:latin typeface="Cambria Math" panose="02040503050406030204" pitchFamily="18" charset="0"/>
                          <a:ea typeface="Cambria Math" panose="02040503050406030204" pitchFamily="18" charset="0"/>
                        </a:rPr>
                        <m:t>≠</m:t>
                      </m:r>
                      <m:acc>
                        <m:accPr>
                          <m:chr m:val="⃗"/>
                          <m:ctrlPr>
                            <a:rPr lang="en-GB"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1905882" y="4217992"/>
                <a:ext cx="812467" cy="312458"/>
              </a:xfrm>
              <a:prstGeom prst="rect">
                <a:avLst/>
              </a:prstGeom>
              <a:blipFill rotWithShape="1">
                <a:blip r:embed="rId9"/>
                <a:stretch>
                  <a:fillRect l="-30" t="-103" r="-5716" b="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6184143" y="4172950"/>
                <a:ext cx="812467"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r>
                        <a:rPr lang="en-US" b="0" i="1" smtClean="0">
                          <a:latin typeface="Cambria Math" panose="02040503050406030204" pitchFamily="18" charset="0"/>
                        </a:rPr>
                        <m:t>=</m:t>
                      </m:r>
                      <m:acc>
                        <m:accPr>
                          <m:chr m:val="⃗"/>
                          <m:ctrlPr>
                            <a:rPr lang="en-GB"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6184143" y="4172950"/>
                <a:ext cx="812467" cy="312458"/>
              </a:xfrm>
              <a:prstGeom prst="rect">
                <a:avLst/>
              </a:prstGeom>
              <a:blipFill rotWithShape="1">
                <a:blip r:embed="rId10"/>
                <a:stretch>
                  <a:fillRect l="-63" t="-117" r="-5683" b="1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6149767" y="3840202"/>
                <a:ext cx="8140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a:off x="6149767" y="3840202"/>
                <a:ext cx="814069" cy="276999"/>
              </a:xfrm>
              <a:prstGeom prst="rect">
                <a:avLst/>
              </a:prstGeom>
              <a:blipFill rotWithShape="1">
                <a:blip r:embed="rId11"/>
                <a:stretch>
                  <a:fillRect l="-52" t="-129" r="-3926" b="179"/>
                </a:stretch>
              </a:blipFill>
            </p:spPr>
            <p:txBody>
              <a:bodyPr/>
              <a:lstStyle/>
              <a:p>
                <a:r>
                  <a:rPr lang="zh-CN" altLang="en-US">
                    <a:noFill/>
                  </a:rPr>
                  <a:t> </a:t>
                </a:r>
              </a:p>
            </p:txBody>
          </p:sp>
        </mc:Fallback>
      </mc:AlternateContent>
      <p:cxnSp>
        <p:nvCxnSpPr>
          <p:cNvPr id="34" name="Straight Connector 33"/>
          <p:cNvCxnSpPr/>
          <p:nvPr/>
        </p:nvCxnSpPr>
        <p:spPr>
          <a:xfrm>
            <a:off x="4572000" y="1143000"/>
            <a:ext cx="0" cy="35796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flipH="1">
            <a:off x="687801" y="908166"/>
            <a:ext cx="2618577" cy="923330"/>
          </a:xfrm>
          <a:prstGeom prst="rect">
            <a:avLst/>
          </a:prstGeom>
          <a:noFill/>
        </p:spPr>
        <p:txBody>
          <a:bodyPr wrap="square" rtlCol="0">
            <a:spAutoFit/>
          </a:bodyPr>
          <a:lstStyle/>
          <a:p>
            <a:r>
              <a:rPr lang="en-US" dirty="0"/>
              <a:t>If the center of mass is not at the origin O of the 3D Cartesian system:</a:t>
            </a:r>
            <a:endParaRPr lang="en-US" dirty="0"/>
          </a:p>
        </p:txBody>
      </p:sp>
      <p:sp>
        <p:nvSpPr>
          <p:cNvPr id="37" name="TextBox 36"/>
          <p:cNvSpPr txBox="1"/>
          <p:nvPr/>
        </p:nvSpPr>
        <p:spPr>
          <a:xfrm flipH="1">
            <a:off x="4748897" y="964558"/>
            <a:ext cx="3522086" cy="646331"/>
          </a:xfrm>
          <a:prstGeom prst="rect">
            <a:avLst/>
          </a:prstGeom>
          <a:noFill/>
        </p:spPr>
        <p:txBody>
          <a:bodyPr wrap="square" rtlCol="0">
            <a:spAutoFit/>
          </a:bodyPr>
          <a:lstStyle/>
          <a:p>
            <a:r>
              <a:rPr lang="en-US" dirty="0"/>
              <a:t>If the center of mass is at the origin O of the 3D Cartesian system:</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9"/>
          <p:cNvSpPr/>
          <p:nvPr/>
        </p:nvSpPr>
        <p:spPr>
          <a:xfrm>
            <a:off x="5363232" y="2075945"/>
            <a:ext cx="2197355" cy="1708509"/>
          </a:xfrm>
          <a:custGeom>
            <a:avLst/>
            <a:gdLst>
              <a:gd name="connsiteX0" fmla="*/ 131963 w 2197355"/>
              <a:gd name="connsiteY0" fmla="*/ 358610 h 1708509"/>
              <a:gd name="connsiteX1" fmla="*/ 1830134 w 2197355"/>
              <a:gd name="connsiteY1" fmla="*/ 71227 h 1708509"/>
              <a:gd name="connsiteX2" fmla="*/ 2078328 w 2197355"/>
              <a:gd name="connsiteY2" fmla="*/ 1508141 h 1708509"/>
              <a:gd name="connsiteX3" fmla="*/ 327906 w 2197355"/>
              <a:gd name="connsiteY3" fmla="*/ 1573456 h 1708509"/>
              <a:gd name="connsiteX4" fmla="*/ 131963 w 2197355"/>
              <a:gd name="connsiteY4" fmla="*/ 358610 h 17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355" h="1708509">
                <a:moveTo>
                  <a:pt x="131963" y="358610"/>
                </a:moveTo>
                <a:cubicBezTo>
                  <a:pt x="382334" y="108239"/>
                  <a:pt x="1505740" y="-120361"/>
                  <a:pt x="1830134" y="71227"/>
                </a:cubicBezTo>
                <a:cubicBezTo>
                  <a:pt x="2154528" y="262815"/>
                  <a:pt x="2328699" y="1257770"/>
                  <a:pt x="2078328" y="1508141"/>
                </a:cubicBezTo>
                <a:cubicBezTo>
                  <a:pt x="1827957" y="1758512"/>
                  <a:pt x="645769" y="1767222"/>
                  <a:pt x="327906" y="1573456"/>
                </a:cubicBezTo>
                <a:cubicBezTo>
                  <a:pt x="10043" y="1379690"/>
                  <a:pt x="-118408" y="608981"/>
                  <a:pt x="131963" y="35861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US" sz="3200" dirty="0"/>
              <a:t>If the center of mass is the origin of the 3D Cartesian system</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Freeform 29"/>
          <p:cNvSpPr/>
          <p:nvPr/>
        </p:nvSpPr>
        <p:spPr>
          <a:xfrm>
            <a:off x="1619672" y="1809062"/>
            <a:ext cx="2197355" cy="1708509"/>
          </a:xfrm>
          <a:custGeom>
            <a:avLst/>
            <a:gdLst>
              <a:gd name="connsiteX0" fmla="*/ 131963 w 2197355"/>
              <a:gd name="connsiteY0" fmla="*/ 358610 h 1708509"/>
              <a:gd name="connsiteX1" fmla="*/ 1830134 w 2197355"/>
              <a:gd name="connsiteY1" fmla="*/ 71227 h 1708509"/>
              <a:gd name="connsiteX2" fmla="*/ 2078328 w 2197355"/>
              <a:gd name="connsiteY2" fmla="*/ 1508141 h 1708509"/>
              <a:gd name="connsiteX3" fmla="*/ 327906 w 2197355"/>
              <a:gd name="connsiteY3" fmla="*/ 1573456 h 1708509"/>
              <a:gd name="connsiteX4" fmla="*/ 131963 w 2197355"/>
              <a:gd name="connsiteY4" fmla="*/ 358610 h 17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355" h="1708509">
                <a:moveTo>
                  <a:pt x="131963" y="358610"/>
                </a:moveTo>
                <a:cubicBezTo>
                  <a:pt x="382334" y="108239"/>
                  <a:pt x="1505740" y="-120361"/>
                  <a:pt x="1830134" y="71227"/>
                </a:cubicBezTo>
                <a:cubicBezTo>
                  <a:pt x="2154528" y="262815"/>
                  <a:pt x="2328699" y="1257770"/>
                  <a:pt x="2078328" y="1508141"/>
                </a:cubicBezTo>
                <a:cubicBezTo>
                  <a:pt x="1827957" y="1758512"/>
                  <a:pt x="645769" y="1767222"/>
                  <a:pt x="327906" y="1573456"/>
                </a:cubicBezTo>
                <a:cubicBezTo>
                  <a:pt x="10043" y="1379690"/>
                  <a:pt x="-118408" y="608981"/>
                  <a:pt x="131963" y="35861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440590" y="3229563"/>
            <a:ext cx="2007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440590" y="2221451"/>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92518" y="3229563"/>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440590" y="2509483"/>
            <a:ext cx="115212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Rectangle 9"/>
              <p:cNvSpPr/>
              <p:nvPr/>
            </p:nvSpPr>
            <p:spPr>
              <a:xfrm>
                <a:off x="1741427" y="2324816"/>
                <a:ext cx="56752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1741427" y="2324816"/>
                <a:ext cx="567528" cy="369332"/>
              </a:xfrm>
              <a:prstGeom prst="rect">
                <a:avLst/>
              </a:prstGeom>
              <a:blipFill rotWithShape="1">
                <a:blip r:embed="rId1"/>
                <a:stretch>
                  <a:fillRect l="-45" t="-22" r="17" b="1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2548850" y="2324816"/>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2548850" y="2324816"/>
                <a:ext cx="533736" cy="276999"/>
              </a:xfrm>
              <a:prstGeom prst="rect">
                <a:avLst/>
              </a:prstGeom>
              <a:blipFill rotWithShape="1">
                <a:blip r:embed="rId2"/>
                <a:stretch>
                  <a:fillRect l="-111" t="-29" r="-10533"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602200" y="3091063"/>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3602200" y="3091063"/>
                <a:ext cx="188128" cy="276999"/>
              </a:xfrm>
              <a:prstGeom prst="rect">
                <a:avLst/>
              </a:prstGeom>
              <a:blipFill rotWithShape="1">
                <a:blip r:embed="rId3"/>
                <a:stretch>
                  <a:fillRect l="-255" t="-187" r="-15857"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180454" y="2005427"/>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1180454" y="2005427"/>
                <a:ext cx="191526" cy="276999"/>
              </a:xfrm>
              <a:prstGeom prst="rect">
                <a:avLst/>
              </a:prstGeom>
              <a:blipFill rotWithShape="1">
                <a:blip r:embed="rId4"/>
                <a:stretch>
                  <a:fillRect l="-326" t="-35" r="-16047" b="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576494" y="3600636"/>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576494" y="3600636"/>
                <a:ext cx="173894" cy="276999"/>
              </a:xfrm>
              <a:prstGeom prst="rect">
                <a:avLst/>
              </a:prstGeom>
              <a:blipFill rotWithShape="1">
                <a:blip r:embed="rId5"/>
                <a:stretch>
                  <a:fillRect l="-316" t="-67" r="-17633"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1200683" y="3002506"/>
                <a:ext cx="21884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1200683" y="3002506"/>
                <a:ext cx="218842" cy="276999"/>
              </a:xfrm>
              <a:prstGeom prst="rect">
                <a:avLst/>
              </a:prstGeom>
              <a:blipFill rotWithShape="1">
                <a:blip r:embed="rId6"/>
                <a:stretch>
                  <a:fillRect l="-244" t="-82" r="-13791" b="1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1905882" y="3825286"/>
                <a:ext cx="8140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1905882" y="3825286"/>
                <a:ext cx="814069" cy="276999"/>
              </a:xfrm>
              <a:prstGeom prst="rect">
                <a:avLst/>
              </a:prstGeom>
              <a:blipFill rotWithShape="1">
                <a:blip r:embed="rId7"/>
                <a:stretch>
                  <a:fillRect l="-30" t="-17" r="-3948" b="67"/>
                </a:stretch>
              </a:blipFill>
            </p:spPr>
            <p:txBody>
              <a:bodyPr/>
              <a:lstStyle/>
              <a:p>
                <a:r>
                  <a:rPr lang="zh-CN" altLang="en-US">
                    <a:noFill/>
                  </a:rPr>
                  <a:t> </a:t>
                </a:r>
              </a:p>
            </p:txBody>
          </p:sp>
        </mc:Fallback>
      </mc:AlternateContent>
      <p:cxnSp>
        <p:nvCxnSpPr>
          <p:cNvPr id="18" name="Straight Arrow Connector 17"/>
          <p:cNvCxnSpPr/>
          <p:nvPr/>
        </p:nvCxnSpPr>
        <p:spPr>
          <a:xfrm flipV="1">
            <a:off x="6327919" y="2842013"/>
            <a:ext cx="1700465" cy="1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27919" y="1922088"/>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679847" y="2842013"/>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6381017" y="2538306"/>
                <a:ext cx="35157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6381017" y="2538306"/>
                <a:ext cx="351571" cy="276999"/>
              </a:xfrm>
              <a:prstGeom prst="rect">
                <a:avLst/>
              </a:prstGeom>
              <a:blipFill rotWithShape="1">
                <a:blip r:embed="rId8"/>
                <a:stretch>
                  <a:fillRect l="-153" t="-76" r="-10385" b="1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8082856" y="2850102"/>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8082856" y="2850102"/>
                <a:ext cx="188128" cy="276999"/>
              </a:xfrm>
              <a:prstGeom prst="rect">
                <a:avLst/>
              </a:prstGeom>
              <a:blipFill rotWithShape="1">
                <a:blip r:embed="rId3"/>
                <a:stretch>
                  <a:fillRect l="-306" t="-80" r="-15806" b="1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5992617" y="1864060"/>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5992617" y="1864060"/>
                <a:ext cx="191526" cy="276999"/>
              </a:xfrm>
              <a:prstGeom prst="rect">
                <a:avLst/>
              </a:prstGeom>
              <a:blipFill rotWithShape="1">
                <a:blip r:embed="rId4"/>
                <a:stretch>
                  <a:fillRect l="-64" t="-121" r="-16310" b="1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5329955" y="3404271"/>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5329955" y="3404271"/>
                <a:ext cx="173894" cy="276999"/>
              </a:xfrm>
              <a:prstGeom prst="rect">
                <a:avLst/>
              </a:prstGeom>
              <a:blipFill rotWithShape="1">
                <a:blip r:embed="rId5"/>
                <a:stretch>
                  <a:fillRect l="-230" t="-13" r="-17718"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1905882" y="4217992"/>
                <a:ext cx="812467"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r>
                        <a:rPr lang="en-GB" i="1" smtClean="0">
                          <a:latin typeface="Cambria Math" panose="02040503050406030204" pitchFamily="18" charset="0"/>
                          <a:ea typeface="Cambria Math" panose="02040503050406030204" pitchFamily="18" charset="0"/>
                        </a:rPr>
                        <m:t>≠</m:t>
                      </m:r>
                      <m:acc>
                        <m:accPr>
                          <m:chr m:val="⃗"/>
                          <m:ctrlPr>
                            <a:rPr lang="en-GB"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1905882" y="4217992"/>
                <a:ext cx="812467" cy="312458"/>
              </a:xfrm>
              <a:prstGeom prst="rect">
                <a:avLst/>
              </a:prstGeom>
              <a:blipFill rotWithShape="1">
                <a:blip r:embed="rId9"/>
                <a:stretch>
                  <a:fillRect l="-30" t="-103" r="-5716" b="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6184143" y="4172950"/>
                <a:ext cx="812467"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r>
                        <a:rPr lang="en-US" b="0" i="1" smtClean="0">
                          <a:latin typeface="Cambria Math" panose="02040503050406030204" pitchFamily="18" charset="0"/>
                        </a:rPr>
                        <m:t>=</m:t>
                      </m:r>
                      <m:acc>
                        <m:accPr>
                          <m:chr m:val="⃗"/>
                          <m:ctrlPr>
                            <a:rPr lang="en-GB"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6184143" y="4172950"/>
                <a:ext cx="812467" cy="312458"/>
              </a:xfrm>
              <a:prstGeom prst="rect">
                <a:avLst/>
              </a:prstGeom>
              <a:blipFill rotWithShape="1">
                <a:blip r:embed="rId10"/>
                <a:stretch>
                  <a:fillRect l="-63" t="-117" r="-5683" b="1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6149767" y="3840202"/>
                <a:ext cx="8140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a:off x="6149767" y="3840202"/>
                <a:ext cx="814069" cy="276999"/>
              </a:xfrm>
              <a:prstGeom prst="rect">
                <a:avLst/>
              </a:prstGeom>
              <a:blipFill rotWithShape="1">
                <a:blip r:embed="rId11"/>
                <a:stretch>
                  <a:fillRect l="-52" t="-129" r="-3926" b="179"/>
                </a:stretch>
              </a:blipFill>
            </p:spPr>
            <p:txBody>
              <a:bodyPr/>
              <a:lstStyle/>
              <a:p>
                <a:r>
                  <a:rPr lang="zh-CN" altLang="en-US">
                    <a:noFill/>
                  </a:rPr>
                  <a:t> </a:t>
                </a:r>
              </a:p>
            </p:txBody>
          </p:sp>
        </mc:Fallback>
      </mc:AlternateContent>
      <p:cxnSp>
        <p:nvCxnSpPr>
          <p:cNvPr id="34" name="Straight Connector 33"/>
          <p:cNvCxnSpPr/>
          <p:nvPr/>
        </p:nvCxnSpPr>
        <p:spPr>
          <a:xfrm>
            <a:off x="4572000" y="1143000"/>
            <a:ext cx="0" cy="35796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flipH="1">
            <a:off x="687801" y="908166"/>
            <a:ext cx="2618577" cy="923330"/>
          </a:xfrm>
          <a:prstGeom prst="rect">
            <a:avLst/>
          </a:prstGeom>
          <a:noFill/>
        </p:spPr>
        <p:txBody>
          <a:bodyPr wrap="square" rtlCol="0">
            <a:spAutoFit/>
          </a:bodyPr>
          <a:lstStyle/>
          <a:p>
            <a:r>
              <a:rPr lang="en-US" dirty="0"/>
              <a:t>If the center of mass is not at the origin O of the 3D Cartesian system:</a:t>
            </a:r>
            <a:endParaRPr lang="en-US" dirty="0"/>
          </a:p>
        </p:txBody>
      </p:sp>
      <p:sp>
        <p:nvSpPr>
          <p:cNvPr id="37" name="TextBox 36"/>
          <p:cNvSpPr txBox="1"/>
          <p:nvPr/>
        </p:nvSpPr>
        <p:spPr>
          <a:xfrm flipH="1">
            <a:off x="4748897" y="964558"/>
            <a:ext cx="3522086" cy="646331"/>
          </a:xfrm>
          <a:prstGeom prst="rect">
            <a:avLst/>
          </a:prstGeom>
          <a:noFill/>
        </p:spPr>
        <p:txBody>
          <a:bodyPr wrap="square" rtlCol="0">
            <a:spAutoFit/>
          </a:bodyPr>
          <a:lstStyle/>
          <a:p>
            <a:r>
              <a:rPr lang="en-US" dirty="0"/>
              <a:t>If the center of mass is at the origin O of the 3D Cartesian system:</a:t>
            </a:r>
            <a:endParaRPr lang="en-US" dirty="0"/>
          </a:p>
        </p:txBody>
      </p:sp>
      <mc:AlternateContent xmlns:mc="http://schemas.openxmlformats.org/markup-compatibility/2006">
        <mc:Choice xmlns:a14="http://schemas.microsoft.com/office/drawing/2010/main" Requires="a14">
          <p:sp>
            <p:nvSpPr>
              <p:cNvPr id="40" name="TextBox 39"/>
              <p:cNvSpPr txBox="1"/>
              <p:nvPr/>
            </p:nvSpPr>
            <p:spPr>
              <a:xfrm>
                <a:off x="79430" y="5256457"/>
                <a:ext cx="1756266" cy="40479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r>
                        <a:rPr lang="en-US" b="0" i="1" smtClean="0">
                          <a:latin typeface="Cambria Math" panose="02040503050406030204" pitchFamily="18" charset="0"/>
                        </a:rPr>
                        <m:t>=</m:t>
                      </m:r>
                      <m:acc>
                        <m:accPr>
                          <m:chr m:val="⃗"/>
                          <m:ctrlPr>
                            <a:rPr lang="en-GB"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m:oMathPara>
                </a14:m>
                <a:endParaRPr lang="en-US" dirty="0"/>
              </a:p>
            </p:txBody>
          </p:sp>
        </mc:Choice>
        <mc:Fallback>
          <p:sp>
            <p:nvSpPr>
              <p:cNvPr id="40" name="TextBox 39"/>
              <p:cNvSpPr txBox="1">
                <a:spLocks noRot="1" noChangeAspect="1" noMove="1" noResize="1" noEditPoints="1" noAdjustHandles="1" noChangeArrowheads="1" noChangeShapeType="1" noTextEdit="1"/>
              </p:cNvSpPr>
              <p:nvPr/>
            </p:nvSpPr>
            <p:spPr>
              <a:xfrm>
                <a:off x="79430" y="5256457"/>
                <a:ext cx="1756266" cy="404791"/>
              </a:xfrm>
              <a:prstGeom prst="rect">
                <a:avLst/>
              </a:prstGeom>
              <a:blipFill rotWithShape="1">
                <a:blip r:embed="rId12"/>
                <a:stretch>
                  <a:fillRect l="-3" t="-139" r="31"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a:off x="2555776" y="5124209"/>
                <a:ext cx="1387996" cy="66928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en-US" sz="1800" i="1" dirty="0" smtClean="0">
                              <a:latin typeface="Cambria Math" panose="02040503050406030204" pitchFamily="18" charset="0"/>
                            </a:rPr>
                          </m:ctrlPr>
                        </m:fPr>
                        <m:num>
                          <m:nary>
                            <m:naryPr>
                              <m:limLoc m:val="undOvr"/>
                              <m:subHide m:val="on"/>
                              <m:supHide m:val="on"/>
                              <m:ctrlPr>
                                <a:rPr lang="en-US" sz="1800" i="1" dirty="0" smtClean="0">
                                  <a:latin typeface="Cambria Math" panose="02040503050406030204" pitchFamily="18" charset="0"/>
                                </a:rPr>
                              </m:ctrlPr>
                            </m:naryPr>
                            <m:sub/>
                            <m:sup/>
                            <m:e>
                              <m:acc>
                                <m:accPr>
                                  <m:chr m:val="⃗"/>
                                  <m:ctrlPr>
                                    <a:rPr lang="en-US" sz="1800" i="1" dirty="0" smtClean="0">
                                      <a:latin typeface="Cambria Math" panose="02040503050406030204" pitchFamily="18" charset="0"/>
                                    </a:rPr>
                                  </m:ctrlPr>
                                </m:accPr>
                                <m:e>
                                  <m:r>
                                    <a:rPr lang="en-GB" sz="1800" b="0" i="1" dirty="0" smtClean="0">
                                      <a:latin typeface="Cambria Math" panose="02040503050406030204" pitchFamily="18" charset="0"/>
                                    </a:rPr>
                                    <m:t>𝑟</m:t>
                                  </m:r>
                                </m:e>
                              </m:acc>
                              <m:r>
                                <a:rPr lang="en-GB" sz="1800" b="0" i="1" dirty="0" smtClean="0">
                                  <a:latin typeface="Cambria Math" panose="02040503050406030204" pitchFamily="18" charset="0"/>
                                </a:rPr>
                                <m:t>𝑑𝑚</m:t>
                              </m:r>
                            </m:e>
                          </m:nary>
                        </m:num>
                        <m:den>
                          <m:r>
                            <a:rPr lang="en-GB" sz="1800" b="0" i="1" dirty="0" smtClean="0">
                              <a:latin typeface="Cambria Math" panose="02040503050406030204" pitchFamily="18" charset="0"/>
                            </a:rPr>
                            <m:t>𝑀</m:t>
                          </m:r>
                        </m:den>
                      </m:f>
                      <m:r>
                        <a:rPr lang="en-US" sz="1800" b="0" i="1" dirty="0" smtClean="0">
                          <a:latin typeface="Cambria Math" panose="02040503050406030204" pitchFamily="18" charset="0"/>
                        </a:rPr>
                        <m:t>=</m:t>
                      </m:r>
                      <m:acc>
                        <m:accPr>
                          <m:chr m:val="⃗"/>
                          <m:ctrlPr>
                            <a:rPr lang="en-US" sz="1800" b="0" i="1" dirty="0" smtClean="0">
                              <a:latin typeface="Cambria Math" panose="02040503050406030204" pitchFamily="18" charset="0"/>
                            </a:rPr>
                          </m:ctrlPr>
                        </m:accPr>
                        <m:e>
                          <m:r>
                            <a:rPr lang="en-US" sz="1800" b="0" i="1" dirty="0" smtClean="0">
                              <a:latin typeface="Cambria Math" panose="02040503050406030204" pitchFamily="18" charset="0"/>
                            </a:rPr>
                            <m:t>0</m:t>
                          </m:r>
                        </m:e>
                      </m:acc>
                    </m:oMath>
                  </m:oMathPara>
                </a14:m>
                <a:endParaRPr lang="en-US" dirty="0"/>
              </a:p>
            </p:txBody>
          </p:sp>
        </mc:Choice>
        <mc:Fallback>
          <p:sp>
            <p:nvSpPr>
              <p:cNvPr id="43" name="TextBox 42"/>
              <p:cNvSpPr txBox="1">
                <a:spLocks noRot="1" noChangeAspect="1" noMove="1" noResize="1" noEditPoints="1" noAdjustHandles="1" noChangeArrowheads="1" noChangeShapeType="1" noTextEdit="1"/>
              </p:cNvSpPr>
              <p:nvPr/>
            </p:nvSpPr>
            <p:spPr>
              <a:xfrm>
                <a:off x="2555776" y="5124209"/>
                <a:ext cx="1387996" cy="669286"/>
              </a:xfrm>
              <a:prstGeom prst="rect">
                <a:avLst/>
              </a:prstGeom>
              <a:blipFill rotWithShape="1">
                <a:blip r:embed="rId13"/>
                <a:stretch>
                  <a:fillRect l="-39" t="-59" r="30" b="58"/>
                </a:stretch>
              </a:blipFill>
            </p:spPr>
            <p:txBody>
              <a:bodyPr/>
              <a:lstStyle/>
              <a:p>
                <a:r>
                  <a:rPr lang="zh-CN" altLang="en-US">
                    <a:noFill/>
                  </a:rPr>
                  <a:t> </a:t>
                </a:r>
              </a:p>
            </p:txBody>
          </p:sp>
        </mc:Fallback>
      </mc:AlternateContent>
      <p:sp>
        <p:nvSpPr>
          <p:cNvPr id="44" name="Arrow: Left-Right 43"/>
          <p:cNvSpPr/>
          <p:nvPr/>
        </p:nvSpPr>
        <p:spPr>
          <a:xfrm>
            <a:off x="1741427" y="5411130"/>
            <a:ext cx="806811" cy="2501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p:cNvSpPr/>
          <p:nvPr/>
        </p:nvSpPr>
        <p:spPr>
          <a:xfrm>
            <a:off x="4936471" y="4651574"/>
            <a:ext cx="1387995" cy="20907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9"/>
          <p:cNvSpPr/>
          <p:nvPr/>
        </p:nvSpPr>
        <p:spPr>
          <a:xfrm>
            <a:off x="5363232" y="2075945"/>
            <a:ext cx="2197355" cy="1708509"/>
          </a:xfrm>
          <a:custGeom>
            <a:avLst/>
            <a:gdLst>
              <a:gd name="connsiteX0" fmla="*/ 131963 w 2197355"/>
              <a:gd name="connsiteY0" fmla="*/ 358610 h 1708509"/>
              <a:gd name="connsiteX1" fmla="*/ 1830134 w 2197355"/>
              <a:gd name="connsiteY1" fmla="*/ 71227 h 1708509"/>
              <a:gd name="connsiteX2" fmla="*/ 2078328 w 2197355"/>
              <a:gd name="connsiteY2" fmla="*/ 1508141 h 1708509"/>
              <a:gd name="connsiteX3" fmla="*/ 327906 w 2197355"/>
              <a:gd name="connsiteY3" fmla="*/ 1573456 h 1708509"/>
              <a:gd name="connsiteX4" fmla="*/ 131963 w 2197355"/>
              <a:gd name="connsiteY4" fmla="*/ 358610 h 17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355" h="1708509">
                <a:moveTo>
                  <a:pt x="131963" y="358610"/>
                </a:moveTo>
                <a:cubicBezTo>
                  <a:pt x="382334" y="108239"/>
                  <a:pt x="1505740" y="-120361"/>
                  <a:pt x="1830134" y="71227"/>
                </a:cubicBezTo>
                <a:cubicBezTo>
                  <a:pt x="2154528" y="262815"/>
                  <a:pt x="2328699" y="1257770"/>
                  <a:pt x="2078328" y="1508141"/>
                </a:cubicBezTo>
                <a:cubicBezTo>
                  <a:pt x="1827957" y="1758512"/>
                  <a:pt x="645769" y="1767222"/>
                  <a:pt x="327906" y="1573456"/>
                </a:cubicBezTo>
                <a:cubicBezTo>
                  <a:pt x="10043" y="1379690"/>
                  <a:pt x="-118408" y="608981"/>
                  <a:pt x="131963" y="35861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US" sz="3200" dirty="0"/>
              <a:t>If the center of mass is the origin of the 3D Cartesian system</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Freeform 29"/>
          <p:cNvSpPr/>
          <p:nvPr/>
        </p:nvSpPr>
        <p:spPr>
          <a:xfrm>
            <a:off x="1619672" y="1809062"/>
            <a:ext cx="2197355" cy="1708509"/>
          </a:xfrm>
          <a:custGeom>
            <a:avLst/>
            <a:gdLst>
              <a:gd name="connsiteX0" fmla="*/ 131963 w 2197355"/>
              <a:gd name="connsiteY0" fmla="*/ 358610 h 1708509"/>
              <a:gd name="connsiteX1" fmla="*/ 1830134 w 2197355"/>
              <a:gd name="connsiteY1" fmla="*/ 71227 h 1708509"/>
              <a:gd name="connsiteX2" fmla="*/ 2078328 w 2197355"/>
              <a:gd name="connsiteY2" fmla="*/ 1508141 h 1708509"/>
              <a:gd name="connsiteX3" fmla="*/ 327906 w 2197355"/>
              <a:gd name="connsiteY3" fmla="*/ 1573456 h 1708509"/>
              <a:gd name="connsiteX4" fmla="*/ 131963 w 2197355"/>
              <a:gd name="connsiteY4" fmla="*/ 358610 h 17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355" h="1708509">
                <a:moveTo>
                  <a:pt x="131963" y="358610"/>
                </a:moveTo>
                <a:cubicBezTo>
                  <a:pt x="382334" y="108239"/>
                  <a:pt x="1505740" y="-120361"/>
                  <a:pt x="1830134" y="71227"/>
                </a:cubicBezTo>
                <a:cubicBezTo>
                  <a:pt x="2154528" y="262815"/>
                  <a:pt x="2328699" y="1257770"/>
                  <a:pt x="2078328" y="1508141"/>
                </a:cubicBezTo>
                <a:cubicBezTo>
                  <a:pt x="1827957" y="1758512"/>
                  <a:pt x="645769" y="1767222"/>
                  <a:pt x="327906" y="1573456"/>
                </a:cubicBezTo>
                <a:cubicBezTo>
                  <a:pt x="10043" y="1379690"/>
                  <a:pt x="-118408" y="608981"/>
                  <a:pt x="131963" y="35861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440590" y="3229563"/>
            <a:ext cx="2007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440590" y="2221451"/>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92518" y="3229563"/>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440590" y="2509483"/>
            <a:ext cx="115212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Rectangle 9"/>
              <p:cNvSpPr/>
              <p:nvPr/>
            </p:nvSpPr>
            <p:spPr>
              <a:xfrm>
                <a:off x="1741427" y="2324816"/>
                <a:ext cx="56752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1741427" y="2324816"/>
                <a:ext cx="567528" cy="369332"/>
              </a:xfrm>
              <a:prstGeom prst="rect">
                <a:avLst/>
              </a:prstGeom>
              <a:blipFill rotWithShape="1">
                <a:blip r:embed="rId1"/>
                <a:stretch>
                  <a:fillRect l="-45" t="-22" r="17" b="1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2548850" y="2324816"/>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2548850" y="2324816"/>
                <a:ext cx="533736" cy="276999"/>
              </a:xfrm>
              <a:prstGeom prst="rect">
                <a:avLst/>
              </a:prstGeom>
              <a:blipFill rotWithShape="1">
                <a:blip r:embed="rId2"/>
                <a:stretch>
                  <a:fillRect l="-111" t="-29" r="-10533"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602200" y="3091063"/>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3602200" y="3091063"/>
                <a:ext cx="188128" cy="276999"/>
              </a:xfrm>
              <a:prstGeom prst="rect">
                <a:avLst/>
              </a:prstGeom>
              <a:blipFill rotWithShape="1">
                <a:blip r:embed="rId3"/>
                <a:stretch>
                  <a:fillRect l="-255" t="-187" r="-15857"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180454" y="2005427"/>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1180454" y="2005427"/>
                <a:ext cx="191526" cy="276999"/>
              </a:xfrm>
              <a:prstGeom prst="rect">
                <a:avLst/>
              </a:prstGeom>
              <a:blipFill rotWithShape="1">
                <a:blip r:embed="rId4"/>
                <a:stretch>
                  <a:fillRect l="-326" t="-35" r="-16047" b="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576494" y="3600636"/>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576494" y="3600636"/>
                <a:ext cx="173894" cy="276999"/>
              </a:xfrm>
              <a:prstGeom prst="rect">
                <a:avLst/>
              </a:prstGeom>
              <a:blipFill rotWithShape="1">
                <a:blip r:embed="rId5"/>
                <a:stretch>
                  <a:fillRect l="-316" t="-67" r="-17633"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1200683" y="3002506"/>
                <a:ext cx="21884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1200683" y="3002506"/>
                <a:ext cx="218842" cy="276999"/>
              </a:xfrm>
              <a:prstGeom prst="rect">
                <a:avLst/>
              </a:prstGeom>
              <a:blipFill rotWithShape="1">
                <a:blip r:embed="rId6"/>
                <a:stretch>
                  <a:fillRect l="-244" t="-82" r="-13791" b="1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1905882" y="3825286"/>
                <a:ext cx="8140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1905882" y="3825286"/>
                <a:ext cx="814069" cy="276999"/>
              </a:xfrm>
              <a:prstGeom prst="rect">
                <a:avLst/>
              </a:prstGeom>
              <a:blipFill rotWithShape="1">
                <a:blip r:embed="rId7"/>
                <a:stretch>
                  <a:fillRect l="-30" t="-17" r="-3948" b="67"/>
                </a:stretch>
              </a:blipFill>
            </p:spPr>
            <p:txBody>
              <a:bodyPr/>
              <a:lstStyle/>
              <a:p>
                <a:r>
                  <a:rPr lang="zh-CN" altLang="en-US">
                    <a:noFill/>
                  </a:rPr>
                  <a:t> </a:t>
                </a:r>
              </a:p>
            </p:txBody>
          </p:sp>
        </mc:Fallback>
      </mc:AlternateContent>
      <p:cxnSp>
        <p:nvCxnSpPr>
          <p:cNvPr id="18" name="Straight Arrow Connector 17"/>
          <p:cNvCxnSpPr/>
          <p:nvPr/>
        </p:nvCxnSpPr>
        <p:spPr>
          <a:xfrm flipV="1">
            <a:off x="6327919" y="2842013"/>
            <a:ext cx="1700465" cy="1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27919" y="1922088"/>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679847" y="2842013"/>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6381017" y="2538306"/>
                <a:ext cx="35157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6381017" y="2538306"/>
                <a:ext cx="351571" cy="276999"/>
              </a:xfrm>
              <a:prstGeom prst="rect">
                <a:avLst/>
              </a:prstGeom>
              <a:blipFill rotWithShape="1">
                <a:blip r:embed="rId8"/>
                <a:stretch>
                  <a:fillRect l="-153" t="-76" r="-10385" b="1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8082856" y="2850102"/>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8082856" y="2850102"/>
                <a:ext cx="188128" cy="276999"/>
              </a:xfrm>
              <a:prstGeom prst="rect">
                <a:avLst/>
              </a:prstGeom>
              <a:blipFill rotWithShape="1">
                <a:blip r:embed="rId3"/>
                <a:stretch>
                  <a:fillRect l="-306" t="-80" r="-15806" b="1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5992617" y="1864060"/>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5992617" y="1864060"/>
                <a:ext cx="191526" cy="276999"/>
              </a:xfrm>
              <a:prstGeom prst="rect">
                <a:avLst/>
              </a:prstGeom>
              <a:blipFill rotWithShape="1">
                <a:blip r:embed="rId4"/>
                <a:stretch>
                  <a:fillRect l="-64" t="-121" r="-16310" b="1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5329955" y="3404271"/>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5329955" y="3404271"/>
                <a:ext cx="173894" cy="276999"/>
              </a:xfrm>
              <a:prstGeom prst="rect">
                <a:avLst/>
              </a:prstGeom>
              <a:blipFill rotWithShape="1">
                <a:blip r:embed="rId5"/>
                <a:stretch>
                  <a:fillRect l="-230" t="-13" r="-17718"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1905882" y="4217992"/>
                <a:ext cx="812467"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r>
                        <a:rPr lang="en-GB" i="1" smtClean="0">
                          <a:latin typeface="Cambria Math" panose="02040503050406030204" pitchFamily="18" charset="0"/>
                          <a:ea typeface="Cambria Math" panose="02040503050406030204" pitchFamily="18" charset="0"/>
                        </a:rPr>
                        <m:t>≠</m:t>
                      </m:r>
                      <m:acc>
                        <m:accPr>
                          <m:chr m:val="⃗"/>
                          <m:ctrlPr>
                            <a:rPr lang="en-GB"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1905882" y="4217992"/>
                <a:ext cx="812467" cy="312458"/>
              </a:xfrm>
              <a:prstGeom prst="rect">
                <a:avLst/>
              </a:prstGeom>
              <a:blipFill rotWithShape="1">
                <a:blip r:embed="rId9"/>
                <a:stretch>
                  <a:fillRect l="-30" t="-103" r="-5716" b="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6184143" y="4172950"/>
                <a:ext cx="812467"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r>
                        <a:rPr lang="en-US" b="0" i="1" smtClean="0">
                          <a:latin typeface="Cambria Math" panose="02040503050406030204" pitchFamily="18" charset="0"/>
                        </a:rPr>
                        <m:t>=</m:t>
                      </m:r>
                      <m:acc>
                        <m:accPr>
                          <m:chr m:val="⃗"/>
                          <m:ctrlPr>
                            <a:rPr lang="en-GB"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6184143" y="4172950"/>
                <a:ext cx="812467" cy="312458"/>
              </a:xfrm>
              <a:prstGeom prst="rect">
                <a:avLst/>
              </a:prstGeom>
              <a:blipFill rotWithShape="1">
                <a:blip r:embed="rId10"/>
                <a:stretch>
                  <a:fillRect l="-63" t="-117" r="-5683" b="1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6149767" y="3840202"/>
                <a:ext cx="8140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a:off x="6149767" y="3840202"/>
                <a:ext cx="814069" cy="276999"/>
              </a:xfrm>
              <a:prstGeom prst="rect">
                <a:avLst/>
              </a:prstGeom>
              <a:blipFill rotWithShape="1">
                <a:blip r:embed="rId11"/>
                <a:stretch>
                  <a:fillRect l="-52" t="-129" r="-3926" b="179"/>
                </a:stretch>
              </a:blipFill>
            </p:spPr>
            <p:txBody>
              <a:bodyPr/>
              <a:lstStyle/>
              <a:p>
                <a:r>
                  <a:rPr lang="zh-CN" altLang="en-US">
                    <a:noFill/>
                  </a:rPr>
                  <a:t> </a:t>
                </a:r>
              </a:p>
            </p:txBody>
          </p:sp>
        </mc:Fallback>
      </mc:AlternateContent>
      <p:cxnSp>
        <p:nvCxnSpPr>
          <p:cNvPr id="34" name="Straight Connector 33"/>
          <p:cNvCxnSpPr/>
          <p:nvPr/>
        </p:nvCxnSpPr>
        <p:spPr>
          <a:xfrm>
            <a:off x="4572000" y="1143000"/>
            <a:ext cx="0" cy="35796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flipH="1">
            <a:off x="687801" y="908166"/>
            <a:ext cx="2618577" cy="923330"/>
          </a:xfrm>
          <a:prstGeom prst="rect">
            <a:avLst/>
          </a:prstGeom>
          <a:noFill/>
        </p:spPr>
        <p:txBody>
          <a:bodyPr wrap="square" rtlCol="0">
            <a:spAutoFit/>
          </a:bodyPr>
          <a:lstStyle/>
          <a:p>
            <a:r>
              <a:rPr lang="en-US" dirty="0"/>
              <a:t>If the center of mass is not at the origin O of the 3D Cartesian system:</a:t>
            </a:r>
            <a:endParaRPr lang="en-US" dirty="0"/>
          </a:p>
        </p:txBody>
      </p:sp>
      <p:sp>
        <p:nvSpPr>
          <p:cNvPr id="37" name="TextBox 36"/>
          <p:cNvSpPr txBox="1"/>
          <p:nvPr/>
        </p:nvSpPr>
        <p:spPr>
          <a:xfrm flipH="1">
            <a:off x="4748897" y="964558"/>
            <a:ext cx="3522086" cy="646331"/>
          </a:xfrm>
          <a:prstGeom prst="rect">
            <a:avLst/>
          </a:prstGeom>
          <a:noFill/>
        </p:spPr>
        <p:txBody>
          <a:bodyPr wrap="square" rtlCol="0">
            <a:spAutoFit/>
          </a:bodyPr>
          <a:lstStyle/>
          <a:p>
            <a:r>
              <a:rPr lang="en-US" dirty="0"/>
              <a:t>If the center of mass is at the origin O of the 3D Cartesian system:</a:t>
            </a:r>
            <a:endParaRPr lang="en-US" dirty="0"/>
          </a:p>
        </p:txBody>
      </p:sp>
      <mc:AlternateContent xmlns:mc="http://schemas.openxmlformats.org/markup-compatibility/2006">
        <mc:Choice xmlns:a14="http://schemas.microsoft.com/office/drawing/2010/main" Requires="a14">
          <p:sp>
            <p:nvSpPr>
              <p:cNvPr id="40" name="TextBox 39"/>
              <p:cNvSpPr txBox="1"/>
              <p:nvPr/>
            </p:nvSpPr>
            <p:spPr>
              <a:xfrm>
                <a:off x="79430" y="5256457"/>
                <a:ext cx="1756266" cy="40479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r>
                        <a:rPr lang="en-US" b="0" i="1" smtClean="0">
                          <a:latin typeface="Cambria Math" panose="02040503050406030204" pitchFamily="18" charset="0"/>
                        </a:rPr>
                        <m:t>=</m:t>
                      </m:r>
                      <m:acc>
                        <m:accPr>
                          <m:chr m:val="⃗"/>
                          <m:ctrlPr>
                            <a:rPr lang="en-GB"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m:oMathPara>
                </a14:m>
                <a:endParaRPr lang="en-US" dirty="0"/>
              </a:p>
            </p:txBody>
          </p:sp>
        </mc:Choice>
        <mc:Fallback>
          <p:sp>
            <p:nvSpPr>
              <p:cNvPr id="40" name="TextBox 39"/>
              <p:cNvSpPr txBox="1">
                <a:spLocks noRot="1" noChangeAspect="1" noMove="1" noResize="1" noEditPoints="1" noAdjustHandles="1" noChangeArrowheads="1" noChangeShapeType="1" noTextEdit="1"/>
              </p:cNvSpPr>
              <p:nvPr/>
            </p:nvSpPr>
            <p:spPr>
              <a:xfrm>
                <a:off x="79430" y="5256457"/>
                <a:ext cx="1756266" cy="404791"/>
              </a:xfrm>
              <a:prstGeom prst="rect">
                <a:avLst/>
              </a:prstGeom>
              <a:blipFill rotWithShape="1">
                <a:blip r:embed="rId12"/>
                <a:stretch>
                  <a:fillRect l="-3" t="-139" r="31" b="55"/>
                </a:stretch>
              </a:blipFill>
            </p:spPr>
            <p:txBody>
              <a:bodyPr/>
              <a:lstStyle/>
              <a:p>
                <a:r>
                  <a:rPr lang="zh-CN" altLang="en-US">
                    <a:noFill/>
                  </a:rPr>
                  <a:t> </a:t>
                </a:r>
              </a:p>
            </p:txBody>
          </p:sp>
        </mc:Fallback>
      </mc:AlternateContent>
      <p:sp>
        <p:nvSpPr>
          <p:cNvPr id="41" name="Arrow: Right 40"/>
          <p:cNvSpPr/>
          <p:nvPr/>
        </p:nvSpPr>
        <p:spPr>
          <a:xfrm>
            <a:off x="3951310" y="5333793"/>
            <a:ext cx="689283" cy="4047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TextBox 42"/>
              <p:cNvSpPr txBox="1"/>
              <p:nvPr/>
            </p:nvSpPr>
            <p:spPr>
              <a:xfrm>
                <a:off x="2555776" y="5124209"/>
                <a:ext cx="1387996" cy="66928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en-US" sz="1800" i="1" dirty="0" smtClean="0">
                              <a:latin typeface="Cambria Math" panose="02040503050406030204" pitchFamily="18" charset="0"/>
                            </a:rPr>
                          </m:ctrlPr>
                        </m:fPr>
                        <m:num>
                          <m:nary>
                            <m:naryPr>
                              <m:limLoc m:val="undOvr"/>
                              <m:subHide m:val="on"/>
                              <m:supHide m:val="on"/>
                              <m:ctrlPr>
                                <a:rPr lang="en-US" sz="1800" i="1" dirty="0" smtClean="0">
                                  <a:latin typeface="Cambria Math" panose="02040503050406030204" pitchFamily="18" charset="0"/>
                                </a:rPr>
                              </m:ctrlPr>
                            </m:naryPr>
                            <m:sub/>
                            <m:sup/>
                            <m:e>
                              <m:acc>
                                <m:accPr>
                                  <m:chr m:val="⃗"/>
                                  <m:ctrlPr>
                                    <a:rPr lang="en-US" sz="1800" i="1" dirty="0" smtClean="0">
                                      <a:latin typeface="Cambria Math" panose="02040503050406030204" pitchFamily="18" charset="0"/>
                                    </a:rPr>
                                  </m:ctrlPr>
                                </m:accPr>
                                <m:e>
                                  <m:r>
                                    <a:rPr lang="en-GB" sz="1800" b="0" i="1" dirty="0" smtClean="0">
                                      <a:latin typeface="Cambria Math" panose="02040503050406030204" pitchFamily="18" charset="0"/>
                                    </a:rPr>
                                    <m:t>𝑟</m:t>
                                  </m:r>
                                </m:e>
                              </m:acc>
                              <m:r>
                                <a:rPr lang="en-GB" sz="1800" b="0" i="1" dirty="0" smtClean="0">
                                  <a:latin typeface="Cambria Math" panose="02040503050406030204" pitchFamily="18" charset="0"/>
                                </a:rPr>
                                <m:t>𝑑𝑚</m:t>
                              </m:r>
                            </m:e>
                          </m:nary>
                        </m:num>
                        <m:den>
                          <m:r>
                            <a:rPr lang="en-GB" sz="1800" b="0" i="1" dirty="0" smtClean="0">
                              <a:latin typeface="Cambria Math" panose="02040503050406030204" pitchFamily="18" charset="0"/>
                            </a:rPr>
                            <m:t>𝑀</m:t>
                          </m:r>
                        </m:den>
                      </m:f>
                      <m:r>
                        <a:rPr lang="en-US" sz="1800" b="0" i="1" dirty="0" smtClean="0">
                          <a:latin typeface="Cambria Math" panose="02040503050406030204" pitchFamily="18" charset="0"/>
                        </a:rPr>
                        <m:t>=</m:t>
                      </m:r>
                      <m:acc>
                        <m:accPr>
                          <m:chr m:val="⃗"/>
                          <m:ctrlPr>
                            <a:rPr lang="en-US" sz="1800" b="0" i="1" dirty="0" smtClean="0">
                              <a:latin typeface="Cambria Math" panose="02040503050406030204" pitchFamily="18" charset="0"/>
                            </a:rPr>
                          </m:ctrlPr>
                        </m:accPr>
                        <m:e>
                          <m:r>
                            <a:rPr lang="en-US" sz="1800" b="0" i="1" dirty="0" smtClean="0">
                              <a:latin typeface="Cambria Math" panose="02040503050406030204" pitchFamily="18" charset="0"/>
                            </a:rPr>
                            <m:t>0</m:t>
                          </m:r>
                        </m:e>
                      </m:acc>
                    </m:oMath>
                  </m:oMathPara>
                </a14:m>
                <a:endParaRPr lang="en-US" dirty="0"/>
              </a:p>
            </p:txBody>
          </p:sp>
        </mc:Choice>
        <mc:Fallback>
          <p:sp>
            <p:nvSpPr>
              <p:cNvPr id="43" name="TextBox 42"/>
              <p:cNvSpPr txBox="1">
                <a:spLocks noRot="1" noChangeAspect="1" noMove="1" noResize="1" noEditPoints="1" noAdjustHandles="1" noChangeArrowheads="1" noChangeShapeType="1" noTextEdit="1"/>
              </p:cNvSpPr>
              <p:nvPr/>
            </p:nvSpPr>
            <p:spPr>
              <a:xfrm>
                <a:off x="2555776" y="5124209"/>
                <a:ext cx="1387996" cy="669286"/>
              </a:xfrm>
              <a:prstGeom prst="rect">
                <a:avLst/>
              </a:prstGeom>
              <a:blipFill rotWithShape="1">
                <a:blip r:embed="rId13"/>
                <a:stretch>
                  <a:fillRect l="-39" t="-59" r="30" b="58"/>
                </a:stretch>
              </a:blipFill>
            </p:spPr>
            <p:txBody>
              <a:bodyPr/>
              <a:lstStyle/>
              <a:p>
                <a:r>
                  <a:rPr lang="zh-CN" altLang="en-US">
                    <a:noFill/>
                  </a:rPr>
                  <a:t> </a:t>
                </a:r>
              </a:p>
            </p:txBody>
          </p:sp>
        </mc:Fallback>
      </mc:AlternateContent>
      <p:sp>
        <p:nvSpPr>
          <p:cNvPr id="44" name="Arrow: Left-Right 43"/>
          <p:cNvSpPr/>
          <p:nvPr/>
        </p:nvSpPr>
        <p:spPr>
          <a:xfrm>
            <a:off x="1741427" y="5411130"/>
            <a:ext cx="806811" cy="2501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6" name="TextBox 45"/>
              <p:cNvSpPr txBox="1"/>
              <p:nvPr/>
            </p:nvSpPr>
            <p:spPr>
              <a:xfrm>
                <a:off x="5057167" y="4758957"/>
                <a:ext cx="1245360" cy="81887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limLoc m:val="undOvr"/>
                          <m:subHide m:val="on"/>
                          <m:supHide m:val="on"/>
                          <m:ctrlPr>
                            <a:rPr lang="en-US" sz="1800" i="1" dirty="0" smtClean="0">
                              <a:latin typeface="Cambria Math" panose="02040503050406030204" pitchFamily="18" charset="0"/>
                            </a:rPr>
                          </m:ctrlPr>
                        </m:naryPr>
                        <m:sub/>
                        <m:sup/>
                        <m:e>
                          <m:r>
                            <a:rPr lang="en-US" sz="1800" b="0" i="1" dirty="0" smtClean="0">
                              <a:latin typeface="Cambria Math" panose="02040503050406030204" pitchFamily="18" charset="0"/>
                            </a:rPr>
                            <m:t>𝑥</m:t>
                          </m:r>
                          <m:r>
                            <a:rPr lang="en-GB" sz="1800" b="0" i="1" dirty="0" smtClean="0">
                              <a:latin typeface="Cambria Math" panose="02040503050406030204" pitchFamily="18" charset="0"/>
                            </a:rPr>
                            <m:t>𝑑𝑚</m:t>
                          </m:r>
                          <m:r>
                            <a:rPr lang="en-US" sz="1800" b="0" i="1" dirty="0" smtClean="0">
                              <a:latin typeface="Cambria Math" panose="02040503050406030204" pitchFamily="18" charset="0"/>
                            </a:rPr>
                            <m:t>=</m:t>
                          </m:r>
                          <m:r>
                            <a:rPr lang="en-US" sz="1800" b="0" i="1" dirty="0" smtClean="0">
                              <a:latin typeface="Cambria Math" panose="02040503050406030204" pitchFamily="18" charset="0"/>
                            </a:rPr>
                            <m:t>0</m:t>
                          </m:r>
                        </m:e>
                      </m:nary>
                    </m:oMath>
                  </m:oMathPara>
                </a14:m>
                <a:endParaRPr lang="en-US" dirty="0"/>
              </a:p>
            </p:txBody>
          </p:sp>
        </mc:Choice>
        <mc:Fallback>
          <p:sp>
            <p:nvSpPr>
              <p:cNvPr id="46" name="TextBox 45"/>
              <p:cNvSpPr txBox="1">
                <a:spLocks noRot="1" noChangeAspect="1" noMove="1" noResize="1" noEditPoints="1" noAdjustHandles="1" noChangeArrowheads="1" noChangeShapeType="1" noTextEdit="1"/>
              </p:cNvSpPr>
              <p:nvPr/>
            </p:nvSpPr>
            <p:spPr>
              <a:xfrm>
                <a:off x="5057167" y="4758957"/>
                <a:ext cx="1245360" cy="818879"/>
              </a:xfrm>
              <a:prstGeom prst="rect">
                <a:avLst/>
              </a:prstGeom>
              <a:blipFill rotWithShape="1">
                <a:blip r:embed="rId14"/>
                <a:stretch>
                  <a:fillRect l="-2" t="-33" r="12" b="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4981796" y="5329144"/>
                <a:ext cx="1245360" cy="81887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limLoc m:val="undOvr"/>
                          <m:subHide m:val="on"/>
                          <m:supHide m:val="on"/>
                          <m:ctrlPr>
                            <a:rPr lang="en-US" sz="1800" i="1" dirty="0" smtClean="0">
                              <a:latin typeface="Cambria Math" panose="02040503050406030204" pitchFamily="18" charset="0"/>
                            </a:rPr>
                          </m:ctrlPr>
                        </m:naryPr>
                        <m:sub/>
                        <m:sup/>
                        <m:e>
                          <m:r>
                            <a:rPr lang="en-US" sz="1800" b="0" i="1" dirty="0" smtClean="0">
                              <a:latin typeface="Cambria Math" panose="02040503050406030204" pitchFamily="18" charset="0"/>
                            </a:rPr>
                            <m:t>𝑦</m:t>
                          </m:r>
                          <m:r>
                            <a:rPr lang="en-GB" sz="1800" b="0" i="1" dirty="0" smtClean="0">
                              <a:latin typeface="Cambria Math" panose="02040503050406030204" pitchFamily="18" charset="0"/>
                            </a:rPr>
                            <m:t>𝑑𝑚</m:t>
                          </m:r>
                          <m:r>
                            <a:rPr lang="en-US" sz="1800" b="0" i="1" dirty="0" smtClean="0">
                              <a:latin typeface="Cambria Math" panose="02040503050406030204" pitchFamily="18" charset="0"/>
                            </a:rPr>
                            <m:t>=</m:t>
                          </m:r>
                          <m:r>
                            <a:rPr lang="en-US" sz="1800" b="0" i="1" dirty="0" smtClean="0">
                              <a:latin typeface="Cambria Math" panose="02040503050406030204" pitchFamily="18" charset="0"/>
                            </a:rPr>
                            <m:t>0</m:t>
                          </m:r>
                        </m:e>
                      </m:nary>
                    </m:oMath>
                  </m:oMathPara>
                </a14:m>
                <a:endParaRPr lang="en-US" dirty="0"/>
              </a:p>
            </p:txBody>
          </p:sp>
        </mc:Choice>
        <mc:Fallback>
          <p:sp>
            <p:nvSpPr>
              <p:cNvPr id="47" name="TextBox 46"/>
              <p:cNvSpPr txBox="1">
                <a:spLocks noRot="1" noChangeAspect="1" noMove="1" noResize="1" noEditPoints="1" noAdjustHandles="1" noChangeArrowheads="1" noChangeShapeType="1" noTextEdit="1"/>
              </p:cNvSpPr>
              <p:nvPr/>
            </p:nvSpPr>
            <p:spPr>
              <a:xfrm>
                <a:off x="4981796" y="5329144"/>
                <a:ext cx="1245360" cy="818879"/>
              </a:xfrm>
              <a:prstGeom prst="rect">
                <a:avLst/>
              </a:prstGeom>
              <a:blipFill rotWithShape="1">
                <a:blip r:embed="rId15"/>
                <a:stretch>
                  <a:fillRect l="-18" t="-27" r="28"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TextBox 47"/>
              <p:cNvSpPr txBox="1"/>
              <p:nvPr/>
            </p:nvSpPr>
            <p:spPr>
              <a:xfrm>
                <a:off x="4936471" y="5923402"/>
                <a:ext cx="1245360" cy="81887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limLoc m:val="undOvr"/>
                          <m:subHide m:val="on"/>
                          <m:supHide m:val="on"/>
                          <m:ctrlPr>
                            <a:rPr lang="en-US" sz="1800" i="1" dirty="0" smtClean="0">
                              <a:latin typeface="Cambria Math" panose="02040503050406030204" pitchFamily="18" charset="0"/>
                            </a:rPr>
                          </m:ctrlPr>
                        </m:naryPr>
                        <m:sub/>
                        <m:sup/>
                        <m:e>
                          <m:r>
                            <a:rPr lang="en-US" sz="1800" b="0" i="1" dirty="0" smtClean="0">
                              <a:latin typeface="Cambria Math" panose="02040503050406030204" pitchFamily="18" charset="0"/>
                            </a:rPr>
                            <m:t>𝑧</m:t>
                          </m:r>
                          <m:r>
                            <a:rPr lang="en-GB" sz="1800" b="0" i="1" dirty="0" smtClean="0">
                              <a:latin typeface="Cambria Math" panose="02040503050406030204" pitchFamily="18" charset="0"/>
                            </a:rPr>
                            <m:t>𝑑𝑚</m:t>
                          </m:r>
                          <m:r>
                            <a:rPr lang="en-US" sz="1800" b="0" i="1" dirty="0" smtClean="0">
                              <a:latin typeface="Cambria Math" panose="02040503050406030204" pitchFamily="18" charset="0"/>
                            </a:rPr>
                            <m:t>=</m:t>
                          </m:r>
                          <m:r>
                            <a:rPr lang="en-US" sz="1800" b="0" i="1" dirty="0" smtClean="0">
                              <a:latin typeface="Cambria Math" panose="02040503050406030204" pitchFamily="18" charset="0"/>
                            </a:rPr>
                            <m:t>0</m:t>
                          </m:r>
                        </m:e>
                      </m:nary>
                    </m:oMath>
                  </m:oMathPara>
                </a14:m>
                <a:endParaRPr lang="en-US" dirty="0"/>
              </a:p>
            </p:txBody>
          </p:sp>
        </mc:Choice>
        <mc:Fallback>
          <p:sp>
            <p:nvSpPr>
              <p:cNvPr id="48" name="TextBox 47"/>
              <p:cNvSpPr txBox="1">
                <a:spLocks noRot="1" noChangeAspect="1" noMove="1" noResize="1" noEditPoints="1" noAdjustHandles="1" noChangeArrowheads="1" noChangeShapeType="1" noTextEdit="1"/>
              </p:cNvSpPr>
              <p:nvPr/>
            </p:nvSpPr>
            <p:spPr>
              <a:xfrm>
                <a:off x="4936471" y="5923402"/>
                <a:ext cx="1245360" cy="818879"/>
              </a:xfrm>
              <a:prstGeom prst="rect">
                <a:avLst/>
              </a:prstGeom>
              <a:blipFill rotWithShape="1">
                <a:blip r:embed="rId16"/>
                <a:stretch>
                  <a:fillRect l="-49" t="-15" r="9" b="59"/>
                </a:stretch>
              </a:blipFill>
            </p:spPr>
            <p:txBody>
              <a:bodyPr/>
              <a:lstStyle/>
              <a:p>
                <a:r>
                  <a:rPr lang="zh-CN" altLang="en-US">
                    <a:noFill/>
                  </a:rPr>
                  <a:t> </a:t>
                </a:r>
              </a:p>
            </p:txBody>
          </p:sp>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p:cNvSpPr/>
          <p:nvPr/>
        </p:nvSpPr>
        <p:spPr>
          <a:xfrm>
            <a:off x="4936471" y="4485408"/>
            <a:ext cx="1614811" cy="225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US" sz="3200" dirty="0"/>
              <a:t>If the center of mass is the origin of the 3D Cartesian system</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cxnSp>
        <p:nvCxnSpPr>
          <p:cNvPr id="6" name="Straight Arrow Connector 5"/>
          <p:cNvCxnSpPr/>
          <p:nvPr/>
        </p:nvCxnSpPr>
        <p:spPr>
          <a:xfrm>
            <a:off x="1440590" y="3229563"/>
            <a:ext cx="2007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440590" y="2221451"/>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92518" y="3229563"/>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440590" y="2509483"/>
            <a:ext cx="1152128"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Rectangle 9"/>
              <p:cNvSpPr/>
              <p:nvPr/>
            </p:nvSpPr>
            <p:spPr>
              <a:xfrm>
                <a:off x="1936357" y="2714481"/>
                <a:ext cx="56752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1936357" y="2714481"/>
                <a:ext cx="567528" cy="369332"/>
              </a:xfrm>
              <a:prstGeom prst="rect">
                <a:avLst/>
              </a:prstGeom>
              <a:blipFill rotWithShape="1">
                <a:blip r:embed="rId1"/>
                <a:stretch>
                  <a:fillRect l="-43" t="-133" r="1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2548850" y="2324816"/>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2548850" y="2324816"/>
                <a:ext cx="533736" cy="276999"/>
              </a:xfrm>
              <a:prstGeom prst="rect">
                <a:avLst/>
              </a:prstGeom>
              <a:blipFill rotWithShape="1">
                <a:blip r:embed="rId2"/>
                <a:stretch>
                  <a:fillRect l="-111" t="-29" r="-10533"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602200" y="3091063"/>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3602200" y="3091063"/>
                <a:ext cx="188128" cy="276999"/>
              </a:xfrm>
              <a:prstGeom prst="rect">
                <a:avLst/>
              </a:prstGeom>
              <a:blipFill rotWithShape="1">
                <a:blip r:embed="rId3"/>
                <a:stretch>
                  <a:fillRect l="-255" t="-187" r="-15857"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180454" y="2005427"/>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1180454" y="2005427"/>
                <a:ext cx="191526" cy="276999"/>
              </a:xfrm>
              <a:prstGeom prst="rect">
                <a:avLst/>
              </a:prstGeom>
              <a:blipFill rotWithShape="1">
                <a:blip r:embed="rId4"/>
                <a:stretch>
                  <a:fillRect l="-326" t="-35" r="-16047" b="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576494" y="3600636"/>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576494" y="3600636"/>
                <a:ext cx="173894" cy="276999"/>
              </a:xfrm>
              <a:prstGeom prst="rect">
                <a:avLst/>
              </a:prstGeom>
              <a:blipFill rotWithShape="1">
                <a:blip r:embed="rId5"/>
                <a:stretch>
                  <a:fillRect l="-316" t="-67" r="-17633"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1200683" y="3002506"/>
                <a:ext cx="21884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1200683" y="3002506"/>
                <a:ext cx="218842" cy="276999"/>
              </a:xfrm>
              <a:prstGeom prst="rect">
                <a:avLst/>
              </a:prstGeom>
              <a:blipFill rotWithShape="1">
                <a:blip r:embed="rId6"/>
                <a:stretch>
                  <a:fillRect l="-244" t="-82" r="-13791" b="1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1905882" y="3825286"/>
                <a:ext cx="8140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1905882" y="3825286"/>
                <a:ext cx="814069" cy="276999"/>
              </a:xfrm>
              <a:prstGeom prst="rect">
                <a:avLst/>
              </a:prstGeom>
              <a:blipFill rotWithShape="1">
                <a:blip r:embed="rId7"/>
                <a:stretch>
                  <a:fillRect l="-30" t="-17" r="-3948" b="67"/>
                </a:stretch>
              </a:blipFill>
            </p:spPr>
            <p:txBody>
              <a:bodyPr/>
              <a:lstStyle/>
              <a:p>
                <a:r>
                  <a:rPr lang="zh-CN" altLang="en-US">
                    <a:noFill/>
                  </a:rPr>
                  <a:t> </a:t>
                </a:r>
              </a:p>
            </p:txBody>
          </p:sp>
        </mc:Fallback>
      </mc:AlternateContent>
      <p:cxnSp>
        <p:nvCxnSpPr>
          <p:cNvPr id="18" name="Straight Arrow Connector 17"/>
          <p:cNvCxnSpPr/>
          <p:nvPr/>
        </p:nvCxnSpPr>
        <p:spPr>
          <a:xfrm flipV="1">
            <a:off x="6327919" y="2842013"/>
            <a:ext cx="1700465" cy="1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27919" y="1922088"/>
            <a:ext cx="0" cy="1008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679847" y="2842013"/>
            <a:ext cx="648072" cy="700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6381017" y="2538306"/>
                <a:ext cx="35157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6381017" y="2538306"/>
                <a:ext cx="351571" cy="276999"/>
              </a:xfrm>
              <a:prstGeom prst="rect">
                <a:avLst/>
              </a:prstGeom>
              <a:blipFill rotWithShape="1">
                <a:blip r:embed="rId8"/>
                <a:stretch>
                  <a:fillRect l="-153" t="-76" r="-10385" b="1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8082856" y="2850102"/>
                <a:ext cx="1881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8082856" y="2850102"/>
                <a:ext cx="188128" cy="276999"/>
              </a:xfrm>
              <a:prstGeom prst="rect">
                <a:avLst/>
              </a:prstGeom>
              <a:blipFill rotWithShape="1">
                <a:blip r:embed="rId3"/>
                <a:stretch>
                  <a:fillRect l="-306" t="-80" r="-15806" b="1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5992617" y="1864060"/>
                <a:ext cx="1915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5992617" y="1864060"/>
                <a:ext cx="191526" cy="276999"/>
              </a:xfrm>
              <a:prstGeom prst="rect">
                <a:avLst/>
              </a:prstGeom>
              <a:blipFill rotWithShape="1">
                <a:blip r:embed="rId4"/>
                <a:stretch>
                  <a:fillRect l="-64" t="-121" r="-16310" b="1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5329955" y="3404271"/>
                <a:ext cx="1738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5329955" y="3404271"/>
                <a:ext cx="173894" cy="276999"/>
              </a:xfrm>
              <a:prstGeom prst="rect">
                <a:avLst/>
              </a:prstGeom>
              <a:blipFill rotWithShape="1">
                <a:blip r:embed="rId5"/>
                <a:stretch>
                  <a:fillRect l="-230" t="-13" r="-17718"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1905882" y="4217992"/>
                <a:ext cx="812467"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r>
                        <a:rPr lang="en-GB" i="1" smtClean="0">
                          <a:latin typeface="Cambria Math" panose="02040503050406030204" pitchFamily="18" charset="0"/>
                          <a:ea typeface="Cambria Math" panose="02040503050406030204" pitchFamily="18" charset="0"/>
                        </a:rPr>
                        <m:t>≠</m:t>
                      </m:r>
                      <m:acc>
                        <m:accPr>
                          <m:chr m:val="⃗"/>
                          <m:ctrlPr>
                            <a:rPr lang="en-GB"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1905882" y="4217992"/>
                <a:ext cx="812467" cy="312458"/>
              </a:xfrm>
              <a:prstGeom prst="rect">
                <a:avLst/>
              </a:prstGeom>
              <a:blipFill rotWithShape="1">
                <a:blip r:embed="rId9"/>
                <a:stretch>
                  <a:fillRect l="-30" t="-103" r="-5716" b="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6184143" y="4172950"/>
                <a:ext cx="812467"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r>
                        <a:rPr lang="en-US" b="0" i="1" smtClean="0">
                          <a:latin typeface="Cambria Math" panose="02040503050406030204" pitchFamily="18" charset="0"/>
                        </a:rPr>
                        <m:t>=</m:t>
                      </m:r>
                      <m:acc>
                        <m:accPr>
                          <m:chr m:val="⃗"/>
                          <m:ctrlPr>
                            <a:rPr lang="en-GB"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6184143" y="4172950"/>
                <a:ext cx="812467" cy="312458"/>
              </a:xfrm>
              <a:prstGeom prst="rect">
                <a:avLst/>
              </a:prstGeom>
              <a:blipFill rotWithShape="1">
                <a:blip r:embed="rId10"/>
                <a:stretch>
                  <a:fillRect l="-63" t="-117" r="-5683" b="1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6149767" y="3840202"/>
                <a:ext cx="8140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a:off x="6149767" y="3840202"/>
                <a:ext cx="814069" cy="276999"/>
              </a:xfrm>
              <a:prstGeom prst="rect">
                <a:avLst/>
              </a:prstGeom>
              <a:blipFill rotWithShape="1">
                <a:blip r:embed="rId11"/>
                <a:stretch>
                  <a:fillRect l="-52" t="-129" r="-3926" b="179"/>
                </a:stretch>
              </a:blipFill>
            </p:spPr>
            <p:txBody>
              <a:bodyPr/>
              <a:lstStyle/>
              <a:p>
                <a:r>
                  <a:rPr lang="zh-CN" altLang="en-US">
                    <a:noFill/>
                  </a:rPr>
                  <a:t> </a:t>
                </a:r>
              </a:p>
            </p:txBody>
          </p:sp>
        </mc:Fallback>
      </mc:AlternateContent>
      <p:cxnSp>
        <p:nvCxnSpPr>
          <p:cNvPr id="34" name="Straight Connector 33"/>
          <p:cNvCxnSpPr/>
          <p:nvPr/>
        </p:nvCxnSpPr>
        <p:spPr>
          <a:xfrm>
            <a:off x="4572000" y="1143000"/>
            <a:ext cx="0" cy="35796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flipH="1">
            <a:off x="687801" y="908166"/>
            <a:ext cx="2618577" cy="923330"/>
          </a:xfrm>
          <a:prstGeom prst="rect">
            <a:avLst/>
          </a:prstGeom>
          <a:noFill/>
        </p:spPr>
        <p:txBody>
          <a:bodyPr wrap="square" rtlCol="0">
            <a:spAutoFit/>
          </a:bodyPr>
          <a:lstStyle/>
          <a:p>
            <a:r>
              <a:rPr lang="en-US" dirty="0"/>
              <a:t>If the center of mass is not at the origin O of the 3D Cartesian system:</a:t>
            </a:r>
            <a:endParaRPr lang="en-US" dirty="0"/>
          </a:p>
        </p:txBody>
      </p:sp>
      <p:sp>
        <p:nvSpPr>
          <p:cNvPr id="37" name="TextBox 36"/>
          <p:cNvSpPr txBox="1"/>
          <p:nvPr/>
        </p:nvSpPr>
        <p:spPr>
          <a:xfrm flipH="1">
            <a:off x="4748897" y="964558"/>
            <a:ext cx="3522086" cy="646331"/>
          </a:xfrm>
          <a:prstGeom prst="rect">
            <a:avLst/>
          </a:prstGeom>
          <a:noFill/>
        </p:spPr>
        <p:txBody>
          <a:bodyPr wrap="square" rtlCol="0">
            <a:spAutoFit/>
          </a:bodyPr>
          <a:lstStyle/>
          <a:p>
            <a:r>
              <a:rPr lang="en-US" dirty="0"/>
              <a:t>If the center of mass is at the origin O of the 3D Cartesian system:</a:t>
            </a:r>
            <a:endParaRPr lang="en-US" dirty="0"/>
          </a:p>
        </p:txBody>
      </p:sp>
      <mc:AlternateContent xmlns:mc="http://schemas.openxmlformats.org/markup-compatibility/2006">
        <mc:Choice xmlns:a14="http://schemas.microsoft.com/office/drawing/2010/main" Requires="a14">
          <p:sp>
            <p:nvSpPr>
              <p:cNvPr id="40" name="TextBox 39"/>
              <p:cNvSpPr txBox="1"/>
              <p:nvPr/>
            </p:nvSpPr>
            <p:spPr>
              <a:xfrm>
                <a:off x="79430" y="5256457"/>
                <a:ext cx="1756266" cy="40479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GB" i="1">
                              <a:latin typeface="Cambria Math" panose="02040503050406030204" pitchFamily="18" charset="0"/>
                            </a:rPr>
                            <m:t>𝑐𝑚</m:t>
                          </m:r>
                        </m:sub>
                      </m:sSub>
                      <m:r>
                        <a:rPr lang="en-US" b="0" i="1" smtClean="0">
                          <a:latin typeface="Cambria Math" panose="02040503050406030204" pitchFamily="18" charset="0"/>
                        </a:rPr>
                        <m:t>=</m:t>
                      </m:r>
                      <m:acc>
                        <m:accPr>
                          <m:chr m:val="⃗"/>
                          <m:ctrlPr>
                            <a:rPr lang="en-GB"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oMath>
                  </m:oMathPara>
                </a14:m>
                <a:endParaRPr lang="en-US" dirty="0"/>
              </a:p>
            </p:txBody>
          </p:sp>
        </mc:Choice>
        <mc:Fallback>
          <p:sp>
            <p:nvSpPr>
              <p:cNvPr id="40" name="TextBox 39"/>
              <p:cNvSpPr txBox="1">
                <a:spLocks noRot="1" noChangeAspect="1" noMove="1" noResize="1" noEditPoints="1" noAdjustHandles="1" noChangeArrowheads="1" noChangeShapeType="1" noTextEdit="1"/>
              </p:cNvSpPr>
              <p:nvPr/>
            </p:nvSpPr>
            <p:spPr>
              <a:xfrm>
                <a:off x="79430" y="5256457"/>
                <a:ext cx="1756266" cy="404791"/>
              </a:xfrm>
              <a:prstGeom prst="rect">
                <a:avLst/>
              </a:prstGeom>
              <a:blipFill rotWithShape="1">
                <a:blip r:embed="rId12"/>
                <a:stretch>
                  <a:fillRect l="-3" t="-139" r="31" b="55"/>
                </a:stretch>
              </a:blipFill>
            </p:spPr>
            <p:txBody>
              <a:bodyPr/>
              <a:lstStyle/>
              <a:p>
                <a:r>
                  <a:rPr lang="zh-CN" altLang="en-US">
                    <a:noFill/>
                  </a:rPr>
                  <a:t> </a:t>
                </a:r>
              </a:p>
            </p:txBody>
          </p:sp>
        </mc:Fallback>
      </mc:AlternateContent>
      <p:sp>
        <p:nvSpPr>
          <p:cNvPr id="41" name="Arrow: Right 40"/>
          <p:cNvSpPr/>
          <p:nvPr/>
        </p:nvSpPr>
        <p:spPr>
          <a:xfrm>
            <a:off x="4171817" y="5329144"/>
            <a:ext cx="689283" cy="4047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TextBox 42"/>
              <p:cNvSpPr txBox="1"/>
              <p:nvPr/>
            </p:nvSpPr>
            <p:spPr>
              <a:xfrm>
                <a:off x="2153716" y="5177626"/>
                <a:ext cx="2305324" cy="65569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en-US" sz="1800" i="1" dirty="0" smtClean="0">
                              <a:latin typeface="Cambria Math" panose="02040503050406030204" pitchFamily="18" charset="0"/>
                            </a:rPr>
                          </m:ctrlPr>
                        </m:fPr>
                        <m:num>
                          <m:nary>
                            <m:naryPr>
                              <m:chr m:val="∑"/>
                              <m:ctrlPr>
                                <a:rPr lang="en-US" sz="1800" i="1" dirty="0" smtClean="0">
                                  <a:latin typeface="Cambria Math" panose="02040503050406030204" pitchFamily="18" charset="0"/>
                                </a:rPr>
                              </m:ctrlPr>
                            </m:naryPr>
                            <m:sub>
                              <m:r>
                                <m:rPr>
                                  <m:brk m:alnAt="23"/>
                                </m:rP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1</m:t>
                              </m:r>
                            </m:sub>
                            <m:sup>
                              <m:r>
                                <a:rPr lang="en-US" sz="1800" b="0" i="1" dirty="0" smtClean="0">
                                  <a:latin typeface="Cambria Math" panose="02040503050406030204" pitchFamily="18" charset="0"/>
                                </a:rPr>
                                <m:t>𝑁</m:t>
                              </m:r>
                            </m:sup>
                            <m:e>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𝑚</m:t>
                                  </m:r>
                                </m:e>
                                <m:sub>
                                  <m:r>
                                    <a:rPr lang="en-US" sz="1800" b="0" i="1" dirty="0" smtClean="0">
                                      <a:latin typeface="Cambria Math" panose="02040503050406030204" pitchFamily="18" charset="0"/>
                                    </a:rPr>
                                    <m:t>𝑖</m:t>
                                  </m:r>
                                </m:sub>
                              </m:sSub>
                              <m:sSub>
                                <m:sSubPr>
                                  <m:ctrlPr>
                                    <a:rPr lang="en-US" sz="1800" i="1" dirty="0" smtClean="0">
                                      <a:latin typeface="Cambria Math" panose="02040503050406030204" pitchFamily="18" charset="0"/>
                                    </a:rPr>
                                  </m:ctrlPr>
                                </m:sSubPr>
                                <m:e>
                                  <m:acc>
                                    <m:accPr>
                                      <m:chr m:val="⃗"/>
                                      <m:ctrlPr>
                                        <a:rPr lang="en-US" sz="1800" i="1" dirty="0" smtClean="0">
                                          <a:latin typeface="Cambria Math" panose="02040503050406030204" pitchFamily="18" charset="0"/>
                                        </a:rPr>
                                      </m:ctrlPr>
                                    </m:accPr>
                                    <m:e>
                                      <m:r>
                                        <a:rPr lang="en-US" sz="1800" b="0" i="1" dirty="0" smtClean="0">
                                          <a:latin typeface="Cambria Math" panose="02040503050406030204" pitchFamily="18" charset="0"/>
                                        </a:rPr>
                                        <m:t>𝑟</m:t>
                                      </m:r>
                                    </m:e>
                                  </m:acc>
                                </m:e>
                                <m:sub>
                                  <m:r>
                                    <a:rPr lang="en-US" sz="1800" b="0" i="1" dirty="0" smtClean="0">
                                      <a:latin typeface="Cambria Math" panose="02040503050406030204" pitchFamily="18" charset="0"/>
                                    </a:rPr>
                                    <m:t>𝑖</m:t>
                                  </m:r>
                                </m:sub>
                              </m:sSub>
                            </m:e>
                          </m:nary>
                        </m:num>
                        <m:den>
                          <m:r>
                            <a:rPr lang="en-GB" sz="1800" b="0" i="1" dirty="0" smtClean="0">
                              <a:latin typeface="Cambria Math" panose="02040503050406030204" pitchFamily="18" charset="0"/>
                            </a:rPr>
                            <m:t>𝑀</m:t>
                          </m:r>
                        </m:den>
                      </m:f>
                      <m:r>
                        <a:rPr lang="en-US" sz="1800" b="0" i="1" dirty="0" smtClean="0">
                          <a:latin typeface="Cambria Math" panose="02040503050406030204" pitchFamily="18" charset="0"/>
                        </a:rPr>
                        <m:t>=</m:t>
                      </m:r>
                      <m:acc>
                        <m:accPr>
                          <m:chr m:val="⃗"/>
                          <m:ctrlPr>
                            <a:rPr lang="en-US" sz="1800" b="0" i="1" dirty="0" smtClean="0">
                              <a:latin typeface="Cambria Math" panose="02040503050406030204" pitchFamily="18" charset="0"/>
                            </a:rPr>
                          </m:ctrlPr>
                        </m:accPr>
                        <m:e>
                          <m:r>
                            <a:rPr lang="en-US" sz="1800" b="0" i="1" dirty="0" smtClean="0">
                              <a:latin typeface="Cambria Math" panose="02040503050406030204" pitchFamily="18" charset="0"/>
                            </a:rPr>
                            <m:t>0</m:t>
                          </m:r>
                        </m:e>
                      </m:acc>
                    </m:oMath>
                  </m:oMathPara>
                </a14:m>
                <a:endParaRPr lang="en-US" dirty="0"/>
              </a:p>
            </p:txBody>
          </p:sp>
        </mc:Choice>
        <mc:Fallback>
          <p:sp>
            <p:nvSpPr>
              <p:cNvPr id="43" name="TextBox 42"/>
              <p:cNvSpPr txBox="1">
                <a:spLocks noRot="1" noChangeAspect="1" noMove="1" noResize="1" noEditPoints="1" noAdjustHandles="1" noChangeArrowheads="1" noChangeShapeType="1" noTextEdit="1"/>
              </p:cNvSpPr>
              <p:nvPr/>
            </p:nvSpPr>
            <p:spPr>
              <a:xfrm>
                <a:off x="2153716" y="5177626"/>
                <a:ext cx="2305324" cy="655692"/>
              </a:xfrm>
              <a:prstGeom prst="rect">
                <a:avLst/>
              </a:prstGeom>
              <a:blipFill rotWithShape="1">
                <a:blip r:embed="rId13"/>
                <a:stretch>
                  <a:fillRect l="-19" t="-72" r="3" b="32"/>
                </a:stretch>
              </a:blipFill>
            </p:spPr>
            <p:txBody>
              <a:bodyPr/>
              <a:lstStyle/>
              <a:p>
                <a:r>
                  <a:rPr lang="zh-CN" altLang="en-US">
                    <a:noFill/>
                  </a:rPr>
                  <a:t> </a:t>
                </a:r>
              </a:p>
            </p:txBody>
          </p:sp>
        </mc:Fallback>
      </mc:AlternateContent>
      <p:sp>
        <p:nvSpPr>
          <p:cNvPr id="44" name="Arrow: Left-Right 43"/>
          <p:cNvSpPr/>
          <p:nvPr/>
        </p:nvSpPr>
        <p:spPr>
          <a:xfrm>
            <a:off x="1741427" y="5411130"/>
            <a:ext cx="806811" cy="2501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6" name="TextBox 45"/>
              <p:cNvSpPr txBox="1"/>
              <p:nvPr/>
            </p:nvSpPr>
            <p:spPr>
              <a:xfrm>
                <a:off x="4673836" y="4456869"/>
                <a:ext cx="2251137"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e>
                      </m:nary>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p:sp>
            <p:nvSpPr>
              <p:cNvPr id="46" name="TextBox 45"/>
              <p:cNvSpPr txBox="1">
                <a:spLocks noRot="1" noChangeAspect="1" noMove="1" noResize="1" noEditPoints="1" noAdjustHandles="1" noChangeArrowheads="1" noChangeShapeType="1" noTextEdit="1"/>
              </p:cNvSpPr>
              <p:nvPr/>
            </p:nvSpPr>
            <p:spPr>
              <a:xfrm>
                <a:off x="4673836" y="4456869"/>
                <a:ext cx="2251137" cy="871264"/>
              </a:xfrm>
              <a:prstGeom prst="rect">
                <a:avLst/>
              </a:prstGeom>
              <a:blipFill rotWithShape="1">
                <a:blip r:embed="rId14"/>
                <a:stretch>
                  <a:fillRect l="-10" t="-50" r="13" b="55"/>
                </a:stretch>
              </a:blipFill>
            </p:spPr>
            <p:txBody>
              <a:bodyPr/>
              <a:lstStyle/>
              <a:p>
                <a:r>
                  <a:rPr lang="zh-CN" altLang="en-US">
                    <a:noFill/>
                  </a:rPr>
                  <a:t> </a:t>
                </a:r>
              </a:p>
            </p:txBody>
          </p:sp>
        </mc:Fallback>
      </mc:AlternateContent>
      <p:sp>
        <p:nvSpPr>
          <p:cNvPr id="3" name="Oval 2"/>
          <p:cNvSpPr/>
          <p:nvPr/>
        </p:nvSpPr>
        <p:spPr>
          <a:xfrm>
            <a:off x="2051720" y="2042499"/>
            <a:ext cx="145807" cy="162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103967" y="2296879"/>
            <a:ext cx="145807" cy="162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546363" y="2899147"/>
            <a:ext cx="145807" cy="162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866353" y="2402539"/>
            <a:ext cx="145807" cy="162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704367" y="2643200"/>
            <a:ext cx="145807" cy="162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146763" y="3245468"/>
            <a:ext cx="145807" cy="162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2" name="TextBox 51"/>
              <p:cNvSpPr txBox="1"/>
              <p:nvPr/>
            </p:nvSpPr>
            <p:spPr>
              <a:xfrm>
                <a:off x="4709654" y="5268540"/>
                <a:ext cx="2251137"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e>
                      </m:nary>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p:sp>
            <p:nvSpPr>
              <p:cNvPr id="52" name="TextBox 51"/>
              <p:cNvSpPr txBox="1">
                <a:spLocks noRot="1" noChangeAspect="1" noMove="1" noResize="1" noEditPoints="1" noAdjustHandles="1" noChangeArrowheads="1" noChangeShapeType="1" noTextEdit="1"/>
              </p:cNvSpPr>
              <p:nvPr/>
            </p:nvSpPr>
            <p:spPr>
              <a:xfrm>
                <a:off x="4709654" y="5268540"/>
                <a:ext cx="2251137" cy="871264"/>
              </a:xfrm>
              <a:prstGeom prst="rect">
                <a:avLst/>
              </a:prstGeom>
              <a:blipFill rotWithShape="1">
                <a:blip r:embed="rId15"/>
                <a:stretch>
                  <a:fillRect l="-22" t="-67" r="25"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TextBox 52"/>
              <p:cNvSpPr txBox="1"/>
              <p:nvPr/>
            </p:nvSpPr>
            <p:spPr>
              <a:xfrm>
                <a:off x="4748897" y="6051672"/>
                <a:ext cx="2251137"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e>
                      </m:nary>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p:sp>
            <p:nvSpPr>
              <p:cNvPr id="53" name="TextBox 52"/>
              <p:cNvSpPr txBox="1">
                <a:spLocks noRot="1" noChangeAspect="1" noMove="1" noResize="1" noEditPoints="1" noAdjustHandles="1" noChangeArrowheads="1" noChangeShapeType="1" noTextEdit="1"/>
              </p:cNvSpPr>
              <p:nvPr/>
            </p:nvSpPr>
            <p:spPr>
              <a:xfrm>
                <a:off x="4748897" y="6051672"/>
                <a:ext cx="2251137" cy="871264"/>
              </a:xfrm>
              <a:prstGeom prst="rect">
                <a:avLst/>
              </a:prstGeom>
              <a:blipFill rotWithShape="1">
                <a:blip r:embed="rId16"/>
                <a:stretch>
                  <a:fillRect l="-16" t="-14" r="19" b="19"/>
                </a:stretch>
              </a:blipFill>
            </p:spPr>
            <p:txBody>
              <a:bodyPr/>
              <a:lstStyle/>
              <a:p>
                <a:r>
                  <a:rPr lang="zh-CN" altLang="en-US">
                    <a:noFill/>
                  </a:rPr>
                  <a:t> </a:t>
                </a:r>
              </a:p>
            </p:txBody>
          </p:sp>
        </mc:Fallback>
      </mc:AlternateContent>
      <p:cxnSp>
        <p:nvCxnSpPr>
          <p:cNvPr id="54" name="Straight Arrow Connector 53"/>
          <p:cNvCxnSpPr/>
          <p:nvPr/>
        </p:nvCxnSpPr>
        <p:spPr>
          <a:xfrm flipV="1">
            <a:off x="1427873" y="2105744"/>
            <a:ext cx="739151" cy="11238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Rectangle 54"/>
              <p:cNvSpPr/>
              <p:nvPr/>
            </p:nvSpPr>
            <p:spPr>
              <a:xfrm>
                <a:off x="1645729" y="2126079"/>
                <a:ext cx="40062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US" i="1">
                              <a:latin typeface="Cambria Math" panose="02040503050406030204" pitchFamily="18" charset="0"/>
                            </a:rPr>
                            <m:t>𝑖</m:t>
                          </m:r>
                        </m:sub>
                      </m:sSub>
                    </m:oMath>
                  </m:oMathPara>
                </a14:m>
                <a:endParaRPr lang="en-US" dirty="0"/>
              </a:p>
            </p:txBody>
          </p:sp>
        </mc:Choice>
        <mc:Fallback>
          <p:sp>
            <p:nvSpPr>
              <p:cNvPr id="55" name="Rectangle 54"/>
              <p:cNvSpPr>
                <a:spLocks noRot="1" noChangeAspect="1" noMove="1" noResize="1" noEditPoints="1" noAdjustHandles="1" noChangeArrowheads="1" noChangeShapeType="1" noTextEdit="1"/>
              </p:cNvSpPr>
              <p:nvPr/>
            </p:nvSpPr>
            <p:spPr>
              <a:xfrm>
                <a:off x="1645729" y="2126079"/>
                <a:ext cx="400622" cy="369332"/>
              </a:xfrm>
              <a:prstGeom prst="rect">
                <a:avLst/>
              </a:prstGeom>
              <a:blipFill rotWithShape="1">
                <a:blip r:embed="rId17"/>
                <a:stretch>
                  <a:fillRect l="-111" t="-27" r="95" b="134"/>
                </a:stretch>
              </a:blipFill>
            </p:spPr>
            <p:txBody>
              <a:bodyPr/>
              <a:lstStyle/>
              <a:p>
                <a:r>
                  <a:rPr lang="zh-CN" altLang="en-US">
                    <a:noFill/>
                  </a:rPr>
                  <a:t> </a:t>
                </a:r>
              </a:p>
            </p:txBody>
          </p:sp>
        </mc:Fallback>
      </mc:AlternateContent>
      <p:cxnSp>
        <p:nvCxnSpPr>
          <p:cNvPr id="56" name="Straight Arrow Connector 55"/>
          <p:cNvCxnSpPr>
            <a:endCxn id="45" idx="1"/>
          </p:cNvCxnSpPr>
          <p:nvPr/>
        </p:nvCxnSpPr>
        <p:spPr>
          <a:xfrm flipH="1" flipV="1">
            <a:off x="5887706" y="2426317"/>
            <a:ext cx="473515" cy="4861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Rectangle 56"/>
              <p:cNvSpPr/>
              <p:nvPr/>
            </p:nvSpPr>
            <p:spPr>
              <a:xfrm>
                <a:off x="5827562" y="2555612"/>
                <a:ext cx="40062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𝑟</m:t>
                              </m:r>
                            </m:e>
                          </m:acc>
                        </m:e>
                        <m:sub>
                          <m:r>
                            <a:rPr lang="en-US" i="1">
                              <a:latin typeface="Cambria Math" panose="02040503050406030204" pitchFamily="18" charset="0"/>
                            </a:rPr>
                            <m:t>𝑖</m:t>
                          </m:r>
                        </m:sub>
                      </m:sSub>
                    </m:oMath>
                  </m:oMathPara>
                </a14:m>
                <a:endParaRPr lang="en-US" dirty="0"/>
              </a:p>
            </p:txBody>
          </p:sp>
        </mc:Choice>
        <mc:Fallback>
          <p:sp>
            <p:nvSpPr>
              <p:cNvPr id="57" name="Rectangle 56"/>
              <p:cNvSpPr>
                <a:spLocks noRot="1" noChangeAspect="1" noMove="1" noResize="1" noEditPoints="1" noAdjustHandles="1" noChangeArrowheads="1" noChangeShapeType="1" noTextEdit="1"/>
              </p:cNvSpPr>
              <p:nvPr/>
            </p:nvSpPr>
            <p:spPr>
              <a:xfrm>
                <a:off x="5827562" y="2555612"/>
                <a:ext cx="400622" cy="369332"/>
              </a:xfrm>
              <a:prstGeom prst="rect">
                <a:avLst/>
              </a:prstGeom>
              <a:blipFill rotWithShape="1">
                <a:blip r:embed="rId17"/>
                <a:stretch>
                  <a:fillRect l="-42" t="-101" r="26" b="36"/>
                </a:stretch>
              </a:blipFill>
            </p:spPr>
            <p:txBody>
              <a:bodyPr/>
              <a:lstStyle/>
              <a:p>
                <a:r>
                  <a:rPr lang="zh-CN" altLang="en-US">
                    <a:noFill/>
                  </a:rPr>
                  <a:t> </a:t>
                </a:r>
              </a:p>
            </p:txBody>
          </p:sp>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154812"/>
            <a:ext cx="8229600" cy="1143000"/>
          </a:xfrm>
        </p:spPr>
        <p:txBody>
          <a:bodyPr/>
          <a:lstStyle/>
          <a:p>
            <a:r>
              <a:rPr lang="en-GB" dirty="0"/>
              <a:t>Few examples</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636588" y="963725"/>
            <a:ext cx="6827510" cy="369332"/>
          </a:xfrm>
          <a:prstGeom prst="rect">
            <a:avLst/>
          </a:prstGeom>
          <a:noFill/>
        </p:spPr>
        <p:txBody>
          <a:bodyPr wrap="none" rtlCol="0">
            <a:spAutoFit/>
          </a:bodyPr>
          <a:lstStyle/>
          <a:p>
            <a:r>
              <a:rPr lang="en-GB" dirty="0"/>
              <a:t>Examples where the mass density is the same in all the body considered</a:t>
            </a:r>
            <a:endParaRPr lang="en-US" dirty="0"/>
          </a:p>
        </p:txBody>
      </p:sp>
      <p:sp>
        <p:nvSpPr>
          <p:cNvPr id="6" name="Oval 5"/>
          <p:cNvSpPr/>
          <p:nvPr/>
        </p:nvSpPr>
        <p:spPr>
          <a:xfrm>
            <a:off x="755576" y="1988840"/>
            <a:ext cx="1872208" cy="2088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55576" y="2852936"/>
            <a:ext cx="1872208"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p:cNvSpPr txBox="1"/>
              <p:nvPr/>
            </p:nvSpPr>
            <p:spPr>
              <a:xfrm>
                <a:off x="1547664" y="3008781"/>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1547664" y="3008781"/>
                <a:ext cx="533736" cy="276999"/>
              </a:xfrm>
              <a:prstGeom prst="rect">
                <a:avLst/>
              </a:prstGeom>
              <a:blipFill rotWithShape="1">
                <a:blip r:embed="rId1"/>
                <a:stretch>
                  <a:fillRect l="-32" t="-55" r="-10613" b="105"/>
                </a:stretch>
              </a:blipFill>
            </p:spPr>
            <p:txBody>
              <a:bodyPr/>
              <a:lstStyle/>
              <a:p>
                <a:r>
                  <a:rPr lang="zh-CN" altLang="en-US">
                    <a:noFill/>
                  </a:rPr>
                  <a:t> </a:t>
                </a:r>
              </a:p>
            </p:txBody>
          </p:sp>
        </mc:Fallback>
      </mc:AlternateContent>
      <p:sp>
        <p:nvSpPr>
          <p:cNvPr id="14" name="TextBox 13"/>
          <p:cNvSpPr txBox="1"/>
          <p:nvPr/>
        </p:nvSpPr>
        <p:spPr>
          <a:xfrm>
            <a:off x="1297982" y="4363523"/>
            <a:ext cx="787395" cy="369332"/>
          </a:xfrm>
          <a:prstGeom prst="rect">
            <a:avLst/>
          </a:prstGeom>
          <a:noFill/>
        </p:spPr>
        <p:txBody>
          <a:bodyPr wrap="none" rtlCol="0">
            <a:spAutoFit/>
          </a:bodyPr>
          <a:lstStyle/>
          <a:p>
            <a:r>
              <a:rPr lang="en-GB" dirty="0"/>
              <a:t>sphere</a:t>
            </a:r>
            <a:endParaRPr lang="en-US" dirty="0"/>
          </a:p>
        </p:txBody>
      </p:sp>
      <p:cxnSp>
        <p:nvCxnSpPr>
          <p:cNvPr id="19" name="Straight Connector 18"/>
          <p:cNvCxnSpPr/>
          <p:nvPr/>
        </p:nvCxnSpPr>
        <p:spPr>
          <a:xfrm>
            <a:off x="1648393" y="1709192"/>
            <a:ext cx="43287" cy="28083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154812"/>
            <a:ext cx="8229600" cy="1143000"/>
          </a:xfrm>
        </p:spPr>
        <p:txBody>
          <a:bodyPr/>
          <a:lstStyle/>
          <a:p>
            <a:r>
              <a:rPr lang="en-GB" dirty="0"/>
              <a:t>Few examples</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636588" y="963725"/>
            <a:ext cx="6827510" cy="369332"/>
          </a:xfrm>
          <a:prstGeom prst="rect">
            <a:avLst/>
          </a:prstGeom>
          <a:noFill/>
        </p:spPr>
        <p:txBody>
          <a:bodyPr wrap="none" rtlCol="0">
            <a:spAutoFit/>
          </a:bodyPr>
          <a:lstStyle/>
          <a:p>
            <a:r>
              <a:rPr lang="en-GB" dirty="0"/>
              <a:t>Examples where the mass density is the same in all the body considered</a:t>
            </a:r>
            <a:endParaRPr lang="en-US" dirty="0"/>
          </a:p>
        </p:txBody>
      </p:sp>
      <p:sp>
        <p:nvSpPr>
          <p:cNvPr id="6" name="Oval 5"/>
          <p:cNvSpPr/>
          <p:nvPr/>
        </p:nvSpPr>
        <p:spPr>
          <a:xfrm>
            <a:off x="755576" y="1988840"/>
            <a:ext cx="1872208" cy="2088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55576" y="2852936"/>
            <a:ext cx="1872208"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p:cNvSpPr txBox="1"/>
              <p:nvPr/>
            </p:nvSpPr>
            <p:spPr>
              <a:xfrm>
                <a:off x="1547664" y="3008781"/>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1547664" y="3008781"/>
                <a:ext cx="533736" cy="276999"/>
              </a:xfrm>
              <a:prstGeom prst="rect">
                <a:avLst/>
              </a:prstGeom>
              <a:blipFill rotWithShape="1">
                <a:blip r:embed="rId1"/>
                <a:stretch>
                  <a:fillRect l="-32" t="-55" r="-10613" b="105"/>
                </a:stretch>
              </a:blipFill>
            </p:spPr>
            <p:txBody>
              <a:bodyPr/>
              <a:lstStyle/>
              <a:p>
                <a:r>
                  <a:rPr lang="zh-CN" altLang="en-US">
                    <a:noFill/>
                  </a:rPr>
                  <a:t> </a:t>
                </a:r>
              </a:p>
            </p:txBody>
          </p:sp>
        </mc:Fallback>
      </mc:AlternateContent>
      <p:sp>
        <p:nvSpPr>
          <p:cNvPr id="10" name="Can 9"/>
          <p:cNvSpPr/>
          <p:nvPr/>
        </p:nvSpPr>
        <p:spPr>
          <a:xfrm>
            <a:off x="3419872" y="1844824"/>
            <a:ext cx="1296144" cy="23746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3995936" y="2996952"/>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3995936" y="2996952"/>
                <a:ext cx="533736" cy="276999"/>
              </a:xfrm>
              <a:prstGeom prst="rect">
                <a:avLst/>
              </a:prstGeom>
              <a:blipFill rotWithShape="1">
                <a:blip r:embed="rId1"/>
                <a:stretch>
                  <a:fillRect l="-97" t="-140" r="-10548" b="190"/>
                </a:stretch>
              </a:blipFill>
            </p:spPr>
            <p:txBody>
              <a:bodyPr/>
              <a:lstStyle/>
              <a:p>
                <a:r>
                  <a:rPr lang="zh-CN" altLang="en-US">
                    <a:noFill/>
                  </a:rPr>
                  <a:t> </a:t>
                </a:r>
              </a:p>
            </p:txBody>
          </p:sp>
        </mc:Fallback>
      </mc:AlternateContent>
      <p:sp>
        <p:nvSpPr>
          <p:cNvPr id="12" name="Cube 11"/>
          <p:cNvSpPr/>
          <p:nvPr/>
        </p:nvSpPr>
        <p:spPr>
          <a:xfrm>
            <a:off x="5796136" y="2132856"/>
            <a:ext cx="1667962" cy="172819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6414528" y="2935977"/>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414528" y="2935977"/>
                <a:ext cx="533736" cy="276999"/>
              </a:xfrm>
              <a:prstGeom prst="rect">
                <a:avLst/>
              </a:prstGeom>
              <a:blipFill rotWithShape="1">
                <a:blip r:embed="rId1"/>
                <a:stretch>
                  <a:fillRect l="-74" t="-134" r="-10571" b="184"/>
                </a:stretch>
              </a:blipFill>
            </p:spPr>
            <p:txBody>
              <a:bodyPr/>
              <a:lstStyle/>
              <a:p>
                <a:r>
                  <a:rPr lang="zh-CN" altLang="en-US">
                    <a:noFill/>
                  </a:rPr>
                  <a:t> </a:t>
                </a:r>
              </a:p>
            </p:txBody>
          </p:sp>
        </mc:Fallback>
      </mc:AlternateContent>
      <p:sp>
        <p:nvSpPr>
          <p:cNvPr id="14" name="TextBox 13"/>
          <p:cNvSpPr txBox="1"/>
          <p:nvPr/>
        </p:nvSpPr>
        <p:spPr>
          <a:xfrm>
            <a:off x="1297982" y="4363523"/>
            <a:ext cx="787395" cy="369332"/>
          </a:xfrm>
          <a:prstGeom prst="rect">
            <a:avLst/>
          </a:prstGeom>
          <a:noFill/>
        </p:spPr>
        <p:txBody>
          <a:bodyPr wrap="none" rtlCol="0">
            <a:spAutoFit/>
          </a:bodyPr>
          <a:lstStyle/>
          <a:p>
            <a:r>
              <a:rPr lang="en-GB" dirty="0"/>
              <a:t>sphere</a:t>
            </a:r>
            <a:endParaRPr lang="en-US" dirty="0"/>
          </a:p>
        </p:txBody>
      </p:sp>
      <p:sp>
        <p:nvSpPr>
          <p:cNvPr id="15" name="TextBox 14"/>
          <p:cNvSpPr txBox="1"/>
          <p:nvPr/>
        </p:nvSpPr>
        <p:spPr>
          <a:xfrm>
            <a:off x="3640589" y="4365104"/>
            <a:ext cx="941283" cy="369332"/>
          </a:xfrm>
          <a:prstGeom prst="rect">
            <a:avLst/>
          </a:prstGeom>
          <a:noFill/>
        </p:spPr>
        <p:txBody>
          <a:bodyPr wrap="none" rtlCol="0">
            <a:spAutoFit/>
          </a:bodyPr>
          <a:lstStyle/>
          <a:p>
            <a:r>
              <a:rPr lang="en-GB" dirty="0"/>
              <a:t>cylinder</a:t>
            </a:r>
            <a:endParaRPr lang="en-US" dirty="0"/>
          </a:p>
        </p:txBody>
      </p:sp>
      <p:sp>
        <p:nvSpPr>
          <p:cNvPr id="16" name="TextBox 15"/>
          <p:cNvSpPr txBox="1"/>
          <p:nvPr/>
        </p:nvSpPr>
        <p:spPr>
          <a:xfrm>
            <a:off x="6223005" y="4365104"/>
            <a:ext cx="620683" cy="369332"/>
          </a:xfrm>
          <a:prstGeom prst="rect">
            <a:avLst/>
          </a:prstGeom>
          <a:noFill/>
        </p:spPr>
        <p:txBody>
          <a:bodyPr wrap="none" rtlCol="0">
            <a:spAutoFit/>
          </a:bodyPr>
          <a:lstStyle/>
          <a:p>
            <a:r>
              <a:rPr lang="en-GB" dirty="0"/>
              <a:t>cube</a:t>
            </a:r>
            <a:endParaRPr lang="en-US" dirty="0"/>
          </a:p>
        </p:txBody>
      </p:sp>
      <p:cxnSp>
        <p:nvCxnSpPr>
          <p:cNvPr id="18" name="Straight Connector 17"/>
          <p:cNvCxnSpPr>
            <a:endCxn id="15" idx="0"/>
          </p:cNvCxnSpPr>
          <p:nvPr/>
        </p:nvCxnSpPr>
        <p:spPr>
          <a:xfrm>
            <a:off x="4067944" y="1556792"/>
            <a:ext cx="43287" cy="28083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48393" y="1709192"/>
            <a:ext cx="43287" cy="28083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16216" y="1628800"/>
            <a:ext cx="43287" cy="28083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154812"/>
            <a:ext cx="8229600" cy="1143000"/>
          </a:xfrm>
        </p:spPr>
        <p:txBody>
          <a:bodyPr/>
          <a:lstStyle/>
          <a:p>
            <a:r>
              <a:rPr lang="en-GB" dirty="0"/>
              <a:t>Few examples</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5" name="TextBox 4"/>
          <p:cNvSpPr txBox="1"/>
          <p:nvPr/>
        </p:nvSpPr>
        <p:spPr>
          <a:xfrm>
            <a:off x="636588" y="963725"/>
            <a:ext cx="6827510" cy="369332"/>
          </a:xfrm>
          <a:prstGeom prst="rect">
            <a:avLst/>
          </a:prstGeom>
          <a:noFill/>
        </p:spPr>
        <p:txBody>
          <a:bodyPr wrap="none" rtlCol="0">
            <a:spAutoFit/>
          </a:bodyPr>
          <a:lstStyle/>
          <a:p>
            <a:r>
              <a:rPr lang="en-GB" dirty="0"/>
              <a:t>Examples where the mass density is the same in all the body considered</a:t>
            </a:r>
            <a:endParaRPr lang="en-US" dirty="0"/>
          </a:p>
        </p:txBody>
      </p:sp>
      <p:sp>
        <p:nvSpPr>
          <p:cNvPr id="6" name="Oval 5"/>
          <p:cNvSpPr/>
          <p:nvPr/>
        </p:nvSpPr>
        <p:spPr>
          <a:xfrm>
            <a:off x="755576" y="1988840"/>
            <a:ext cx="1872208" cy="2088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55576" y="2852936"/>
            <a:ext cx="1872208"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p:cNvSpPr txBox="1"/>
              <p:nvPr/>
            </p:nvSpPr>
            <p:spPr>
              <a:xfrm>
                <a:off x="1547664" y="3008781"/>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1547664" y="3008781"/>
                <a:ext cx="533736" cy="276999"/>
              </a:xfrm>
              <a:prstGeom prst="rect">
                <a:avLst/>
              </a:prstGeom>
              <a:blipFill rotWithShape="1">
                <a:blip r:embed="rId1"/>
                <a:stretch>
                  <a:fillRect l="-32" t="-55" r="-10613" b="105"/>
                </a:stretch>
              </a:blipFill>
            </p:spPr>
            <p:txBody>
              <a:bodyPr/>
              <a:lstStyle/>
              <a:p>
                <a:r>
                  <a:rPr lang="zh-CN" altLang="en-US">
                    <a:noFill/>
                  </a:rPr>
                  <a:t> </a:t>
                </a:r>
              </a:p>
            </p:txBody>
          </p:sp>
        </mc:Fallback>
      </mc:AlternateContent>
      <p:sp>
        <p:nvSpPr>
          <p:cNvPr id="10" name="Can 9"/>
          <p:cNvSpPr/>
          <p:nvPr/>
        </p:nvSpPr>
        <p:spPr>
          <a:xfrm>
            <a:off x="3419872" y="1844824"/>
            <a:ext cx="1296144" cy="23746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3995936" y="2996952"/>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3995936" y="2996952"/>
                <a:ext cx="533736" cy="276999"/>
              </a:xfrm>
              <a:prstGeom prst="rect">
                <a:avLst/>
              </a:prstGeom>
              <a:blipFill rotWithShape="1">
                <a:blip r:embed="rId1"/>
                <a:stretch>
                  <a:fillRect l="-97" t="-140" r="-10548" b="190"/>
                </a:stretch>
              </a:blipFill>
            </p:spPr>
            <p:txBody>
              <a:bodyPr/>
              <a:lstStyle/>
              <a:p>
                <a:r>
                  <a:rPr lang="zh-CN" altLang="en-US">
                    <a:noFill/>
                  </a:rPr>
                  <a:t> </a:t>
                </a:r>
              </a:p>
            </p:txBody>
          </p:sp>
        </mc:Fallback>
      </mc:AlternateContent>
      <p:sp>
        <p:nvSpPr>
          <p:cNvPr id="12" name="Cube 11"/>
          <p:cNvSpPr/>
          <p:nvPr/>
        </p:nvSpPr>
        <p:spPr>
          <a:xfrm>
            <a:off x="5796136" y="2132856"/>
            <a:ext cx="1667962" cy="172819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6414528" y="2935977"/>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414528" y="2935977"/>
                <a:ext cx="533736" cy="276999"/>
              </a:xfrm>
              <a:prstGeom prst="rect">
                <a:avLst/>
              </a:prstGeom>
              <a:blipFill rotWithShape="1">
                <a:blip r:embed="rId1"/>
                <a:stretch>
                  <a:fillRect l="-74" t="-134" r="-10571" b="184"/>
                </a:stretch>
              </a:blipFill>
            </p:spPr>
            <p:txBody>
              <a:bodyPr/>
              <a:lstStyle/>
              <a:p>
                <a:r>
                  <a:rPr lang="zh-CN" altLang="en-US">
                    <a:noFill/>
                  </a:rPr>
                  <a:t> </a:t>
                </a:r>
              </a:p>
            </p:txBody>
          </p:sp>
        </mc:Fallback>
      </mc:AlternateContent>
      <p:sp>
        <p:nvSpPr>
          <p:cNvPr id="14" name="TextBox 13"/>
          <p:cNvSpPr txBox="1"/>
          <p:nvPr/>
        </p:nvSpPr>
        <p:spPr>
          <a:xfrm>
            <a:off x="1297982" y="4363523"/>
            <a:ext cx="787395" cy="369332"/>
          </a:xfrm>
          <a:prstGeom prst="rect">
            <a:avLst/>
          </a:prstGeom>
          <a:noFill/>
        </p:spPr>
        <p:txBody>
          <a:bodyPr wrap="none" rtlCol="0">
            <a:spAutoFit/>
          </a:bodyPr>
          <a:lstStyle/>
          <a:p>
            <a:r>
              <a:rPr lang="en-GB" dirty="0"/>
              <a:t>sphere</a:t>
            </a:r>
            <a:endParaRPr lang="en-US" dirty="0"/>
          </a:p>
        </p:txBody>
      </p:sp>
      <p:sp>
        <p:nvSpPr>
          <p:cNvPr id="15" name="TextBox 14"/>
          <p:cNvSpPr txBox="1"/>
          <p:nvPr/>
        </p:nvSpPr>
        <p:spPr>
          <a:xfrm>
            <a:off x="3640589" y="4365104"/>
            <a:ext cx="941283" cy="369332"/>
          </a:xfrm>
          <a:prstGeom prst="rect">
            <a:avLst/>
          </a:prstGeom>
          <a:noFill/>
        </p:spPr>
        <p:txBody>
          <a:bodyPr wrap="none" rtlCol="0">
            <a:spAutoFit/>
          </a:bodyPr>
          <a:lstStyle/>
          <a:p>
            <a:r>
              <a:rPr lang="en-GB" dirty="0"/>
              <a:t>cylinder</a:t>
            </a:r>
            <a:endParaRPr lang="en-US" dirty="0"/>
          </a:p>
        </p:txBody>
      </p:sp>
      <p:sp>
        <p:nvSpPr>
          <p:cNvPr id="16" name="TextBox 15"/>
          <p:cNvSpPr txBox="1"/>
          <p:nvPr/>
        </p:nvSpPr>
        <p:spPr>
          <a:xfrm>
            <a:off x="6223005" y="4365104"/>
            <a:ext cx="620683" cy="369332"/>
          </a:xfrm>
          <a:prstGeom prst="rect">
            <a:avLst/>
          </a:prstGeom>
          <a:noFill/>
        </p:spPr>
        <p:txBody>
          <a:bodyPr wrap="none" rtlCol="0">
            <a:spAutoFit/>
          </a:bodyPr>
          <a:lstStyle/>
          <a:p>
            <a:r>
              <a:rPr lang="en-GB" dirty="0"/>
              <a:t>cube</a:t>
            </a:r>
            <a:endParaRPr lang="en-US" dirty="0"/>
          </a:p>
        </p:txBody>
      </p:sp>
      <p:cxnSp>
        <p:nvCxnSpPr>
          <p:cNvPr id="18" name="Straight Connector 17"/>
          <p:cNvCxnSpPr>
            <a:endCxn id="15" idx="0"/>
          </p:cNvCxnSpPr>
          <p:nvPr/>
        </p:nvCxnSpPr>
        <p:spPr>
          <a:xfrm>
            <a:off x="4067944" y="1556792"/>
            <a:ext cx="43287" cy="28083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48393" y="1709192"/>
            <a:ext cx="43287" cy="28083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16216" y="1628800"/>
            <a:ext cx="43287" cy="28083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Can 20"/>
          <p:cNvSpPr/>
          <p:nvPr/>
        </p:nvSpPr>
        <p:spPr>
          <a:xfrm>
            <a:off x="3059832" y="5589240"/>
            <a:ext cx="2232248" cy="504056"/>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166326" y="5019306"/>
            <a:ext cx="9630" cy="15841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798093" y="6514754"/>
            <a:ext cx="569387" cy="369332"/>
          </a:xfrm>
          <a:prstGeom prst="rect">
            <a:avLst/>
          </a:prstGeom>
          <a:noFill/>
        </p:spPr>
        <p:txBody>
          <a:bodyPr wrap="none" rtlCol="0">
            <a:spAutoFit/>
          </a:bodyPr>
          <a:lstStyle/>
          <a:p>
            <a:r>
              <a:rPr lang="en-GB" dirty="0"/>
              <a:t>disk</a:t>
            </a:r>
            <a:endParaRPr lang="en-US" dirty="0"/>
          </a:p>
        </p:txBody>
      </p:sp>
      <mc:AlternateContent xmlns:mc="http://schemas.openxmlformats.org/markup-compatibility/2006">
        <mc:Choice xmlns:a14="http://schemas.microsoft.com/office/drawing/2010/main" Requires="a14">
          <p:sp>
            <p:nvSpPr>
              <p:cNvPr id="25" name="TextBox 24"/>
              <p:cNvSpPr txBox="1"/>
              <p:nvPr/>
            </p:nvSpPr>
            <p:spPr>
              <a:xfrm>
                <a:off x="4077593" y="5792271"/>
                <a:ext cx="5337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𝑚</m:t>
                          </m:r>
                        </m:sub>
                      </m:sSub>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4077593" y="5792271"/>
                <a:ext cx="533736" cy="276999"/>
              </a:xfrm>
              <a:prstGeom prst="rect">
                <a:avLst/>
              </a:prstGeom>
              <a:blipFill rotWithShape="1">
                <a:blip r:embed="rId1"/>
                <a:stretch>
                  <a:fillRect l="-48" t="-157" r="-10596" b="208"/>
                </a:stretch>
              </a:blipFill>
            </p:spPr>
            <p:txBody>
              <a:bodyPr/>
              <a:lstStyle/>
              <a:p>
                <a:r>
                  <a:rPr lang="zh-CN" altLang="en-US">
                    <a:noFill/>
                  </a:rPr>
                  <a:t> </a:t>
                </a:r>
              </a:p>
            </p:txBody>
          </p:sp>
        </mc:Fallback>
      </mc:AlternateContent>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154812"/>
            <a:ext cx="8229600" cy="1143000"/>
          </a:xfrm>
        </p:spPr>
        <p:txBody>
          <a:bodyPr/>
          <a:lstStyle/>
          <a:p>
            <a:r>
              <a:rPr lang="en-GB" dirty="0"/>
              <a:t>Few examples</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fld>
            <a:endParaRPr lang="en-US" altLang="zh-CN"/>
          </a:p>
        </p:txBody>
      </p:sp>
      <p:sp>
        <p:nvSpPr>
          <p:cNvPr id="3" name="TextBox 2"/>
          <p:cNvSpPr txBox="1"/>
          <p:nvPr/>
        </p:nvSpPr>
        <p:spPr>
          <a:xfrm>
            <a:off x="827584" y="667447"/>
            <a:ext cx="6815732" cy="1077218"/>
          </a:xfrm>
          <a:prstGeom prst="rect">
            <a:avLst/>
          </a:prstGeom>
          <a:noFill/>
        </p:spPr>
        <p:txBody>
          <a:bodyPr wrap="square" rtlCol="0">
            <a:spAutoFit/>
          </a:bodyPr>
          <a:lstStyle/>
          <a:p>
            <a:r>
              <a:rPr lang="en-GB" sz="3200" dirty="0"/>
              <a:t>Take care that the center of mass could be not within the body.</a:t>
            </a:r>
            <a:endParaRPr lang="en-US" sz="3200" dirty="0"/>
          </a:p>
        </p:txBody>
      </p:sp>
      <p:pic>
        <p:nvPicPr>
          <p:cNvPr id="25" name="Picture 24"/>
          <p:cNvPicPr>
            <a:picLocks noChangeAspect="1"/>
          </p:cNvPicPr>
          <p:nvPr/>
        </p:nvPicPr>
        <p:blipFill>
          <a:blip r:embed="rId1"/>
          <a:stretch>
            <a:fillRect/>
          </a:stretch>
        </p:blipFill>
        <p:spPr>
          <a:xfrm>
            <a:off x="636588" y="1988840"/>
            <a:ext cx="3924300" cy="3038475"/>
          </a:xfrm>
          <a:prstGeom prst="rect">
            <a:avLst/>
          </a:prstGeom>
        </p:spPr>
      </p:pic>
      <p:sp>
        <p:nvSpPr>
          <p:cNvPr id="26" name="TextBox 25"/>
          <p:cNvSpPr txBox="1"/>
          <p:nvPr/>
        </p:nvSpPr>
        <p:spPr>
          <a:xfrm>
            <a:off x="4134557" y="2600136"/>
            <a:ext cx="4726236" cy="1815882"/>
          </a:xfrm>
          <a:prstGeom prst="rect">
            <a:avLst/>
          </a:prstGeom>
          <a:noFill/>
        </p:spPr>
        <p:txBody>
          <a:bodyPr wrap="square" rtlCol="0">
            <a:spAutoFit/>
          </a:bodyPr>
          <a:lstStyle/>
          <a:p>
            <a:r>
              <a:rPr lang="en-GB" sz="2800" dirty="0"/>
              <a:t>Example: A trick for pole vaulting, the center of mass pass underneath the bar but the body pass over the bar !</a:t>
            </a:r>
            <a:endParaRPr lang="en-US" sz="2800" dirty="0"/>
          </a:p>
        </p:txBody>
      </p:sp>
      <p:sp>
        <p:nvSpPr>
          <p:cNvPr id="27" name="TextBox 26"/>
          <p:cNvSpPr txBox="1"/>
          <p:nvPr/>
        </p:nvSpPr>
        <p:spPr>
          <a:xfrm>
            <a:off x="636588" y="5373216"/>
            <a:ext cx="1704313" cy="369332"/>
          </a:xfrm>
          <a:prstGeom prst="rect">
            <a:avLst/>
          </a:prstGeom>
          <a:noFill/>
        </p:spPr>
        <p:txBody>
          <a:bodyPr wrap="none" rtlCol="0">
            <a:spAutoFit/>
          </a:bodyPr>
          <a:lstStyle/>
          <a:p>
            <a:r>
              <a:rPr lang="en-GB" dirty="0"/>
              <a:t>Other examples:</a:t>
            </a:r>
            <a:endParaRPr lang="en-US" dirty="0"/>
          </a:p>
        </p:txBody>
      </p:sp>
      <p:pic>
        <p:nvPicPr>
          <p:cNvPr id="28" name="Picture 27"/>
          <p:cNvPicPr>
            <a:picLocks noChangeAspect="1"/>
          </p:cNvPicPr>
          <p:nvPr/>
        </p:nvPicPr>
        <p:blipFill>
          <a:blip r:embed="rId2"/>
          <a:stretch>
            <a:fillRect/>
          </a:stretch>
        </p:blipFill>
        <p:spPr>
          <a:xfrm>
            <a:off x="2269823" y="5101910"/>
            <a:ext cx="2447123" cy="1737638"/>
          </a:xfrm>
          <a:prstGeom prst="rect">
            <a:avLst/>
          </a:prstGeom>
        </p:spPr>
      </p:pic>
      <p:sp>
        <p:nvSpPr>
          <p:cNvPr id="29" name="TextBox 28"/>
          <p:cNvSpPr txBox="1"/>
          <p:nvPr/>
        </p:nvSpPr>
        <p:spPr>
          <a:xfrm flipH="1">
            <a:off x="4271463" y="6424191"/>
            <a:ext cx="2906609" cy="369332"/>
          </a:xfrm>
          <a:prstGeom prst="rect">
            <a:avLst/>
          </a:prstGeom>
          <a:noFill/>
        </p:spPr>
        <p:txBody>
          <a:bodyPr wrap="square" rtlCol="0">
            <a:spAutoFit/>
          </a:bodyPr>
          <a:lstStyle/>
          <a:p>
            <a:r>
              <a:rPr lang="en-GB" dirty="0"/>
              <a:t>Donut-shaped body</a:t>
            </a:r>
            <a:endParaRPr lang="en-US" dirty="0"/>
          </a:p>
        </p:txBody>
      </p:sp>
    </p:spTree>
  </p:cSld>
  <p:clrMapOvr>
    <a:masterClrMapping/>
  </p:clrMapOvr>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29208</Words>
  <Application>WPS 演示</Application>
  <PresentationFormat>On-screen Show (4:3)</PresentationFormat>
  <Paragraphs>1776</Paragraphs>
  <Slides>109</Slides>
  <Notes>105</Notes>
  <HiddenSlides>0</HiddenSlides>
  <MMClips>2</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109</vt:i4>
      </vt:variant>
    </vt:vector>
  </HeadingPairs>
  <TitlesOfParts>
    <vt:vector size="118" baseType="lpstr">
      <vt:lpstr>Arial</vt:lpstr>
      <vt:lpstr>宋体</vt:lpstr>
      <vt:lpstr>Wingdings</vt:lpstr>
      <vt:lpstr>Times New Roman</vt:lpstr>
      <vt:lpstr>微软雅黑</vt:lpstr>
      <vt:lpstr>Cambria Math</vt:lpstr>
      <vt:lpstr>Arial Unicode MS</vt:lpstr>
      <vt:lpstr>自定义设计方案</vt:lpstr>
      <vt:lpstr>默认设计模板</vt:lpstr>
      <vt:lpstr>University physics, classical mechanics. Lesson 6: Momentum and impulse</vt:lpstr>
      <vt:lpstr>Contents</vt:lpstr>
      <vt:lpstr>Contents</vt:lpstr>
      <vt:lpstr>Contents</vt:lpstr>
      <vt:lpstr>Contents</vt:lpstr>
      <vt:lpstr>1. Introduction</vt:lpstr>
      <vt:lpstr>Introduction: The Newton’s cradle</vt:lpstr>
      <vt:lpstr>Introduction: The Newton’s cradle</vt:lpstr>
      <vt:lpstr>Introduction: The Newton’s cradle</vt:lpstr>
      <vt:lpstr>Introduction: The Newton’s cradle</vt:lpstr>
      <vt:lpstr>Introduction: The Newton’s cradle</vt:lpstr>
      <vt:lpstr>Introduction: The Newton’s cradle</vt:lpstr>
      <vt:lpstr>Introduction: The Newton’s cradle</vt:lpstr>
      <vt:lpstr>Introduction: The Newton’s cradle</vt:lpstr>
      <vt:lpstr>Introduction: The Newton’s cradle</vt:lpstr>
      <vt:lpstr>Introduction: The Newton’s cradle</vt:lpstr>
      <vt:lpstr>Momentum is used to describe collisions between bodies</vt:lpstr>
      <vt:lpstr>Momentum is used to describe collisions between bodies</vt:lpstr>
      <vt:lpstr>Introduction (2): How to deal with a system which the mass change with the time ?</vt:lpstr>
      <vt:lpstr>2. The momentum </vt:lpstr>
      <vt:lpstr>Expression of the momentum</vt:lpstr>
      <vt:lpstr>Expression of the momentum</vt:lpstr>
      <vt:lpstr>Momentum in the Newton’s  2nd  law</vt:lpstr>
      <vt:lpstr>Momentum in the Newton’s  2nd  law</vt:lpstr>
      <vt:lpstr>Momentum in the Newton’s  2nd  law</vt:lpstr>
      <vt:lpstr>Momentum in the Newton’s  2nd  law</vt:lpstr>
      <vt:lpstr>Ex. Kinetic energy and momentum (5 minutes)</vt:lpstr>
      <vt:lpstr>Solution</vt:lpstr>
      <vt:lpstr>Solution</vt:lpstr>
      <vt:lpstr>Solution</vt:lpstr>
      <vt:lpstr>PowerPoint 演示文稿</vt:lpstr>
      <vt:lpstr>PowerPoint 演示文稿</vt:lpstr>
      <vt:lpstr>PowerPoint 演示文稿</vt:lpstr>
      <vt:lpstr>Momentum and Kinetic Energy (K.E.)</vt:lpstr>
      <vt:lpstr>Momentum and Kinetic Energy (K.E.)</vt:lpstr>
      <vt:lpstr>Momentum and Kinetic Energy (K.E.)</vt:lpstr>
      <vt:lpstr>Momentum and Kinetic Energy (K.E.)</vt:lpstr>
      <vt:lpstr>Ex. Momentum change for a constant net force during a time interval</vt:lpstr>
      <vt:lpstr>Momentum change for a constant net force during a time interval</vt:lpstr>
      <vt:lpstr>Momentum change for a constant net force during a time interval</vt:lpstr>
      <vt:lpstr>Momentum change for a constant net force during a time interval</vt:lpstr>
      <vt:lpstr>Momentum change for a constant net force during a time interval</vt:lpstr>
      <vt:lpstr>Momentum change for a constant net force during a time interval</vt:lpstr>
      <vt:lpstr>Rest time (5 minutes)</vt:lpstr>
      <vt:lpstr>3. The impulse-momentum theorem</vt:lpstr>
      <vt:lpstr>Introduction to the impulse of the net force</vt:lpstr>
      <vt:lpstr>The impulse of the net force</vt:lpstr>
      <vt:lpstr>The impulse of the net force</vt:lpstr>
      <vt:lpstr>The impulse-momentum theorem</vt:lpstr>
      <vt:lpstr>The average net force during a time interval </vt:lpstr>
      <vt:lpstr>The average net force during a time interval </vt:lpstr>
      <vt:lpstr>The conservation of the momentum: Introduction </vt:lpstr>
      <vt:lpstr>The conservation of the momentum: Introduction </vt:lpstr>
      <vt:lpstr>The conservation of the momentum: Introduction </vt:lpstr>
      <vt:lpstr>The principle of conservation of the momentum: Introduction </vt:lpstr>
      <vt:lpstr>The principle of conservation of the momentum: Introduction </vt:lpstr>
      <vt:lpstr>The principle of conservation of the momentum</vt:lpstr>
      <vt:lpstr>4. About elastic and inelastic collisions </vt:lpstr>
      <vt:lpstr>Elastic collisions</vt:lpstr>
      <vt:lpstr>Elastic collisions</vt:lpstr>
      <vt:lpstr>Elastic collisions</vt:lpstr>
      <vt:lpstr>Elastic collisions</vt:lpstr>
      <vt:lpstr>Inelastic collisions</vt:lpstr>
      <vt:lpstr>Ex. A completely inelastic collision (5 minutes)</vt:lpstr>
      <vt:lpstr>Ex. A completely inelastic collision (5 minutes)</vt:lpstr>
      <vt:lpstr>Ex. A completely inelastic collision (5 minutes)</vt:lpstr>
      <vt:lpstr>Ex. A completely inelastic collision (5 minutes)</vt:lpstr>
      <vt:lpstr>Ex. A completely inelastic collision (5 minutes)</vt:lpstr>
      <vt:lpstr>Ex. A completely inelastic collision (5 minutes)</vt:lpstr>
      <vt:lpstr>Ex. A completely inelastic collision (5 minutes)</vt:lpstr>
      <vt:lpstr>Ex. A completely inelastic collision (5 minutes)</vt:lpstr>
      <vt:lpstr>Ex. A completely inelastic collision (5 minutes)</vt:lpstr>
      <vt:lpstr>Rest time (5 minutes)</vt:lpstr>
      <vt:lpstr>5. The center of mass</vt:lpstr>
      <vt:lpstr>The center of mass: introduction</vt:lpstr>
      <vt:lpstr>The center of mass: introduction</vt:lpstr>
      <vt:lpstr>The center of mass: introduction</vt:lpstr>
      <vt:lpstr>The center of mass: introduction</vt:lpstr>
      <vt:lpstr>The center of mass: introduction</vt:lpstr>
      <vt:lpstr>The center of mass: introduction</vt:lpstr>
      <vt:lpstr>Center of mass of a system of N particles</vt:lpstr>
      <vt:lpstr>Center of mass of a system of N particles</vt:lpstr>
      <vt:lpstr>Center of mass of a system of N particles</vt:lpstr>
      <vt:lpstr>Interest of the center of mass</vt:lpstr>
      <vt:lpstr>Newton’s 2nd law applied to any body or system of particles</vt:lpstr>
      <vt:lpstr>Newton’s 2nd law applied to any body or system of particles</vt:lpstr>
      <vt:lpstr>Center of mass of any body:</vt:lpstr>
      <vt:lpstr>Center of mass of any body:</vt:lpstr>
      <vt:lpstr>Center of mass of any body:</vt:lpstr>
      <vt:lpstr>Center of mass of any body:</vt:lpstr>
      <vt:lpstr>Choosing the infinitesimal volume </vt:lpstr>
      <vt:lpstr>If the center of mass is the origin of the 3D Cartesian system</vt:lpstr>
      <vt:lpstr>If the center of mass is the origin of the 3D Cartesian system</vt:lpstr>
      <vt:lpstr>If the center of mass is the origin of the 3D Cartesian system</vt:lpstr>
      <vt:lpstr>If the center of mass is the origin of the 3D Cartesian system</vt:lpstr>
      <vt:lpstr>Few examples</vt:lpstr>
      <vt:lpstr>Few examples</vt:lpstr>
      <vt:lpstr>Few examples</vt:lpstr>
      <vt:lpstr>Few examples</vt:lpstr>
      <vt:lpstr>Ex. Kinetic energy of a system of particles and center of mass</vt:lpstr>
      <vt:lpstr>Ex. Kinetic energy of a system of particles and center of mass</vt:lpstr>
      <vt:lpstr>Ex. Kinetic energy of a system of particles and center of mass</vt:lpstr>
      <vt:lpstr>Ex. Kinetic energy of a system of particles and center of mass</vt:lpstr>
      <vt:lpstr>Ex. Kinetic energy of a system of particles and center of mass</vt:lpstr>
      <vt:lpstr>Ex. Kinetic energy of a system of particles and center of mass</vt:lpstr>
      <vt:lpstr>Ex. Kinetic energy of a system of particles and center of mass</vt:lpstr>
      <vt:lpstr>Ex. Kinetic energy of a system of particles and center of mass</vt:lpstr>
      <vt:lpstr>Ex. Kinetic energy of a system of particles and center of mass</vt:lpstr>
      <vt:lpstr>End of the lesson 6</vt:lpstr>
    </vt:vector>
  </TitlesOfParts>
  <Company>江南大学物理系理学院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11-9衍射光栅</dc:title>
  <dc:creator>吴亚敏</dc:creator>
  <cp:lastModifiedBy>小霸王</cp:lastModifiedBy>
  <cp:revision>1164</cp:revision>
  <dcterms:created xsi:type="dcterms:W3CDTF">2005-09-11T15:39:00Z</dcterms:created>
  <dcterms:modified xsi:type="dcterms:W3CDTF">2022-03-24T01:56:16Z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3DF1D294CCC64C8BB39CE5E721FC3707</vt:lpwstr>
  </property>
  <property fmtid="{D5CDD505-2E9C-101B-9397-08002B2CF9AE}" pid="3" name="KSOProductBuildVer">
    <vt:lpwstr>2052-11.1.0.11365</vt:lpwstr>
  </property>
</Properties>
</file>